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8" r:id="rId3"/>
    <p:sldMasterId id="2147483701" r:id="rId4"/>
    <p:sldMasterId id="2147483705" r:id="rId5"/>
  </p:sldMasterIdLst>
  <p:notesMasterIdLst>
    <p:notesMasterId r:id="rId23"/>
  </p:notes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32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B3C84F-E456-43F0-B945-3ABC85DA7612}" type="datetimeFigureOut">
              <a:rPr lang="en-US" smtClean="0"/>
              <a:t>5/14/2014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8AB396-C78B-4CDF-A519-F5DAE65F2C2F}" type="slidenum">
              <a:rPr lang="en-US" smtClean="0"/>
              <a:t>‹#›</a:t>
            </a:fld>
            <a:endParaRPr lang="en-US"/>
          </a:p>
        </p:txBody>
      </p:sp>
    </p:spTree>
    <p:extLst>
      <p:ext uri="{BB962C8B-B14F-4D97-AF65-F5344CB8AC3E}">
        <p14:creationId xmlns:p14="http://schemas.microsoft.com/office/powerpoint/2010/main" val="722780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dirty="0">
                <a:latin typeface="+mn-lt"/>
                <a:ea typeface="+mn-ea"/>
                <a:cs typeface="+mn-cs"/>
              </a:rPr>
              <a:t>The globally averaged combined land and ocean surface temperature data as calculated by a linear trend, show a warming of 0.85 [0.65 to 1.06] °C 3, over the period 1880–2012, when multiple independently produced datasets exist. The total increase between the average of the 1850–1900 period and the 2003–2012 period is 0.78 [0.72 to 0.85] °C, based on the single</a:t>
            </a:r>
          </a:p>
          <a:p>
            <a:pPr>
              <a:defRPr/>
            </a:pPr>
            <a:r>
              <a:rPr lang="en-US" dirty="0">
                <a:latin typeface="+mn-lt"/>
                <a:ea typeface="+mn-ea"/>
                <a:cs typeface="+mn-cs"/>
              </a:rPr>
              <a:t>longest dataset available4. (Figure SPM.1a) {2.4} </a:t>
            </a:r>
            <a:endParaRPr lang="en-US" dirty="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5E36C5-8A16-3240-8FB8-71E342D6E8B9}" type="slidenum">
              <a:rPr lang="en-US" sz="1200">
                <a:solidFill>
                  <a:srgbClr val="000000"/>
                </a:solidFill>
                <a:latin typeface="Calibri" charset="0"/>
              </a:rPr>
              <a:pPr eaLnBrk="1" hangingPunct="1"/>
              <a:t>2</a:t>
            </a:fld>
            <a:endParaRPr lang="en-US" sz="1200">
              <a:solidFill>
                <a:srgbClr val="000000"/>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dirty="0" smtClean="0"/>
              <a:t>1-5 degrees represents the range of warming for the RCP4.5 pathway.  The range from the RCP2.6-RCP8.5 pathways is more like 1-7C.</a:t>
            </a:r>
          </a:p>
          <a:p>
            <a:pPr>
              <a:defRPr/>
            </a:pPr>
            <a:endParaRPr lang="en-US" b="1" dirty="0" smtClean="0"/>
          </a:p>
          <a:p>
            <a:pPr>
              <a:defRPr/>
            </a:pPr>
            <a:r>
              <a:rPr lang="en-US" b="1" dirty="0" smtClean="0"/>
              <a:t>Figure SPM.8: </a:t>
            </a:r>
            <a:r>
              <a:rPr lang="en-US" dirty="0" smtClean="0">
                <a:latin typeface="+mn-lt"/>
                <a:ea typeface="+mn-ea"/>
                <a:cs typeface="+mn-cs"/>
              </a:rPr>
              <a:t>Maps of CMIP5 multi-model mean results for the scenarios RCP2.6 and RCP8.5 in 2081–</a:t>
            </a:r>
          </a:p>
          <a:p>
            <a:pPr>
              <a:defRPr/>
            </a:pPr>
            <a:r>
              <a:rPr lang="en-US" dirty="0" smtClean="0">
                <a:latin typeface="+mn-lt"/>
                <a:ea typeface="+mn-ea"/>
                <a:cs typeface="+mn-cs"/>
              </a:rPr>
              <a:t>2100 of (a) annual mean surface temperature change, (b) average percent change in annual mean</a:t>
            </a:r>
          </a:p>
          <a:p>
            <a:pPr>
              <a:defRPr/>
            </a:pPr>
            <a:r>
              <a:rPr lang="en-US" dirty="0" smtClean="0">
                <a:latin typeface="+mn-lt"/>
                <a:ea typeface="+mn-ea"/>
                <a:cs typeface="+mn-cs"/>
              </a:rPr>
              <a:t>precipitation, (c) Northern Hemisphere September sea ice extent and (d) change in ocean surface </a:t>
            </a:r>
            <a:r>
              <a:rPr lang="en-US" dirty="0" err="1" smtClean="0">
                <a:latin typeface="+mn-lt"/>
                <a:ea typeface="+mn-ea"/>
                <a:cs typeface="+mn-cs"/>
              </a:rPr>
              <a:t>pH.</a:t>
            </a:r>
            <a:endParaRPr lang="en-US" dirty="0" smtClean="0">
              <a:latin typeface="+mn-lt"/>
              <a:ea typeface="+mn-ea"/>
              <a:cs typeface="+mn-cs"/>
            </a:endParaRPr>
          </a:p>
          <a:p>
            <a:pPr>
              <a:defRPr/>
            </a:pPr>
            <a:r>
              <a:rPr lang="en-US" dirty="0" smtClean="0">
                <a:latin typeface="+mn-lt"/>
                <a:ea typeface="+mn-ea"/>
                <a:cs typeface="+mn-cs"/>
              </a:rPr>
              <a:t>Changes in panels (a), (b) and (d) are shown relative to 1986–2005. The number of CMIP5 models used to</a:t>
            </a:r>
          </a:p>
          <a:p>
            <a:pPr>
              <a:defRPr/>
            </a:pPr>
            <a:r>
              <a:rPr lang="en-US" dirty="0" smtClean="0">
                <a:latin typeface="+mn-lt"/>
                <a:ea typeface="+mn-ea"/>
                <a:cs typeface="+mn-cs"/>
              </a:rPr>
              <a:t>calculate the multi-model mean is indicated in the upper right corner of each panel. For panels (a) and (b),</a:t>
            </a:r>
          </a:p>
          <a:p>
            <a:pPr>
              <a:defRPr/>
            </a:pPr>
            <a:r>
              <a:rPr lang="en-US" dirty="0" smtClean="0">
                <a:latin typeface="+mn-lt"/>
                <a:ea typeface="+mn-ea"/>
                <a:cs typeface="+mn-cs"/>
              </a:rPr>
              <a:t>hatching indicates regions where the multi-model mean is small compared to internal variability (i.e., less</a:t>
            </a:r>
          </a:p>
          <a:p>
            <a:pPr>
              <a:defRPr/>
            </a:pPr>
            <a:r>
              <a:rPr lang="en-US" dirty="0" smtClean="0">
                <a:latin typeface="+mn-lt"/>
                <a:ea typeface="+mn-ea"/>
                <a:cs typeface="+mn-cs"/>
              </a:rPr>
              <a:t>than one standard deviation of internal variability in 20-year means). Stippling indicates regions where the</a:t>
            </a:r>
          </a:p>
          <a:p>
            <a:pPr>
              <a:defRPr/>
            </a:pPr>
            <a:r>
              <a:rPr lang="en-US" dirty="0" smtClean="0">
                <a:latin typeface="+mn-lt"/>
                <a:ea typeface="+mn-ea"/>
                <a:cs typeface="+mn-cs"/>
              </a:rPr>
              <a:t>multi-model mean is large compared to internal variability (i.e., greater than two standard deviations of</a:t>
            </a:r>
          </a:p>
          <a:p>
            <a:pPr>
              <a:defRPr/>
            </a:pPr>
            <a:r>
              <a:rPr lang="en-US" dirty="0" smtClean="0">
                <a:latin typeface="+mn-lt"/>
                <a:ea typeface="+mn-ea"/>
                <a:cs typeface="+mn-cs"/>
              </a:rPr>
              <a:t>internal variability in 20-year means) and where 90% of models agree on the sign of change (see Box 12.1).</a:t>
            </a:r>
          </a:p>
          <a:p>
            <a:pPr>
              <a:defRPr/>
            </a:pPr>
            <a:r>
              <a:rPr lang="en-US" dirty="0" smtClean="0">
                <a:latin typeface="+mn-lt"/>
                <a:ea typeface="+mn-ea"/>
                <a:cs typeface="+mn-cs"/>
              </a:rPr>
              <a:t>In panel (c), the lines are the </a:t>
            </a:r>
            <a:r>
              <a:rPr lang="en-US" dirty="0" err="1" smtClean="0">
                <a:latin typeface="+mn-lt"/>
                <a:ea typeface="+mn-ea"/>
                <a:cs typeface="+mn-cs"/>
              </a:rPr>
              <a:t>modelled</a:t>
            </a:r>
            <a:r>
              <a:rPr lang="en-US" dirty="0" smtClean="0">
                <a:latin typeface="+mn-lt"/>
                <a:ea typeface="+mn-ea"/>
                <a:cs typeface="+mn-cs"/>
              </a:rPr>
              <a:t> means for 1986−2005; the filled areas are for the end of the century.</a:t>
            </a:r>
          </a:p>
          <a:p>
            <a:pPr>
              <a:defRPr/>
            </a:pPr>
            <a:r>
              <a:rPr lang="en-US" dirty="0" smtClean="0">
                <a:latin typeface="+mn-lt"/>
                <a:ea typeface="+mn-ea"/>
                <a:cs typeface="+mn-cs"/>
              </a:rPr>
              <a:t>The CMIP5 multi-model mean is given in white </a:t>
            </a:r>
            <a:r>
              <a:rPr lang="en-US" dirty="0" err="1" smtClean="0">
                <a:latin typeface="+mn-lt"/>
                <a:ea typeface="+mn-ea"/>
                <a:cs typeface="+mn-cs"/>
              </a:rPr>
              <a:t>colour</a:t>
            </a:r>
            <a:r>
              <a:rPr lang="en-US" dirty="0" smtClean="0">
                <a:latin typeface="+mn-lt"/>
                <a:ea typeface="+mn-ea"/>
                <a:cs typeface="+mn-cs"/>
              </a:rPr>
              <a:t>, the projected mean sea ice extent of a subset of</a:t>
            </a:r>
          </a:p>
          <a:p>
            <a:pPr>
              <a:defRPr/>
            </a:pPr>
            <a:r>
              <a:rPr lang="en-US" dirty="0" smtClean="0">
                <a:latin typeface="+mn-lt"/>
                <a:ea typeface="+mn-ea"/>
                <a:cs typeface="+mn-cs"/>
              </a:rPr>
              <a:t>models (number of models given in brackets) that most closely reproduce the climatological mean state and</a:t>
            </a:r>
          </a:p>
          <a:p>
            <a:pPr>
              <a:defRPr/>
            </a:pPr>
            <a:r>
              <a:rPr lang="en-US" dirty="0" smtClean="0">
                <a:latin typeface="+mn-lt"/>
                <a:ea typeface="+mn-ea"/>
                <a:cs typeface="+mn-cs"/>
              </a:rPr>
              <a:t>1979‒2012 trend of the Arctic sea ice extent is given in light blue </a:t>
            </a:r>
            <a:r>
              <a:rPr lang="en-US" dirty="0" err="1" smtClean="0">
                <a:latin typeface="+mn-lt"/>
                <a:ea typeface="+mn-ea"/>
                <a:cs typeface="+mn-cs"/>
              </a:rPr>
              <a:t>colour</a:t>
            </a:r>
            <a:r>
              <a:rPr lang="en-US" dirty="0" smtClean="0">
                <a:latin typeface="+mn-lt"/>
                <a:ea typeface="+mn-ea"/>
                <a:cs typeface="+mn-cs"/>
              </a:rPr>
              <a:t>. For further technical details see the</a:t>
            </a:r>
          </a:p>
          <a:p>
            <a:pPr>
              <a:defRPr/>
            </a:pPr>
            <a:r>
              <a:rPr lang="en-US" dirty="0" smtClean="0">
                <a:latin typeface="+mn-lt"/>
                <a:ea typeface="+mn-ea"/>
                <a:cs typeface="+mn-cs"/>
              </a:rPr>
              <a:t>Technical Summary Supplementary Material. {Figures 6.28, 12.11, 12.22, and 12.29; Figures TS.15, TS.16,</a:t>
            </a:r>
          </a:p>
          <a:p>
            <a:pPr>
              <a:defRPr/>
            </a:pPr>
            <a:r>
              <a:rPr lang="en-US" dirty="0" smtClean="0">
                <a:latin typeface="+mn-lt"/>
                <a:ea typeface="+mn-ea"/>
                <a:cs typeface="+mn-cs"/>
              </a:rPr>
              <a:t>TS.17, and TS.20}</a:t>
            </a:r>
            <a:endParaRPr lang="en-US" dirty="0"/>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09" indent="-285734">
              <a:defRPr sz="2400">
                <a:solidFill>
                  <a:schemeClr val="tx1"/>
                </a:solidFill>
                <a:latin typeface="Times" charset="0"/>
                <a:ea typeface="ＭＳ Ｐゴシック" charset="0"/>
              </a:defRPr>
            </a:lvl2pPr>
            <a:lvl3pPr marL="1142937" indent="-228587">
              <a:defRPr sz="2400">
                <a:solidFill>
                  <a:schemeClr val="tx1"/>
                </a:solidFill>
                <a:latin typeface="Times" charset="0"/>
                <a:ea typeface="ＭＳ Ｐゴシック" charset="0"/>
              </a:defRPr>
            </a:lvl3pPr>
            <a:lvl4pPr marL="1600112" indent="-228587">
              <a:defRPr sz="2400">
                <a:solidFill>
                  <a:schemeClr val="tx1"/>
                </a:solidFill>
                <a:latin typeface="Times" charset="0"/>
                <a:ea typeface="ＭＳ Ｐゴシック" charset="0"/>
              </a:defRPr>
            </a:lvl4pPr>
            <a:lvl5pPr marL="2057287" indent="-228587">
              <a:defRPr sz="2400">
                <a:solidFill>
                  <a:schemeClr val="tx1"/>
                </a:solidFill>
                <a:latin typeface="Times" charset="0"/>
                <a:ea typeface="ＭＳ Ｐゴシック" charset="0"/>
              </a:defRPr>
            </a:lvl5pPr>
            <a:lvl6pPr marL="2514461" indent="-228587" eaLnBrk="0" fontAlgn="base" hangingPunct="0">
              <a:spcBef>
                <a:spcPct val="0"/>
              </a:spcBef>
              <a:spcAft>
                <a:spcPct val="0"/>
              </a:spcAft>
              <a:defRPr sz="2400">
                <a:solidFill>
                  <a:schemeClr val="tx1"/>
                </a:solidFill>
                <a:latin typeface="Times" charset="0"/>
                <a:ea typeface="ＭＳ Ｐゴシック" charset="0"/>
              </a:defRPr>
            </a:lvl6pPr>
            <a:lvl7pPr marL="2971635" indent="-228587" eaLnBrk="0" fontAlgn="base" hangingPunct="0">
              <a:spcBef>
                <a:spcPct val="0"/>
              </a:spcBef>
              <a:spcAft>
                <a:spcPct val="0"/>
              </a:spcAft>
              <a:defRPr sz="2400">
                <a:solidFill>
                  <a:schemeClr val="tx1"/>
                </a:solidFill>
                <a:latin typeface="Times" charset="0"/>
                <a:ea typeface="ＭＳ Ｐゴシック" charset="0"/>
              </a:defRPr>
            </a:lvl7pPr>
            <a:lvl8pPr marL="3428810" indent="-228587" eaLnBrk="0" fontAlgn="base" hangingPunct="0">
              <a:spcBef>
                <a:spcPct val="0"/>
              </a:spcBef>
              <a:spcAft>
                <a:spcPct val="0"/>
              </a:spcAft>
              <a:defRPr sz="2400">
                <a:solidFill>
                  <a:schemeClr val="tx1"/>
                </a:solidFill>
                <a:latin typeface="Times" charset="0"/>
                <a:ea typeface="ＭＳ Ｐゴシック" charset="0"/>
              </a:defRPr>
            </a:lvl8pPr>
            <a:lvl9pPr marL="3885985" indent="-228587" eaLnBrk="0" fontAlgn="base" hangingPunct="0">
              <a:spcBef>
                <a:spcPct val="0"/>
              </a:spcBef>
              <a:spcAft>
                <a:spcPct val="0"/>
              </a:spcAft>
              <a:defRPr sz="2400">
                <a:solidFill>
                  <a:schemeClr val="tx1"/>
                </a:solidFill>
                <a:latin typeface="Times" charset="0"/>
                <a:ea typeface="ＭＳ Ｐゴシック" charset="0"/>
              </a:defRPr>
            </a:lvl9pPr>
          </a:lstStyle>
          <a:p>
            <a:fld id="{83262326-7A6D-4047-9C54-A98263E02EFD}" type="slidenum">
              <a:rPr lang="en-US" sz="1200">
                <a:solidFill>
                  <a:prstClr val="black"/>
                </a:solidFill>
              </a:rPr>
              <a:pPr/>
              <a:t>5</a:t>
            </a:fld>
            <a:endParaRPr 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D4F675-1D34-764D-A97A-D574588CECCD}" type="slidenum">
              <a:rPr lang="en-US" sz="1200">
                <a:solidFill>
                  <a:prstClr val="black"/>
                </a:solidFill>
              </a:rPr>
              <a:pPr eaLnBrk="1" hangingPunct="1"/>
              <a:t>9</a:t>
            </a:fld>
            <a:endParaRPr lang="en-US" sz="1200">
              <a:solidFill>
                <a:prstClr val="black"/>
              </a:solidFill>
            </a:endParaRPr>
          </a:p>
        </p:txBody>
      </p:sp>
      <p:sp>
        <p:nvSpPr>
          <p:cNvPr id="135170" name="Rectangle 2"/>
          <p:cNvSpPr>
            <a:spLocks noGrp="1" noRot="1" noChangeAspect="1" noChangeArrowheads="1"/>
          </p:cNvSpPr>
          <p:nvPr>
            <p:ph type="sldImg"/>
          </p:nvPr>
        </p:nvSpPr>
        <p:spPr>
          <a:solidFill>
            <a:srgbClr val="FFFFFF"/>
          </a:solidFill>
          <a:ln/>
        </p:spPr>
      </p:sp>
      <p:sp>
        <p:nvSpPr>
          <p:cNvPr id="1351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many</a:t>
            </a:r>
            <a:r>
              <a:rPr lang="en-US" baseline="0" dirty="0" smtClean="0"/>
              <a:t> frameworks looking at climate change and health</a:t>
            </a:r>
          </a:p>
          <a:p>
            <a:r>
              <a:rPr lang="en-US" baseline="0" dirty="0" smtClean="0"/>
              <a:t>We chose Haines and </a:t>
            </a:r>
            <a:r>
              <a:rPr lang="en-US" baseline="0" dirty="0" err="1" smtClean="0"/>
              <a:t>Patz</a:t>
            </a:r>
            <a:r>
              <a:rPr lang="en-US" baseline="0" dirty="0" smtClean="0"/>
              <a:t> because easy to understand, and similar in structure to BARHII</a:t>
            </a:r>
            <a:endParaRPr lang="en-US" dirty="0"/>
          </a:p>
        </p:txBody>
      </p:sp>
      <p:sp>
        <p:nvSpPr>
          <p:cNvPr id="4" name="Slide Number Placeholder 3"/>
          <p:cNvSpPr>
            <a:spLocks noGrp="1"/>
          </p:cNvSpPr>
          <p:nvPr>
            <p:ph type="sldNum" sz="quarter" idx="10"/>
          </p:nvPr>
        </p:nvSpPr>
        <p:spPr/>
        <p:txBody>
          <a:bodyPr/>
          <a:lstStyle/>
          <a:p>
            <a:fld id="{8DF67EA9-79BF-9043-911D-4AB0A37E46BC}"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122512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latin typeface="Calibri"/>
              </a:rPr>
              <a:t>Grabow MET 606</a:t>
            </a:r>
            <a:endParaRPr lang="en-US">
              <a:solidFill>
                <a:prstClr val="black"/>
              </a:solidFill>
              <a:latin typeface="Calibri"/>
            </a:endParaRPr>
          </a:p>
        </p:txBody>
      </p:sp>
      <p:sp>
        <p:nvSpPr>
          <p:cNvPr id="5" name="Date Placeholder 4"/>
          <p:cNvSpPr>
            <a:spLocks noGrp="1"/>
          </p:cNvSpPr>
          <p:nvPr>
            <p:ph type="dt" idx="11"/>
          </p:nvPr>
        </p:nvSpPr>
        <p:spPr/>
        <p:txBody>
          <a:bodyPr/>
          <a:lstStyle/>
          <a:p>
            <a:r>
              <a:rPr lang="en-US" smtClean="0">
                <a:solidFill>
                  <a:prstClr val="black"/>
                </a:solidFill>
                <a:latin typeface="Calibri"/>
              </a:rPr>
              <a:t>11/27/12</a:t>
            </a:r>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D766B8EC-D798-1545-B7DE-3B4A2A916119}" type="slidenum">
              <a:rPr lang="en-US" smtClean="0">
                <a:solidFill>
                  <a:prstClr val="black"/>
                </a:solidFill>
                <a:latin typeface="Calibri"/>
              </a:rPr>
              <a:pPr/>
              <a:t>12</a:t>
            </a:fld>
            <a:endParaRPr lang="en-US">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6DD391-F580-6E40-B0DA-8F903B455944}" type="slidenum">
              <a:rPr lang="en-US">
                <a:solidFill>
                  <a:prstClr val="black"/>
                </a:solidFill>
              </a:rPr>
              <a:pPr>
                <a:defRPr/>
              </a:pPr>
              <a:t>13</a:t>
            </a:fld>
            <a:endParaRPr lang="en-US">
              <a:solidFill>
                <a:prstClr val="black"/>
              </a:solidFill>
            </a:endParaRPr>
          </a:p>
        </p:txBody>
      </p:sp>
      <p:sp>
        <p:nvSpPr>
          <p:cNvPr id="96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62563" name="Rectangle 3"/>
          <p:cNvSpPr>
            <a:spLocks noGrp="1" noChangeArrowheads="1"/>
          </p:cNvSpPr>
          <p:nvPr>
            <p:ph type="body" idx="1"/>
          </p:nvPr>
        </p:nvSpPr>
        <p:spPr/>
        <p:txBody>
          <a:bodyPr/>
          <a:lstStyle/>
          <a:p>
            <a:pPr eaLnBrk="1" hangingPunct="1">
              <a:defRPr/>
            </a:pPr>
            <a:r>
              <a:rPr lang="en-US" smtClean="0">
                <a:latin typeface="Times New Roman" charset="0"/>
                <a:cs typeface="+mn-cs"/>
              </a:rPr>
              <a:t>Annually accumulated power dissipation index (PDI) for the western North Pacific and North Atlantic, compared to annually averaged sea surface temperature (Hadley Centre SST or HadlSST).   Both time series have been transformed to facilitate comparison. Source:  Emanuel 2005.</a:t>
            </a:r>
          </a:p>
          <a:p>
            <a:pPr eaLnBrk="1" hangingPunct="1">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latin typeface="Calibri"/>
              </a:rPr>
              <a:t>Grabow MET 606</a:t>
            </a:r>
            <a:endParaRPr lang="en-US">
              <a:solidFill>
                <a:prstClr val="black"/>
              </a:solidFill>
              <a:latin typeface="Calibri"/>
            </a:endParaRPr>
          </a:p>
        </p:txBody>
      </p:sp>
      <p:sp>
        <p:nvSpPr>
          <p:cNvPr id="5" name="Date Placeholder 4"/>
          <p:cNvSpPr>
            <a:spLocks noGrp="1"/>
          </p:cNvSpPr>
          <p:nvPr>
            <p:ph type="dt" idx="11"/>
          </p:nvPr>
        </p:nvSpPr>
        <p:spPr/>
        <p:txBody>
          <a:bodyPr/>
          <a:lstStyle/>
          <a:p>
            <a:r>
              <a:rPr lang="en-US" smtClean="0">
                <a:solidFill>
                  <a:prstClr val="black"/>
                </a:solidFill>
                <a:latin typeface="Calibri"/>
              </a:rPr>
              <a:t>11/27/12</a:t>
            </a:r>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D766B8EC-D798-1545-B7DE-3B4A2A916119}" type="slidenum">
              <a:rPr lang="en-US" smtClean="0">
                <a:solidFill>
                  <a:prstClr val="black"/>
                </a:solidFill>
                <a:latin typeface="Calibri"/>
              </a:rPr>
              <a:pPr/>
              <a:t>15</a:t>
            </a:fld>
            <a:endParaRPr lang="en-US">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p:cNvSpPr>
          <p:nvPr>
            <p:ph type="sldImg"/>
          </p:nvPr>
        </p:nvSpPr>
        <p:spPr>
          <a:ln/>
        </p:spPr>
      </p:sp>
      <p:sp>
        <p:nvSpPr>
          <p:cNvPr id="181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Since 1982, extreme heat has caused more deaths in WI than all other natural disasters combined. </a:t>
            </a:r>
          </a:p>
        </p:txBody>
      </p:sp>
      <p:sp>
        <p:nvSpPr>
          <p:cNvPr id="181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71AF00-704F-1E4D-BB11-21AA40CE1BC1}" type="slidenum">
              <a:rPr lang="en-US" sz="1200">
                <a:solidFill>
                  <a:prstClr val="black"/>
                </a:solidFill>
              </a:rPr>
              <a:pPr eaLnBrk="1" hangingPunct="1"/>
              <a:t>17</a:t>
            </a:fld>
            <a:endParaRPr 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5C769F-D547-7749-B4BE-79605304CB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72234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85B94C-6EA3-0045-B784-FAFB5BC9612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7826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0BCBE8-47FF-3E4A-9D89-33686AE103B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33988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AF4CD9-E85F-294D-8B39-4EB1A68A265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9658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B9833E67-7531-2F47-8A3D-F118784D9B9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12019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B8E56F-D928-7743-B8F3-78097A8EFBB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30868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FEAA76DB-1C44-5744-854B-C862908334AD}" type="datetimeFigureOut">
              <a:rPr lang="en-US"/>
              <a:pPr>
                <a:defRPr/>
              </a:pPr>
              <a:t>5/14/2014</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8747459B-BA31-8A4C-8972-06B6FAB63E88}" type="slidenum">
              <a:rPr lang="en-US"/>
              <a:pPr>
                <a:defRPr/>
              </a:pPr>
              <a:t>‹#›</a:t>
            </a:fld>
            <a:endParaRPr lang="en-US" dirty="0"/>
          </a:p>
        </p:txBody>
      </p:sp>
    </p:spTree>
    <p:extLst>
      <p:ext uri="{BB962C8B-B14F-4D97-AF65-F5344CB8AC3E}">
        <p14:creationId xmlns:p14="http://schemas.microsoft.com/office/powerpoint/2010/main" val="3116447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1F18C03D-4E5E-6A4C-8BCF-D8B48188535A}" type="datetimeFigureOut">
              <a:rPr lang="en-US"/>
              <a:pPr>
                <a:defRPr/>
              </a:pPr>
              <a:t>5/14/2014</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8A96BE1B-E2B4-3448-9948-96EF8EDCD2F3}" type="slidenum">
              <a:rPr lang="en-US"/>
              <a:pPr>
                <a:defRPr/>
              </a:pPr>
              <a:t>‹#›</a:t>
            </a:fld>
            <a:endParaRPr lang="en-US" dirty="0"/>
          </a:p>
        </p:txBody>
      </p:sp>
    </p:spTree>
    <p:extLst>
      <p:ext uri="{BB962C8B-B14F-4D97-AF65-F5344CB8AC3E}">
        <p14:creationId xmlns:p14="http://schemas.microsoft.com/office/powerpoint/2010/main" val="2964117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42173BD3-0EB5-6E4D-A986-6CCB3F766043}" type="datetimeFigureOut">
              <a:rPr lang="en-US"/>
              <a:pPr>
                <a:defRPr/>
              </a:pPr>
              <a:t>5/14/2014</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C2ED2156-BA5E-EC4A-B49A-4C32B2F3B72C}" type="slidenum">
              <a:rPr lang="en-US"/>
              <a:pPr>
                <a:defRPr/>
              </a:pPr>
              <a:t>‹#›</a:t>
            </a:fld>
            <a:endParaRPr lang="en-US" dirty="0"/>
          </a:p>
        </p:txBody>
      </p:sp>
    </p:spTree>
    <p:extLst>
      <p:ext uri="{BB962C8B-B14F-4D97-AF65-F5344CB8AC3E}">
        <p14:creationId xmlns:p14="http://schemas.microsoft.com/office/powerpoint/2010/main" val="936942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17F0D8AE-B410-414F-82A9-FCDDB2C81ED4}" type="datetimeFigureOut">
              <a:rPr lang="en-US"/>
              <a:pPr>
                <a:defRPr/>
              </a:pPr>
              <a:t>5/14/2014</a:t>
            </a:fld>
            <a:endParaRPr lang="en-US" dirty="0"/>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2F24710B-80C6-B74C-8477-82EEEF87679F}" type="slidenum">
              <a:rPr lang="en-US"/>
              <a:pPr>
                <a:defRPr/>
              </a:pPr>
              <a:t>‹#›</a:t>
            </a:fld>
            <a:endParaRPr lang="en-US" dirty="0"/>
          </a:p>
        </p:txBody>
      </p:sp>
    </p:spTree>
    <p:extLst>
      <p:ext uri="{BB962C8B-B14F-4D97-AF65-F5344CB8AC3E}">
        <p14:creationId xmlns:p14="http://schemas.microsoft.com/office/powerpoint/2010/main" val="3256948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2C343679-1E7F-7744-84FE-33E70ACCE97D}" type="datetimeFigureOut">
              <a:rPr lang="en-US"/>
              <a:pPr>
                <a:defRPr/>
              </a:pPr>
              <a:t>5/14/2014</a:t>
            </a:fld>
            <a:endParaRPr lang="en-US" dirty="0"/>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921DAF13-A73A-0044-A5CF-3D7A87E2E7CC}" type="slidenum">
              <a:rPr lang="en-US"/>
              <a:pPr>
                <a:defRPr/>
              </a:pPr>
              <a:t>‹#›</a:t>
            </a:fld>
            <a:endParaRPr lang="en-US" dirty="0"/>
          </a:p>
        </p:txBody>
      </p:sp>
    </p:spTree>
    <p:extLst>
      <p:ext uri="{BB962C8B-B14F-4D97-AF65-F5344CB8AC3E}">
        <p14:creationId xmlns:p14="http://schemas.microsoft.com/office/powerpoint/2010/main" val="1110011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AAB94E-01A9-BC46-9DBB-A3F841DD7B9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12552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7FE71793-ABDF-2A45-9084-321B9ACCD28A}" type="datetimeFigureOut">
              <a:rPr lang="en-US"/>
              <a:pPr>
                <a:defRPr/>
              </a:pPr>
              <a:t>5/14/2014</a:t>
            </a:fld>
            <a:endParaRPr lang="en-US" dirty="0"/>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29931FFB-57D2-F442-9764-D31BE49510B6}" type="slidenum">
              <a:rPr lang="en-US"/>
              <a:pPr>
                <a:defRPr/>
              </a:pPr>
              <a:t>‹#›</a:t>
            </a:fld>
            <a:endParaRPr lang="en-US" dirty="0"/>
          </a:p>
        </p:txBody>
      </p:sp>
    </p:spTree>
    <p:extLst>
      <p:ext uri="{BB962C8B-B14F-4D97-AF65-F5344CB8AC3E}">
        <p14:creationId xmlns:p14="http://schemas.microsoft.com/office/powerpoint/2010/main" val="1165007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A4D2BFF9-3729-9740-8CD0-F5FBE7E1672A}" type="datetimeFigureOut">
              <a:rPr lang="en-US"/>
              <a:pPr>
                <a:defRPr/>
              </a:pPr>
              <a:t>5/14/2014</a:t>
            </a:fld>
            <a:endParaRPr lang="en-US" dirty="0"/>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E1F6C1FC-DC3E-2445-9C77-C5942BFA08C4}" type="slidenum">
              <a:rPr lang="en-US"/>
              <a:pPr>
                <a:defRPr/>
              </a:pPr>
              <a:t>‹#›</a:t>
            </a:fld>
            <a:endParaRPr lang="en-US" dirty="0"/>
          </a:p>
        </p:txBody>
      </p:sp>
    </p:spTree>
    <p:extLst>
      <p:ext uri="{BB962C8B-B14F-4D97-AF65-F5344CB8AC3E}">
        <p14:creationId xmlns:p14="http://schemas.microsoft.com/office/powerpoint/2010/main" val="229471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035BFD61-52BD-7447-97F4-4F25814C6D61}" type="datetimeFigureOut">
              <a:rPr lang="en-US"/>
              <a:pPr>
                <a:defRPr/>
              </a:pPr>
              <a:t>5/14/2014</a:t>
            </a:fld>
            <a:endParaRPr lang="en-US" dirty="0"/>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43B14BCB-711D-8648-BD17-737488AF3D3D}" type="slidenum">
              <a:rPr lang="en-US"/>
              <a:pPr>
                <a:defRPr/>
              </a:pPr>
              <a:t>‹#›</a:t>
            </a:fld>
            <a:endParaRPr lang="en-US" dirty="0"/>
          </a:p>
        </p:txBody>
      </p:sp>
    </p:spTree>
    <p:extLst>
      <p:ext uri="{BB962C8B-B14F-4D97-AF65-F5344CB8AC3E}">
        <p14:creationId xmlns:p14="http://schemas.microsoft.com/office/powerpoint/2010/main" val="1242916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73E699D7-FBF4-2847-8027-233A87FD7945}" type="datetimeFigureOut">
              <a:rPr lang="en-US"/>
              <a:pPr>
                <a:defRPr/>
              </a:pPr>
              <a:t>5/14/2014</a:t>
            </a:fld>
            <a:endParaRPr lang="en-US" dirty="0"/>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3ACBBD3D-972E-F345-BB1D-63637B489BAF}" type="slidenum">
              <a:rPr lang="en-US"/>
              <a:pPr>
                <a:defRPr/>
              </a:pPr>
              <a:t>‹#›</a:t>
            </a:fld>
            <a:endParaRPr lang="en-US" dirty="0"/>
          </a:p>
        </p:txBody>
      </p:sp>
    </p:spTree>
    <p:extLst>
      <p:ext uri="{BB962C8B-B14F-4D97-AF65-F5344CB8AC3E}">
        <p14:creationId xmlns:p14="http://schemas.microsoft.com/office/powerpoint/2010/main" val="2828740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AC812875-AAC0-E14B-94E6-A34A952DBB90}" type="datetimeFigureOut">
              <a:rPr lang="en-US"/>
              <a:pPr>
                <a:defRPr/>
              </a:pPr>
              <a:t>5/14/2014</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84A612A9-B335-E344-B1E7-5FC8927A7CD0}" type="slidenum">
              <a:rPr lang="en-US"/>
              <a:pPr>
                <a:defRPr/>
              </a:pPr>
              <a:t>‹#›</a:t>
            </a:fld>
            <a:endParaRPr lang="en-US" dirty="0"/>
          </a:p>
        </p:txBody>
      </p:sp>
    </p:spTree>
    <p:extLst>
      <p:ext uri="{BB962C8B-B14F-4D97-AF65-F5344CB8AC3E}">
        <p14:creationId xmlns:p14="http://schemas.microsoft.com/office/powerpoint/2010/main" val="292026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2FDC28CC-F6A8-8B42-B558-04FBEDE3E610}" type="datetimeFigureOut">
              <a:rPr lang="en-US"/>
              <a:pPr>
                <a:defRPr/>
              </a:pPr>
              <a:t>5/14/2014</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6F09FCA5-E888-6B48-BF2E-82B05C999A7D}" type="slidenum">
              <a:rPr lang="en-US"/>
              <a:pPr>
                <a:defRPr/>
              </a:pPr>
              <a:t>‹#›</a:t>
            </a:fld>
            <a:endParaRPr lang="en-US" dirty="0"/>
          </a:p>
        </p:txBody>
      </p:sp>
    </p:spTree>
    <p:extLst>
      <p:ext uri="{BB962C8B-B14F-4D97-AF65-F5344CB8AC3E}">
        <p14:creationId xmlns:p14="http://schemas.microsoft.com/office/powerpoint/2010/main" val="1510145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cxnSp>
        <p:nvCxnSpPr>
          <p:cNvPr id="5" name="Shape 21"/>
          <p:cNvCxnSpPr>
            <a:cxnSpLocks noChangeShapeType="1"/>
          </p:cNvCxnSpPr>
          <p:nvPr/>
        </p:nvCxnSpPr>
        <p:spPr bwMode="auto">
          <a:xfrm>
            <a:off x="457200" y="1524000"/>
            <a:ext cx="8229600" cy="0"/>
          </a:xfrm>
          <a:prstGeom prst="straightConnector1">
            <a:avLst/>
          </a:prstGeom>
          <a:noFill/>
          <a:ln w="50800">
            <a:solidFill>
              <a:srgbClr val="DA0002"/>
            </a:solidFill>
            <a:round/>
            <a:headEnd/>
            <a:tailEnd/>
          </a:ln>
          <a:extLst>
            <a:ext uri="{909E8E84-426E-40DD-AFC4-6F175D3DCCD1}">
              <a14:hiddenFill xmlns:a14="http://schemas.microsoft.com/office/drawing/2010/main">
                <a:noFill/>
              </a14:hiddenFill>
            </a:ext>
          </a:extLst>
        </p:spPr>
      </p:cxnSp>
      <p:sp>
        <p:nvSpPr>
          <p:cNvPr id="18" name="Shape 18"/>
          <p:cNvSpPr txBox="1">
            <a:spLocks noGrp="1"/>
          </p:cNvSpPr>
          <p:nvPr>
            <p:ph type="title"/>
          </p:nvPr>
        </p:nvSpPr>
        <p:spPr>
          <a:xfrm>
            <a:off x="457200" y="274637"/>
            <a:ext cx="8229600" cy="1143200"/>
          </a:xfrm>
          <a:prstGeom prst="rect">
            <a:avLst/>
          </a:prstGeom>
        </p:spPr>
        <p:txBody>
          <a:bodyPr lIns="91425" tIns="91425" rIns="91425" bIns="91425" anchor="b"/>
          <a:lstStyle>
            <a:lvl1pPr>
              <a:defRPr>
                <a:solidFill>
                  <a:srgbClr val="DA0002"/>
                </a:solidFill>
              </a:defRPr>
            </a:lvl1pPr>
            <a:lvl2pPr>
              <a:defRPr>
                <a:solidFill>
                  <a:srgbClr val="DA0002"/>
                </a:solidFill>
              </a:defRPr>
            </a:lvl2pPr>
            <a:lvl3pPr>
              <a:defRPr>
                <a:solidFill>
                  <a:srgbClr val="DA0002"/>
                </a:solidFill>
              </a:defRPr>
            </a:lvl3pPr>
            <a:lvl4pPr>
              <a:defRPr>
                <a:solidFill>
                  <a:srgbClr val="DA0002"/>
                </a:solidFill>
              </a:defRPr>
            </a:lvl4pPr>
            <a:lvl5pPr>
              <a:defRPr>
                <a:solidFill>
                  <a:srgbClr val="DA0002"/>
                </a:solidFill>
              </a:defRPr>
            </a:lvl5pPr>
            <a:lvl6pPr>
              <a:defRPr>
                <a:solidFill>
                  <a:srgbClr val="DA0002"/>
                </a:solidFill>
              </a:defRPr>
            </a:lvl6pPr>
            <a:lvl7pPr>
              <a:defRPr>
                <a:solidFill>
                  <a:srgbClr val="DA0002"/>
                </a:solidFill>
              </a:defRPr>
            </a:lvl7pPr>
            <a:lvl8pPr>
              <a:defRPr>
                <a:solidFill>
                  <a:srgbClr val="DA0002"/>
                </a:solidFill>
              </a:defRPr>
            </a:lvl8pPr>
            <a:lvl9pPr>
              <a:defRPr>
                <a:solidFill>
                  <a:srgbClr val="DA0002"/>
                </a:solidFill>
              </a:defRPr>
            </a:lvl9pPr>
          </a:lstStyle>
          <a:p>
            <a:endParaRPr/>
          </a:p>
        </p:txBody>
      </p:sp>
      <p:sp>
        <p:nvSpPr>
          <p:cNvPr id="19" name="Shape 19"/>
          <p:cNvSpPr txBox="1">
            <a:spLocks noGrp="1"/>
          </p:cNvSpPr>
          <p:nvPr>
            <p:ph type="body" idx="1"/>
          </p:nvPr>
        </p:nvSpPr>
        <p:spPr>
          <a:xfrm>
            <a:off x="457200" y="1600201"/>
            <a:ext cx="3994500" cy="4967599"/>
          </a:xfrm>
          <a:prstGeom prst="rect">
            <a:avLst/>
          </a:prstGeom>
        </p:spPr>
        <p:txBody>
          <a:bodyPr lIns="91425" tIns="91425" rIns="91425" bIns="91425"/>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0" name="Shape 20"/>
          <p:cNvSpPr txBox="1">
            <a:spLocks noGrp="1"/>
          </p:cNvSpPr>
          <p:nvPr>
            <p:ph type="body" idx="2"/>
          </p:nvPr>
        </p:nvSpPr>
        <p:spPr>
          <a:xfrm>
            <a:off x="4692273" y="1600201"/>
            <a:ext cx="3994500" cy="4967599"/>
          </a:xfrm>
          <a:prstGeom prst="rect">
            <a:avLst/>
          </a:prstGeom>
        </p:spPr>
        <p:txBody>
          <a:bodyPr lIns="91425" tIns="91425" rIns="91425" bIns="91425"/>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5722821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C777C3-0C12-4A47-8AAB-A83E2CB520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9634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795E66-3A54-5440-B965-4D087A3344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7444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95B1D6-9601-564F-8D1B-13969D8A90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8279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87B3CD-5955-414F-841F-08CE88608C9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61202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34C753-38D9-5946-A74E-0E3C22CAD3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35180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17A98A-8412-FD46-9386-3A8EA7B937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783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461FCD-B178-9747-9264-56D4260C6C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12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B57F8C-F23B-DE4C-9FB4-B926E32892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52714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36B91D-530D-5E4F-B51E-FAEFA9EB26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39588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9344E9-0144-2A45-B179-BBA46519A8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41537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5F4164-7DB0-024A-8189-3B63F458D4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23063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AA9412-FDB4-F945-8777-F0AF6DA130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08544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AA69DE-C0B1-3748-93D0-AB53A2FCE0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77957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630AB2-39BD-F645-8A43-4FF21C843F12}" type="datetimeFigureOut">
              <a:rPr lang="en-US" smtClean="0">
                <a:solidFill>
                  <a:prstClr val="black">
                    <a:tint val="75000"/>
                  </a:prstClr>
                </a:solidFill>
                <a:latin typeface="Calibri"/>
              </a:rPr>
              <a:pPr/>
              <a:t>5/14/2014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7C19B13-4310-5345-85D9-D94DA079F5B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20328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DB8022-ABA7-A546-943A-BB52B4DCF47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805546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630AB2-39BD-F645-8A43-4FF21C843F12}" type="datetimeFigureOut">
              <a:rPr lang="en-US" smtClean="0">
                <a:solidFill>
                  <a:prstClr val="black">
                    <a:tint val="75000"/>
                  </a:prstClr>
                </a:solidFill>
                <a:latin typeface="Calibri"/>
              </a:rPr>
              <a:pPr/>
              <a:t>5/14/2014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7C19B13-4310-5345-85D9-D94DA079F5B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198636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630AB2-39BD-F645-8A43-4FF21C843F12}" type="datetimeFigureOut">
              <a:rPr lang="en-US" smtClean="0">
                <a:solidFill>
                  <a:prstClr val="black">
                    <a:tint val="75000"/>
                  </a:prstClr>
                </a:solidFill>
                <a:latin typeface="Calibri"/>
              </a:rPr>
              <a:pPr/>
              <a:t>5/14/2014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7C19B13-4310-5345-85D9-D94DA079F5B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738169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4F7A16-B286-BD44-9C9B-9D8F801FB8A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130761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261493-0917-924B-8F77-220E277E23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98355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31126D-F84D-D140-B976-1016BD0A6E1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419855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C64A9C-E8ED-F443-9966-D17E2048F9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477867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6FACA07-CB62-F642-84D8-EB5305CA5CE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604997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6F43FE3-F807-864F-A242-02EA1ADF5F5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659874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7944058-154C-2741-BB14-23A3A442848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886692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C18359-245F-2C4B-8C70-6E08C01FEC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9071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4B080A-7908-0A43-9B58-F0B70A048AF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817789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7DC72D-71E2-F343-A5D4-22FFCAEDED8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455908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68710-E219-F745-AD64-A921F70864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80565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4741E7-2FAE-7C45-AB30-F56F3F4F8D4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904558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Title, Content, and Picture">
    <p:spTree>
      <p:nvGrpSpPr>
        <p:cNvPr id="1" name=""/>
        <p:cNvGrpSpPr/>
        <p:nvPr/>
      </p:nvGrpSpPr>
      <p:grpSpPr>
        <a:xfrm>
          <a:off x="0" y="0"/>
          <a:ext cx="0" cy="0"/>
          <a:chOff x="0" y="0"/>
          <a:chExt cx="0" cy="0"/>
        </a:xfrm>
      </p:grpSpPr>
      <p:sp>
        <p:nvSpPr>
          <p:cNvPr id="5" name="Rectangle 4"/>
          <p:cNvSpPr/>
          <p:nvPr/>
        </p:nvSpPr>
        <p:spPr>
          <a:xfrm>
            <a:off x="269875" y="268288"/>
            <a:ext cx="1646238"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a:solidFill>
                <a:srgbClr val="FFFFFF"/>
              </a:solidFill>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Picture Placeholder 8"/>
          <p:cNvSpPr>
            <a:spLocks noGrp="1"/>
          </p:cNvSpPr>
          <p:nvPr>
            <p:ph type="pic" sz="quarter" idx="13"/>
          </p:nvPr>
        </p:nvSpPr>
        <p:spPr>
          <a:xfrm>
            <a:off x="269875" y="1976718"/>
            <a:ext cx="1645920" cy="4625788"/>
          </a:xfrm>
        </p:spPr>
        <p:txBody>
          <a:bodyPr rtlCol="0">
            <a:normAutofit/>
          </a:bodyPr>
          <a:lstStyle>
            <a:lvl1pPr>
              <a:buNone/>
              <a:defRPr/>
            </a:lvl1pPr>
          </a:lstStyle>
          <a:p>
            <a:pPr lvl="0"/>
            <a:r>
              <a:rPr lang="en-US" noProof="0" smtClean="0"/>
              <a:t>Drag picture to placeholder or click icon to add</a:t>
            </a:r>
            <a:endParaRPr noProof="0"/>
          </a:p>
        </p:txBody>
      </p:sp>
      <p:sp>
        <p:nvSpPr>
          <p:cNvPr id="6" name="Date Placeholder 3"/>
          <p:cNvSpPr>
            <a:spLocks noGrp="1"/>
          </p:cNvSpPr>
          <p:nvPr>
            <p:ph type="dt" sz="half" idx="14"/>
          </p:nvPr>
        </p:nvSpPr>
        <p:spPr>
          <a:xfrm>
            <a:off x="7212013" y="6356350"/>
            <a:ext cx="1752600" cy="365125"/>
          </a:xfrm>
        </p:spPr>
        <p:txBody>
          <a:bodyPr/>
          <a:lstStyle>
            <a:lvl1pPr>
              <a:defRPr/>
            </a:lvl1pPr>
          </a:lstStyle>
          <a:p>
            <a:pPr>
              <a:defRPr/>
            </a:pPr>
            <a:fld id="{968254CB-24CB-F945-AEE3-0075C7DB1C9A}" type="datetime1">
              <a:rPr lang="en-US">
                <a:solidFill>
                  <a:srgbClr val="FFFFFF"/>
                </a:solidFill>
              </a:rPr>
              <a:pPr>
                <a:defRPr/>
              </a:pPr>
              <a:t>5/14/2014</a:t>
            </a:fld>
            <a:endParaRPr lang="en-US">
              <a:solidFill>
                <a:srgbClr val="FFFFFF"/>
              </a:solidFill>
            </a:endParaRPr>
          </a:p>
        </p:txBody>
      </p:sp>
      <p:sp>
        <p:nvSpPr>
          <p:cNvPr id="7" name="Footer Placeholder 4"/>
          <p:cNvSpPr>
            <a:spLocks noGrp="1"/>
          </p:cNvSpPr>
          <p:nvPr>
            <p:ph type="ftr" sz="quarter" idx="15"/>
          </p:nvPr>
        </p:nvSpPr>
        <p:spPr>
          <a:xfrm>
            <a:off x="2178050" y="6356350"/>
            <a:ext cx="4927600" cy="365125"/>
          </a:xfrm>
        </p:spPr>
        <p:txBody>
          <a:bodyPr/>
          <a:lstStyle>
            <a:lvl1pPr>
              <a:defRPr/>
            </a:lvl1pPr>
          </a:lstStyle>
          <a:p>
            <a:pPr>
              <a:defRPr/>
            </a:pPr>
            <a:endParaRPr lang="en-US">
              <a:solidFill>
                <a:srgbClr val="FFFFFF"/>
              </a:solidFill>
            </a:endParaRPr>
          </a:p>
        </p:txBody>
      </p:sp>
      <p:sp>
        <p:nvSpPr>
          <p:cNvPr id="8" name="Slide Number Placeholder 5"/>
          <p:cNvSpPr>
            <a:spLocks noGrp="1"/>
          </p:cNvSpPr>
          <p:nvPr>
            <p:ph type="sldNum" sz="quarter" idx="16"/>
          </p:nvPr>
        </p:nvSpPr>
        <p:spPr>
          <a:xfrm>
            <a:off x="331788" y="360363"/>
            <a:ext cx="506412" cy="365125"/>
          </a:xfrm>
        </p:spPr>
        <p:txBody>
          <a:bodyPr/>
          <a:lstStyle>
            <a:lvl1pPr>
              <a:defRPr/>
            </a:lvl1pPr>
          </a:lstStyle>
          <a:p>
            <a:pPr>
              <a:defRPr/>
            </a:pPr>
            <a:fld id="{68BE08E4-D384-274A-BBC5-375DD9F87B7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7035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FDFBAA7-6393-B645-A730-5041FFAF4C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16000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9B6043B-6827-A941-BADA-A11B0C8BD9F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75075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01B889-30EB-AA4F-8E4B-70B6F2D764E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37920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F2CB8C-3C83-9F48-9C2B-CD9AA30E751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78610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fontAlgn="base">
              <a:spcBef>
                <a:spcPct val="0"/>
              </a:spcBef>
              <a:spcAft>
                <a:spcPct val="0"/>
              </a:spcAft>
              <a:defRPr/>
            </a:pPr>
            <a:endParaRPr lang="en-US">
              <a:solidFill>
                <a:srgbClr val="FFFFFF"/>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fontAlgn="base">
              <a:spcBef>
                <a:spcPct val="0"/>
              </a:spcBef>
              <a:spcAft>
                <a:spcPct val="0"/>
              </a:spcAft>
              <a:defRPr/>
            </a:pPr>
            <a:endParaRPr lang="en-US">
              <a:solidFill>
                <a:srgbClr val="FFFFFF"/>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2279E036-91D3-5945-A4BC-1B75434A5301}" type="slidenum">
              <a:rPr lang="en-US">
                <a:solidFill>
                  <a:srgbClr val="FFFFFF"/>
                </a:solidFill>
                <a:ea typeface="ＭＳ Ｐゴシック" charset="0"/>
              </a:rPr>
              <a:pPr fontAlgn="base">
                <a:spcBef>
                  <a:spcPct val="0"/>
                </a:spcBef>
                <a:spcAft>
                  <a:spcPct val="0"/>
                </a:spcAft>
                <a:defRPr/>
              </a:pPr>
              <a:t>‹#›</a:t>
            </a:fld>
            <a:endParaRPr lang="en-US" dirty="0">
              <a:solidFill>
                <a:srgbClr val="FFFFFF"/>
              </a:solidFill>
              <a:ea typeface="ＭＳ Ｐゴシック" charset="0"/>
            </a:endParaRPr>
          </a:p>
        </p:txBody>
      </p:sp>
    </p:spTree>
    <p:extLst>
      <p:ext uri="{BB962C8B-B14F-4D97-AF65-F5344CB8AC3E}">
        <p14:creationId xmlns:p14="http://schemas.microsoft.com/office/powerpoint/2010/main" val="386870893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Calibri"/>
                <a:ea typeface="+mn-ea"/>
                <a:cs typeface="+mn-cs"/>
              </a:defRPr>
            </a:lvl1pPr>
          </a:lstStyle>
          <a:p>
            <a:pPr>
              <a:defRPr/>
            </a:pPr>
            <a:fld id="{352A9785-54A2-6A4B-AE79-A42631FF1D7E}" type="datetimeFigureOut">
              <a:rPr lang="en-US"/>
              <a:pPr>
                <a:defRPr/>
              </a:pPr>
              <a:t>5/14/2014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Calibri"/>
                <a:ea typeface="+mn-ea"/>
                <a:cs typeface="+mn-cs"/>
              </a:defRPr>
            </a:lvl1pPr>
          </a:lstStyle>
          <a:p>
            <a:pPr>
              <a:defRPr/>
            </a:pPr>
            <a:fld id="{4C4EE9B1-7277-7546-A88D-9022F0C484E3}" type="slidenum">
              <a:rPr lang="en-US"/>
              <a:pPr>
                <a:defRPr/>
              </a:pPr>
              <a:t>‹#›</a:t>
            </a:fld>
            <a:endParaRPr lang="en-US" dirty="0"/>
          </a:p>
        </p:txBody>
      </p:sp>
    </p:spTree>
    <p:extLst>
      <p:ext uri="{BB962C8B-B14F-4D97-AF65-F5344CB8AC3E}">
        <p14:creationId xmlns:p14="http://schemas.microsoft.com/office/powerpoint/2010/main" val="373332948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12E289E8-4EF4-5A47-86B5-9248DCA76C51}" type="slidenum">
              <a:rPr lang="en-US">
                <a:solidFill>
                  <a:srgbClr val="000000"/>
                </a:solidFill>
                <a:ea typeface="ＭＳ Ｐゴシック" charset="0"/>
              </a:rPr>
              <a:pPr eaLnBrk="0" fontAlgn="base" hangingPunct="0">
                <a:spcBef>
                  <a:spcPct val="0"/>
                </a:spcBef>
                <a:spcAft>
                  <a:spcPct val="0"/>
                </a:spcAft>
                <a:defRPr/>
              </a:pPr>
              <a:t>‹#›</a:t>
            </a:fld>
            <a:endParaRPr lang="en-US">
              <a:solidFill>
                <a:srgbClr val="000000"/>
              </a:solidFill>
              <a:ea typeface="ＭＳ Ｐゴシック" charset="0"/>
            </a:endParaRPr>
          </a:p>
        </p:txBody>
      </p:sp>
    </p:spTree>
    <p:extLst>
      <p:ext uri="{BB962C8B-B14F-4D97-AF65-F5344CB8AC3E}">
        <p14:creationId xmlns:p14="http://schemas.microsoft.com/office/powerpoint/2010/main" val="70465408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charset="0"/>
        </a:defRPr>
      </a:lvl6pPr>
      <a:lvl7pPr marL="914400" algn="ctr" rtl="0" eaLnBrk="0" fontAlgn="base" hangingPunct="0">
        <a:spcBef>
          <a:spcPct val="0"/>
        </a:spcBef>
        <a:spcAft>
          <a:spcPct val="0"/>
        </a:spcAft>
        <a:defRPr sz="4400">
          <a:solidFill>
            <a:schemeClr val="tx2"/>
          </a:solidFill>
          <a:latin typeface="Times" charset="0"/>
        </a:defRPr>
      </a:lvl7pPr>
      <a:lvl8pPr marL="1371600" algn="ctr" rtl="0" eaLnBrk="0" fontAlgn="base" hangingPunct="0">
        <a:spcBef>
          <a:spcPct val="0"/>
        </a:spcBef>
        <a:spcAft>
          <a:spcPct val="0"/>
        </a:spcAft>
        <a:defRPr sz="4400">
          <a:solidFill>
            <a:schemeClr val="tx2"/>
          </a:solidFill>
          <a:latin typeface="Times" charset="0"/>
        </a:defRPr>
      </a:lvl8pPr>
      <a:lvl9pPr marL="1828800" algn="ctr" rtl="0" eaLnBrk="0" fontAlgn="base" hangingPunct="0">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0630AB2-39BD-F645-8A43-4FF21C843F12}" type="datetimeFigureOut">
              <a:rPr lang="en-US" smtClean="0">
                <a:solidFill>
                  <a:prstClr val="black">
                    <a:tint val="75000"/>
                  </a:prstClr>
                </a:solidFill>
              </a:rPr>
              <a:pPr defTabSz="457200"/>
              <a:t>5/14/2014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7C19B13-4310-5345-85D9-D94DA079F5BC}"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0439319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104D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smtClean="0">
                <a:cs typeface="+mn-cs"/>
              </a:defRPr>
            </a:lvl1pPr>
          </a:lstStyle>
          <a:p>
            <a:pPr eaLnBrk="0" fontAlgn="base" hangingPunct="0">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smtClean="0">
                <a:cs typeface="+mn-cs"/>
              </a:defRPr>
            </a:lvl1pPr>
          </a:lstStyle>
          <a:p>
            <a:pPr eaLnBrk="0" fontAlgn="base" hangingPunct="0">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eaLnBrk="0" fontAlgn="base" hangingPunct="0">
              <a:spcBef>
                <a:spcPct val="0"/>
              </a:spcBef>
              <a:spcAft>
                <a:spcPct val="0"/>
              </a:spcAft>
              <a:defRPr/>
            </a:pPr>
            <a:fld id="{42F5ECA3-BAAE-C94E-8067-17955DEB0CC0}" type="slidenum">
              <a:rPr lang="en-US">
                <a:solidFill>
                  <a:srgbClr val="FFFFFF"/>
                </a:solidFill>
              </a:rPr>
              <a:pPr eaLnBrk="0" fontAlgn="base" hangingPunct="0">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438815653"/>
      </p:ext>
    </p:extLst>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4175" y="0"/>
            <a:ext cx="983615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Title 1"/>
          <p:cNvSpPr>
            <a:spLocks noGrp="1"/>
          </p:cNvSpPr>
          <p:nvPr>
            <p:ph type="ctrTitle"/>
          </p:nvPr>
        </p:nvSpPr>
        <p:spPr>
          <a:xfrm>
            <a:off x="-304800" y="304800"/>
            <a:ext cx="9525000" cy="1981200"/>
          </a:xfrm>
        </p:spPr>
        <p:txBody>
          <a:bodyPr/>
          <a:lstStyle/>
          <a:p>
            <a:r>
              <a:rPr lang="en-US" sz="4000" b="1" dirty="0">
                <a:latin typeface="Arial" charset="0"/>
                <a:ea typeface="ＭＳ Ｐゴシック" charset="0"/>
                <a:cs typeface="ＭＳ Ｐゴシック" charset="0"/>
              </a:rPr>
              <a:t/>
            </a:r>
            <a:br>
              <a:rPr lang="en-US" sz="4000" b="1" dirty="0">
                <a:latin typeface="Arial" charset="0"/>
                <a:ea typeface="ＭＳ Ｐゴシック" charset="0"/>
                <a:cs typeface="ＭＳ Ｐゴシック" charset="0"/>
              </a:rPr>
            </a:br>
            <a:r>
              <a:rPr lang="en-US" sz="4000" b="1" dirty="0">
                <a:latin typeface="Arial" charset="0"/>
                <a:ea typeface="ＭＳ Ｐゴシック" charset="0"/>
                <a:cs typeface="ＭＳ Ｐゴシック" charset="0"/>
              </a:rPr>
              <a:t> </a:t>
            </a:r>
            <a:r>
              <a:rPr lang="en-US" sz="4000" b="1" dirty="0" smtClean="0">
                <a:latin typeface="Arial" charset="0"/>
                <a:ea typeface="ＭＳ Ｐゴシック" charset="0"/>
                <a:cs typeface="ＭＳ Ｐゴシック" charset="0"/>
              </a:rPr>
              <a:t>Framework for approaching climate change and health</a:t>
            </a:r>
            <a:endParaRPr lang="en-US" sz="3600" b="1" dirty="0">
              <a:latin typeface="Arial" charset="0"/>
              <a:ea typeface="ＭＳ Ｐゴシック" charset="0"/>
              <a:cs typeface="ＭＳ Ｐゴシック" charset="0"/>
            </a:endParaRPr>
          </a:p>
        </p:txBody>
      </p:sp>
      <p:sp>
        <p:nvSpPr>
          <p:cNvPr id="95235" name="Subtitle 2"/>
          <p:cNvSpPr>
            <a:spLocks noGrp="1"/>
          </p:cNvSpPr>
          <p:nvPr>
            <p:ph type="subTitle" idx="1"/>
          </p:nvPr>
        </p:nvSpPr>
        <p:spPr>
          <a:xfrm>
            <a:off x="609600" y="4724400"/>
            <a:ext cx="8686800" cy="914400"/>
          </a:xfrm>
          <a:solidFill>
            <a:srgbClr val="000000">
              <a:alpha val="0"/>
            </a:srgbClr>
          </a:solidFill>
        </p:spPr>
        <p:txBody>
          <a:bodyPr/>
          <a:lstStyle/>
          <a:p>
            <a:r>
              <a:rPr lang="en-US" b="1">
                <a:latin typeface="Arial" charset="0"/>
                <a:ea typeface="ＭＳ Ｐゴシック" charset="0"/>
                <a:cs typeface="ＭＳ Ｐゴシック" charset="0"/>
              </a:rPr>
              <a:t>Jonathan Patz, Professor &amp; Director</a:t>
            </a:r>
          </a:p>
        </p:txBody>
      </p:sp>
      <p:pic>
        <p:nvPicPr>
          <p:cNvPr id="95236" name="Picture 6" descr="Globe Health Init_4c_L copy.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4648200"/>
            <a:ext cx="67818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TextBox 1"/>
          <p:cNvSpPr txBox="1">
            <a:spLocks noChangeArrowheads="1"/>
          </p:cNvSpPr>
          <p:nvPr/>
        </p:nvSpPr>
        <p:spPr bwMode="auto">
          <a:xfrm>
            <a:off x="533400" y="289560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2800" b="1" dirty="0" smtClean="0">
                <a:solidFill>
                  <a:srgbClr val="FFFFFF"/>
                </a:solidFill>
              </a:rPr>
              <a:t>US Climate and Health Alliance</a:t>
            </a:r>
            <a:endParaRPr lang="en-US" sz="2800" b="1" dirty="0">
              <a:solidFill>
                <a:srgbClr val="FFFFFF"/>
              </a:solidFill>
            </a:endParaRPr>
          </a:p>
          <a:p>
            <a:pPr algn="ctr" eaLnBrk="1" fontAlgn="base" hangingPunct="1">
              <a:spcBef>
                <a:spcPct val="0"/>
              </a:spcBef>
              <a:spcAft>
                <a:spcPct val="0"/>
              </a:spcAft>
            </a:pPr>
            <a:r>
              <a:rPr lang="en-US" sz="2800" b="1" dirty="0" smtClean="0">
                <a:solidFill>
                  <a:srgbClr val="FFFFFF"/>
                </a:solidFill>
              </a:rPr>
              <a:t>Webinar, May 14, </a:t>
            </a:r>
            <a:r>
              <a:rPr lang="en-US" sz="2800" b="1" dirty="0">
                <a:solidFill>
                  <a:srgbClr val="FFFFFF"/>
                </a:solidFill>
              </a:rPr>
              <a:t>2014</a:t>
            </a:r>
            <a:endParaRPr lang="en-US" sz="2800" dirty="0">
              <a:solidFill>
                <a:srgbClr val="FFFFFF"/>
              </a:solidFill>
            </a:endParaRPr>
          </a:p>
        </p:txBody>
      </p:sp>
    </p:spTree>
    <p:extLst>
      <p:ext uri="{BB962C8B-B14F-4D97-AF65-F5344CB8AC3E}">
        <p14:creationId xmlns:p14="http://schemas.microsoft.com/office/powerpoint/2010/main" val="2322240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2013-12-08 at 2.40.38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5396" y="133002"/>
            <a:ext cx="2228103" cy="2268985"/>
          </a:xfrm>
          <a:prstGeom prst="rect">
            <a:avLst/>
          </a:prstGeom>
        </p:spPr>
      </p:pic>
      <p:pic>
        <p:nvPicPr>
          <p:cNvPr id="12" name="Picture 11" descr="Screen Shot 2013-12-08 at 2.46.45 P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73800" y="238963"/>
            <a:ext cx="2707725" cy="2182346"/>
          </a:xfrm>
          <a:prstGeom prst="rect">
            <a:avLst/>
          </a:prstGeom>
        </p:spPr>
      </p:pic>
      <p:sp>
        <p:nvSpPr>
          <p:cNvPr id="13" name="TextBox 12"/>
          <p:cNvSpPr txBox="1"/>
          <p:nvPr/>
        </p:nvSpPr>
        <p:spPr>
          <a:xfrm>
            <a:off x="7302500" y="2415376"/>
            <a:ext cx="2070100" cy="261610"/>
          </a:xfrm>
          <a:prstGeom prst="rect">
            <a:avLst/>
          </a:prstGeom>
          <a:noFill/>
        </p:spPr>
        <p:txBody>
          <a:bodyPr wrap="square" rtlCol="0">
            <a:spAutoFit/>
          </a:bodyPr>
          <a:lstStyle/>
          <a:p>
            <a:pPr fontAlgn="base">
              <a:spcBef>
                <a:spcPct val="0"/>
              </a:spcBef>
              <a:spcAft>
                <a:spcPct val="0"/>
              </a:spcAft>
            </a:pPr>
            <a:r>
              <a:rPr lang="en-US" sz="1100" dirty="0">
                <a:solidFill>
                  <a:prstClr val="black"/>
                </a:solidFill>
                <a:latin typeface="Arial" charset="0"/>
                <a:ea typeface="ＭＳ Ｐゴシック" charset="0"/>
              </a:rPr>
              <a:t>McMIchael 1997</a:t>
            </a:r>
            <a:endParaRPr lang="en-US" sz="1100" dirty="0">
              <a:solidFill>
                <a:prstClr val="black"/>
              </a:solidFill>
              <a:latin typeface="Arial" charset="0"/>
              <a:ea typeface="ＭＳ Ｐゴシック" charset="0"/>
            </a:endParaRPr>
          </a:p>
        </p:txBody>
      </p:sp>
      <p:pic>
        <p:nvPicPr>
          <p:cNvPr id="14" name="Picture 13" descr="Screen Shot 2013-12-08 at 2.51.42 P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44977" y="4126545"/>
            <a:ext cx="3570753" cy="2229805"/>
          </a:xfrm>
          <a:prstGeom prst="rect">
            <a:avLst/>
          </a:prstGeom>
        </p:spPr>
      </p:pic>
      <p:sp>
        <p:nvSpPr>
          <p:cNvPr id="15" name="TextBox 14"/>
          <p:cNvSpPr txBox="1"/>
          <p:nvPr/>
        </p:nvSpPr>
        <p:spPr>
          <a:xfrm>
            <a:off x="5854700" y="5609206"/>
            <a:ext cx="838200" cy="261610"/>
          </a:xfrm>
          <a:prstGeom prst="rect">
            <a:avLst/>
          </a:prstGeom>
          <a:noFill/>
        </p:spPr>
        <p:txBody>
          <a:bodyPr wrap="square" rtlCol="0">
            <a:spAutoFit/>
          </a:bodyPr>
          <a:lstStyle/>
          <a:p>
            <a:pPr fontAlgn="base">
              <a:spcBef>
                <a:spcPct val="0"/>
              </a:spcBef>
              <a:spcAft>
                <a:spcPct val="0"/>
              </a:spcAft>
            </a:pPr>
            <a:r>
              <a:rPr lang="en-US" sz="1100" dirty="0">
                <a:solidFill>
                  <a:prstClr val="black"/>
                </a:solidFill>
                <a:latin typeface="Arial" charset="0"/>
                <a:ea typeface="ＭＳ Ｐゴシック" charset="0"/>
              </a:rPr>
              <a:t>WHO</a:t>
            </a:r>
            <a:endParaRPr lang="en-US" sz="1100" dirty="0">
              <a:solidFill>
                <a:prstClr val="black"/>
              </a:solidFill>
              <a:latin typeface="Arial" charset="0"/>
              <a:ea typeface="ＭＳ Ｐゴシック" charset="0"/>
            </a:endParaRPr>
          </a:p>
        </p:txBody>
      </p:sp>
      <p:pic>
        <p:nvPicPr>
          <p:cNvPr id="17" name="Picture 16" descr="Screen Shot 2013-12-08 at 2.43.26 PM.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17796" y="202640"/>
            <a:ext cx="2603500" cy="2112708"/>
          </a:xfrm>
          <a:prstGeom prst="rect">
            <a:avLst/>
          </a:prstGeom>
        </p:spPr>
      </p:pic>
      <p:pic>
        <p:nvPicPr>
          <p:cNvPr id="18" name="Picture 17" descr="Screen Shot 2013-12-08 at 3.05.47 PM.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164" y="4297118"/>
            <a:ext cx="2816632" cy="2113776"/>
          </a:xfrm>
          <a:prstGeom prst="rect">
            <a:avLst/>
          </a:prstGeom>
        </p:spPr>
      </p:pic>
      <p:sp>
        <p:nvSpPr>
          <p:cNvPr id="19" name="TextBox 18"/>
          <p:cNvSpPr txBox="1"/>
          <p:nvPr/>
        </p:nvSpPr>
        <p:spPr>
          <a:xfrm>
            <a:off x="225396" y="3967021"/>
            <a:ext cx="2422931"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ea typeface="ＭＳ Ｐゴシック" charset="0"/>
              </a:rPr>
              <a:t>Patz, 1998</a:t>
            </a:r>
            <a:endParaRPr lang="en-US" sz="1200" dirty="0">
              <a:solidFill>
                <a:prstClr val="black"/>
              </a:solidFill>
              <a:latin typeface="Arial" charset="0"/>
              <a:ea typeface="ＭＳ Ｐゴシック" charset="0"/>
            </a:endParaRPr>
          </a:p>
        </p:txBody>
      </p:sp>
      <p:sp>
        <p:nvSpPr>
          <p:cNvPr id="20" name="TextBox 19"/>
          <p:cNvSpPr txBox="1"/>
          <p:nvPr/>
        </p:nvSpPr>
        <p:spPr>
          <a:xfrm>
            <a:off x="225396" y="2315348"/>
            <a:ext cx="1197004" cy="261610"/>
          </a:xfrm>
          <a:prstGeom prst="rect">
            <a:avLst/>
          </a:prstGeom>
          <a:noFill/>
        </p:spPr>
        <p:txBody>
          <a:bodyPr wrap="square" rtlCol="0">
            <a:spAutoFit/>
          </a:bodyPr>
          <a:lstStyle/>
          <a:p>
            <a:pPr fontAlgn="base">
              <a:spcBef>
                <a:spcPct val="0"/>
              </a:spcBef>
              <a:spcAft>
                <a:spcPct val="0"/>
              </a:spcAft>
            </a:pPr>
            <a:r>
              <a:rPr lang="en-US" sz="1100" dirty="0">
                <a:solidFill>
                  <a:prstClr val="black"/>
                </a:solidFill>
                <a:latin typeface="Arial" charset="0"/>
                <a:ea typeface="ＭＳ Ｐゴシック" charset="0"/>
              </a:rPr>
              <a:t>Hess, NIEHS</a:t>
            </a:r>
            <a:endParaRPr lang="en-US" sz="1100" dirty="0">
              <a:solidFill>
                <a:prstClr val="black"/>
              </a:solidFill>
              <a:latin typeface="Arial" charset="0"/>
              <a:ea typeface="ＭＳ Ｐゴシック" charset="0"/>
            </a:endParaRPr>
          </a:p>
        </p:txBody>
      </p:sp>
      <p:sp>
        <p:nvSpPr>
          <p:cNvPr id="21" name="TextBox 20"/>
          <p:cNvSpPr txBox="1"/>
          <p:nvPr/>
        </p:nvSpPr>
        <p:spPr>
          <a:xfrm>
            <a:off x="2641600" y="238963"/>
            <a:ext cx="1155700" cy="246221"/>
          </a:xfrm>
          <a:prstGeom prst="rect">
            <a:avLst/>
          </a:prstGeom>
          <a:noFill/>
        </p:spPr>
        <p:txBody>
          <a:bodyPr wrap="square" rtlCol="0">
            <a:spAutoFit/>
          </a:bodyPr>
          <a:lstStyle/>
          <a:p>
            <a:pPr fontAlgn="base">
              <a:spcBef>
                <a:spcPct val="0"/>
              </a:spcBef>
              <a:spcAft>
                <a:spcPct val="0"/>
              </a:spcAft>
            </a:pPr>
            <a:r>
              <a:rPr lang="en-US" sz="1000" dirty="0">
                <a:solidFill>
                  <a:prstClr val="black"/>
                </a:solidFill>
                <a:latin typeface="Arial" charset="0"/>
                <a:ea typeface="ＭＳ Ｐゴシック" charset="0"/>
              </a:rPr>
              <a:t>Patz, EHP 2000</a:t>
            </a:r>
            <a:endParaRPr lang="en-US" sz="1000" dirty="0">
              <a:solidFill>
                <a:prstClr val="black"/>
              </a:solidFill>
              <a:latin typeface="Arial" charset="0"/>
              <a:ea typeface="ＭＳ Ｐゴシック" charset="0"/>
            </a:endParaRPr>
          </a:p>
        </p:txBody>
      </p:sp>
      <p:pic>
        <p:nvPicPr>
          <p:cNvPr id="22" name="Picture 21" descr="Screen Shot 2013-12-08 at 3.14.38 PM.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17796" y="2315348"/>
            <a:ext cx="3295273" cy="2075301"/>
          </a:xfrm>
          <a:prstGeom prst="rect">
            <a:avLst/>
          </a:prstGeom>
        </p:spPr>
      </p:pic>
      <p:sp>
        <p:nvSpPr>
          <p:cNvPr id="23" name="TextBox 22"/>
          <p:cNvSpPr txBox="1"/>
          <p:nvPr/>
        </p:nvSpPr>
        <p:spPr>
          <a:xfrm>
            <a:off x="3492500" y="4359872"/>
            <a:ext cx="1612900" cy="276999"/>
          </a:xfrm>
          <a:prstGeom prst="rect">
            <a:avLst/>
          </a:prstGeom>
          <a:noFill/>
        </p:spPr>
        <p:txBody>
          <a:bodyPr wrap="square" rtlCol="0">
            <a:spAutoFit/>
          </a:bodyPr>
          <a:lstStyle/>
          <a:p>
            <a:pPr fontAlgn="base">
              <a:spcBef>
                <a:spcPct val="0"/>
              </a:spcBef>
              <a:spcAft>
                <a:spcPct val="0"/>
              </a:spcAft>
            </a:pPr>
            <a:r>
              <a:rPr lang="en-US" sz="1200" dirty="0">
                <a:solidFill>
                  <a:prstClr val="black"/>
                </a:solidFill>
                <a:latin typeface="Arial" charset="0"/>
                <a:ea typeface="ＭＳ Ｐゴシック" charset="0"/>
              </a:rPr>
              <a:t>Haines &amp; Patz 2004</a:t>
            </a:r>
            <a:endParaRPr lang="en-US" sz="1200" dirty="0">
              <a:solidFill>
                <a:prstClr val="black"/>
              </a:solidFill>
              <a:latin typeface="Arial" charset="0"/>
              <a:ea typeface="ＭＳ Ｐゴシック" charset="0"/>
            </a:endParaRPr>
          </a:p>
        </p:txBody>
      </p:sp>
      <p:sp>
        <p:nvSpPr>
          <p:cNvPr id="24" name="Oval 23"/>
          <p:cNvSpPr/>
          <p:nvPr/>
        </p:nvSpPr>
        <p:spPr>
          <a:xfrm>
            <a:off x="2400976" y="2109532"/>
            <a:ext cx="4633101" cy="2696387"/>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Footer Placeholder 1"/>
          <p:cNvSpPr>
            <a:spLocks noGrp="1"/>
          </p:cNvSpPr>
          <p:nvPr>
            <p:ph type="ftr" sz="quarter" idx="11"/>
          </p:nvPr>
        </p:nvSpPr>
        <p:spPr/>
        <p:txBody>
          <a:bodyPr/>
          <a:lstStyle/>
          <a:p>
            <a:r>
              <a:rPr lang="en-US" smtClean="0"/>
              <a:t>LRudolph April 2014</a:t>
            </a:r>
            <a:endParaRPr lang="en-US" dirty="0"/>
          </a:p>
        </p:txBody>
      </p:sp>
      <p:sp>
        <p:nvSpPr>
          <p:cNvPr id="25" name="Slide Number Placeholder 24"/>
          <p:cNvSpPr>
            <a:spLocks noGrp="1"/>
          </p:cNvSpPr>
          <p:nvPr>
            <p:ph type="sldNum" sz="quarter" idx="12"/>
          </p:nvPr>
        </p:nvSpPr>
        <p:spPr/>
        <p:txBody>
          <a:bodyPr/>
          <a:lstStyle/>
          <a:p>
            <a:fld id="{A0F2594F-253C-E54B-A0AF-6A33BDA41589}" type="slidenum">
              <a:rPr lang="en-US" smtClean="0"/>
              <a:pPr/>
              <a:t>10</a:t>
            </a:fld>
            <a:endParaRPr lang="en-US" dirty="0"/>
          </a:p>
        </p:txBody>
      </p:sp>
    </p:spTree>
    <p:extLst>
      <p:ext uri="{BB962C8B-B14F-4D97-AF65-F5344CB8AC3E}">
        <p14:creationId xmlns:p14="http://schemas.microsoft.com/office/powerpoint/2010/main" val="165179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8 at 3.14.38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765" y="349719"/>
            <a:ext cx="9132235" cy="5751311"/>
          </a:xfrm>
          <a:prstGeom prst="rect">
            <a:avLst/>
          </a:prstGeom>
        </p:spPr>
      </p:pic>
      <p:sp>
        <p:nvSpPr>
          <p:cNvPr id="3" name="TextBox 2"/>
          <p:cNvSpPr txBox="1"/>
          <p:nvPr/>
        </p:nvSpPr>
        <p:spPr>
          <a:xfrm>
            <a:off x="6095988" y="6282268"/>
            <a:ext cx="2336800" cy="369332"/>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Arial" charset="0"/>
                <a:ea typeface="ＭＳ Ｐゴシック" charset="0"/>
              </a:rPr>
              <a:t>Haines &amp; Patz, 2004</a:t>
            </a:r>
            <a:endParaRPr lang="en-US" dirty="0">
              <a:solidFill>
                <a:prstClr val="black"/>
              </a:solidFill>
              <a:latin typeface="Arial" charset="0"/>
              <a:ea typeface="ＭＳ Ｐゴシック" charset="0"/>
            </a:endParaRPr>
          </a:p>
        </p:txBody>
      </p:sp>
    </p:spTree>
    <p:extLst>
      <p:ext uri="{BB962C8B-B14F-4D97-AF65-F5344CB8AC3E}">
        <p14:creationId xmlns:p14="http://schemas.microsoft.com/office/powerpoint/2010/main" val="40302720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3810336"/>
            <a:ext cx="7772400" cy="2174478"/>
          </a:xfrm>
        </p:spPr>
        <p:txBody>
          <a:bodyPr>
            <a:noAutofit/>
          </a:bodyPr>
          <a:lstStyle/>
          <a:p>
            <a:r>
              <a:rPr lang="en-US" sz="6600" dirty="0" smtClean="0">
                <a:solidFill>
                  <a:srgbClr val="FFFFFF"/>
                </a:solidFill>
              </a:rPr>
              <a:t>Extreme weather/storms</a:t>
            </a:r>
            <a:endParaRPr lang="en-US" sz="6600" dirty="0">
              <a:solidFill>
                <a:srgbClr val="FFFFFF"/>
              </a:solidFill>
            </a:endParaRPr>
          </a:p>
        </p:txBody>
      </p:sp>
      <p:sp>
        <p:nvSpPr>
          <p:cNvPr id="4" name="Text Placeholder 3"/>
          <p:cNvSpPr>
            <a:spLocks noGrp="1"/>
          </p:cNvSpPr>
          <p:nvPr>
            <p:ph type="body" idx="1"/>
          </p:nvPr>
        </p:nvSpPr>
        <p:spPr>
          <a:xfrm>
            <a:off x="722313" y="2444857"/>
            <a:ext cx="7772400" cy="1500187"/>
          </a:xfrm>
        </p:spPr>
        <p:txBody>
          <a:bodyPr>
            <a:normAutofit/>
          </a:bodyPr>
          <a:lstStyle/>
          <a:p>
            <a:r>
              <a:rPr lang="en-US" sz="3200" dirty="0" smtClean="0"/>
              <a:t>Climate Variability and Change</a:t>
            </a:r>
            <a:endParaRPr lang="en-US" sz="3200" dirty="0"/>
          </a:p>
        </p:txBody>
      </p:sp>
    </p:spTree>
    <p:extLst>
      <p:ext uri="{BB962C8B-B14F-4D97-AF65-F5344CB8AC3E}">
        <p14:creationId xmlns:p14="http://schemas.microsoft.com/office/powerpoint/2010/main" val="1795907998"/>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Grp="1" noChangeArrowheads="1"/>
          </p:cNvSpPr>
          <p:nvPr>
            <p:ph type="ctrTitle"/>
          </p:nvPr>
        </p:nvSpPr>
        <p:spPr>
          <a:xfrm>
            <a:off x="0" y="0"/>
            <a:ext cx="8991600" cy="1143000"/>
          </a:xfrm>
        </p:spPr>
        <p:txBody>
          <a:bodyPr/>
          <a:lstStyle/>
          <a:p>
            <a:pPr eaLnBrk="1" hangingPunct="1">
              <a:defRPr/>
            </a:pPr>
            <a:r>
              <a:rPr lang="en-US" sz="4000" smtClean="0">
                <a:solidFill>
                  <a:srgbClr val="FFFE06"/>
                </a:solidFill>
                <a:effectLst>
                  <a:outerShdw blurRad="38100" dist="38100" dir="2700000" algn="tl">
                    <a:srgbClr val="000000"/>
                  </a:outerShdw>
                </a:effectLst>
                <a:cs typeface="+mj-cs"/>
              </a:rPr>
              <a:t>Hurricane Strength &amp; Sea Surface Temps.</a:t>
            </a:r>
          </a:p>
        </p:txBody>
      </p:sp>
      <p:sp>
        <p:nvSpPr>
          <p:cNvPr id="961539" name="Rectangle 3"/>
          <p:cNvSpPr>
            <a:spLocks noGrp="1" noChangeArrowheads="1"/>
          </p:cNvSpPr>
          <p:nvPr>
            <p:ph type="subTitle" idx="1"/>
          </p:nvPr>
        </p:nvSpPr>
        <p:spPr/>
        <p:txBody>
          <a:bodyPr/>
          <a:lstStyle/>
          <a:p>
            <a:pPr eaLnBrk="1" hangingPunct="1">
              <a:defRPr/>
            </a:pPr>
            <a:endParaRPr lang="en-US" smtClean="0">
              <a:cs typeface="+mn-cs"/>
            </a:endParaRPr>
          </a:p>
        </p:txBody>
      </p:sp>
      <p:pic>
        <p:nvPicPr>
          <p:cNvPr id="28675" name="Picture 4" descr="fig9_new"/>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0" y="11430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1541" name="Text Box 5"/>
          <p:cNvSpPr txBox="1">
            <a:spLocks noChangeArrowheads="1"/>
          </p:cNvSpPr>
          <p:nvPr/>
        </p:nvSpPr>
        <p:spPr bwMode="auto">
          <a:xfrm>
            <a:off x="6477000" y="822325"/>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50000"/>
              </a:spcBef>
              <a:spcAft>
                <a:spcPct val="0"/>
              </a:spcAft>
              <a:defRPr/>
            </a:pPr>
            <a:r>
              <a:rPr lang="en-US" sz="2000" i="1">
                <a:solidFill>
                  <a:srgbClr val="FFFFFF"/>
                </a:solidFill>
              </a:rPr>
              <a:t>Emanuel, 2005</a:t>
            </a:r>
          </a:p>
        </p:txBody>
      </p:sp>
    </p:spTree>
    <p:extLst>
      <p:ext uri="{BB962C8B-B14F-4D97-AF65-F5344CB8AC3E}">
        <p14:creationId xmlns:p14="http://schemas.microsoft.com/office/powerpoint/2010/main" val="23497245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a:xfrm>
            <a:off x="533400" y="0"/>
            <a:ext cx="8229600" cy="1143000"/>
          </a:xfrm>
        </p:spPr>
        <p:txBody>
          <a:bodyPr/>
          <a:lstStyle/>
          <a:p>
            <a:pPr eaLnBrk="1" hangingPunct="1">
              <a:defRPr/>
            </a:pPr>
            <a:r>
              <a:rPr lang="en-US" smtClean="0">
                <a:latin typeface="Arial" charset="0"/>
                <a:ea typeface="ＭＳ Ｐゴシック" charset="0"/>
              </a:rPr>
              <a:t>Typhoon Haiyan</a:t>
            </a:r>
            <a:br>
              <a:rPr lang="en-US" smtClean="0">
                <a:latin typeface="Arial" charset="0"/>
                <a:ea typeface="ＭＳ Ｐゴシック" charset="0"/>
              </a:rPr>
            </a:br>
            <a:r>
              <a:rPr lang="en-US" sz="2400" smtClean="0">
                <a:latin typeface="Arial" charset="0"/>
                <a:ea typeface="ＭＳ Ｐゴシック" charset="0"/>
              </a:rPr>
              <a:t>Philippines, Nov. 8, 2013</a:t>
            </a:r>
          </a:p>
        </p:txBody>
      </p:sp>
      <p:pic>
        <p:nvPicPr>
          <p:cNvPr id="30722" name="Picture 4" descr="monster-typhoon-philippines-haiyan_73273_600x450.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2388" y="1279525"/>
            <a:ext cx="9348788"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3" name="Content Placeholder 5"/>
          <p:cNvSpPr>
            <a:spLocks noGrp="1"/>
          </p:cNvSpPr>
          <p:nvPr>
            <p:ph idx="1"/>
          </p:nvPr>
        </p:nvSpPr>
        <p:spPr/>
        <p:txBody>
          <a:bodyPr/>
          <a:lstStyle/>
          <a:p>
            <a:pPr eaLnBrk="1" hangingPunct="1">
              <a:defRPr/>
            </a:pPr>
            <a:endParaRPr lang="en-US" smtClean="0">
              <a:latin typeface="Arial" charset="0"/>
              <a:ea typeface="ＭＳ Ｐゴシック" charset="0"/>
            </a:endParaRPr>
          </a:p>
        </p:txBody>
      </p:sp>
    </p:spTree>
    <p:extLst>
      <p:ext uri="{BB962C8B-B14F-4D97-AF65-F5344CB8AC3E}">
        <p14:creationId xmlns:p14="http://schemas.microsoft.com/office/powerpoint/2010/main" val="6040572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3810336"/>
            <a:ext cx="7772400" cy="2174478"/>
          </a:xfrm>
        </p:spPr>
        <p:txBody>
          <a:bodyPr>
            <a:noAutofit/>
          </a:bodyPr>
          <a:lstStyle/>
          <a:p>
            <a:r>
              <a:rPr lang="en-US" sz="6600" dirty="0" smtClean="0">
                <a:solidFill>
                  <a:srgbClr val="FFFFFF"/>
                </a:solidFill>
              </a:rPr>
              <a:t>temperature</a:t>
            </a:r>
            <a:endParaRPr lang="en-US" sz="6600" dirty="0">
              <a:solidFill>
                <a:srgbClr val="FFFFFF"/>
              </a:solidFill>
            </a:endParaRPr>
          </a:p>
        </p:txBody>
      </p:sp>
      <p:sp>
        <p:nvSpPr>
          <p:cNvPr id="4" name="Text Placeholder 3"/>
          <p:cNvSpPr>
            <a:spLocks noGrp="1"/>
          </p:cNvSpPr>
          <p:nvPr>
            <p:ph type="body" idx="1"/>
          </p:nvPr>
        </p:nvSpPr>
        <p:spPr>
          <a:xfrm>
            <a:off x="722313" y="2444857"/>
            <a:ext cx="7772400" cy="1500187"/>
          </a:xfrm>
        </p:spPr>
        <p:txBody>
          <a:bodyPr>
            <a:normAutofit/>
          </a:bodyPr>
          <a:lstStyle/>
          <a:p>
            <a:r>
              <a:rPr lang="en-US" sz="3200" dirty="0" smtClean="0"/>
              <a:t>Climate Variability and Change</a:t>
            </a:r>
            <a:endParaRPr lang="en-US" sz="3200" dirty="0"/>
          </a:p>
        </p:txBody>
      </p:sp>
    </p:spTree>
    <p:extLst>
      <p:ext uri="{BB962C8B-B14F-4D97-AF65-F5344CB8AC3E}">
        <p14:creationId xmlns:p14="http://schemas.microsoft.com/office/powerpoint/2010/main" val="199720449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57200" y="3810000"/>
            <a:ext cx="86868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800">
                <a:solidFill>
                  <a:srgbClr val="FFFFFF"/>
                </a:solidFill>
                <a:cs typeface="Arial" charset="0"/>
                <a:sym typeface="Futura" charset="0"/>
              </a:rPr>
              <a:t>'Mega-heatwaves' such as the 2003 and 2010 events broke the 500-yr long seasonal temperature records over 50% of Europe. </a:t>
            </a:r>
            <a:r>
              <a:rPr lang="en-US" sz="2800" b="1">
                <a:solidFill>
                  <a:srgbClr val="FFFF00"/>
                </a:solidFill>
                <a:cs typeface="Arial" charset="0"/>
                <a:sym typeface="Futura" charset="0"/>
              </a:rPr>
              <a:t>Probability of 'mega-heatwaves</a:t>
            </a:r>
            <a:r>
              <a:rPr lang="ja-JP" altLang="en-US" sz="2800" b="1">
                <a:solidFill>
                  <a:srgbClr val="FFFF00"/>
                </a:solidFill>
                <a:cs typeface="Arial" charset="0"/>
                <a:sym typeface="Futura" charset="0"/>
              </a:rPr>
              <a:t>’</a:t>
            </a:r>
            <a:r>
              <a:rPr lang="en-US" altLang="ja-JP" sz="2800" b="1">
                <a:solidFill>
                  <a:srgbClr val="FFFF00"/>
                </a:solidFill>
                <a:cs typeface="Arial" charset="0"/>
                <a:sym typeface="Futura" charset="0"/>
              </a:rPr>
              <a:t> will increase by a factor of 5 to 10 within the next 40 years.</a:t>
            </a:r>
            <a:endParaRPr lang="en-US" altLang="ja-JP" b="1">
              <a:solidFill>
                <a:srgbClr val="FFFF00"/>
              </a:solidFill>
              <a:latin typeface="Futura" charset="0"/>
              <a:cs typeface="Futura" charset="0"/>
              <a:sym typeface="Futura" charset="0"/>
            </a:endParaRPr>
          </a:p>
          <a:p>
            <a:pPr eaLnBrk="1" fontAlgn="base" hangingPunct="1">
              <a:spcBef>
                <a:spcPct val="0"/>
              </a:spcBef>
              <a:spcAft>
                <a:spcPct val="0"/>
              </a:spcAft>
            </a:pPr>
            <a:r>
              <a:rPr lang="en-US">
                <a:solidFill>
                  <a:srgbClr val="FFFFFF"/>
                </a:solidFill>
                <a:latin typeface="Calibri" charset="0"/>
                <a:cs typeface="Futura" charset="0"/>
                <a:sym typeface="Futura" charset="0"/>
              </a:rPr>
              <a:t>Barriopedro et al Science 21 March 2011 10.1126/science.1201224</a:t>
            </a:r>
          </a:p>
        </p:txBody>
      </p:sp>
      <p:pic>
        <p:nvPicPr>
          <p:cNvPr id="174082" name="Picture 5" descr="moscow.tif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04800" y="-76200"/>
            <a:ext cx="53117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3" name="TextBox 6"/>
          <p:cNvSpPr txBox="1">
            <a:spLocks noChangeArrowheads="1"/>
          </p:cNvSpPr>
          <p:nvPr/>
        </p:nvSpPr>
        <p:spPr bwMode="auto">
          <a:xfrm>
            <a:off x="5181600" y="533400"/>
            <a:ext cx="4191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3200" u="sng">
                <a:solidFill>
                  <a:srgbClr val="FFFF00"/>
                </a:solidFill>
                <a:latin typeface="Futura" charset="0"/>
                <a:cs typeface="Futura" charset="0"/>
                <a:sym typeface="Futura" charset="0"/>
              </a:rPr>
              <a:t>Russia 2010:</a:t>
            </a:r>
            <a:r>
              <a:rPr lang="en-US" u="sng">
                <a:solidFill>
                  <a:srgbClr val="FFFF00"/>
                </a:solidFill>
                <a:latin typeface="Futura" charset="0"/>
                <a:cs typeface="Futura" charset="0"/>
                <a:sym typeface="Futura" charset="0"/>
              </a:rPr>
              <a:t> </a:t>
            </a:r>
          </a:p>
          <a:p>
            <a:pPr eaLnBrk="1" fontAlgn="base" hangingPunct="1">
              <a:spcBef>
                <a:spcPct val="0"/>
              </a:spcBef>
              <a:spcAft>
                <a:spcPct val="0"/>
              </a:spcAft>
            </a:pPr>
            <a:r>
              <a:rPr lang="en-US" b="1">
                <a:solidFill>
                  <a:srgbClr val="FFFF00"/>
                </a:solidFill>
                <a:latin typeface="Futura" charset="0"/>
                <a:cs typeface="Futura" charset="0"/>
                <a:sym typeface="Futura" charset="0"/>
              </a:rPr>
              <a:t>1 month heatwave (&gt;100°)</a:t>
            </a:r>
          </a:p>
          <a:p>
            <a:pPr eaLnBrk="1" fontAlgn="base" hangingPunct="1">
              <a:spcBef>
                <a:spcPct val="0"/>
              </a:spcBef>
              <a:spcAft>
                <a:spcPct val="0"/>
              </a:spcAft>
            </a:pPr>
            <a:r>
              <a:rPr lang="en-US" b="1">
                <a:solidFill>
                  <a:srgbClr val="FFFF00"/>
                </a:solidFill>
                <a:latin typeface="Futura" charset="0"/>
                <a:cs typeface="Futura" charset="0"/>
                <a:sym typeface="Futura" charset="0"/>
              </a:rPr>
              <a:t>55,000 excess deaths</a:t>
            </a:r>
          </a:p>
          <a:p>
            <a:pPr eaLnBrk="1" fontAlgn="base" hangingPunct="1">
              <a:spcBef>
                <a:spcPct val="0"/>
              </a:spcBef>
              <a:spcAft>
                <a:spcPct val="0"/>
              </a:spcAft>
            </a:pPr>
            <a:r>
              <a:rPr lang="en-US" b="1">
                <a:solidFill>
                  <a:srgbClr val="FFFF00"/>
                </a:solidFill>
                <a:latin typeface="Futura" charset="0"/>
                <a:cs typeface="Futura" charset="0"/>
                <a:sym typeface="Futura" charset="0"/>
              </a:rPr>
              <a:t>1 million acres burnt</a:t>
            </a:r>
          </a:p>
          <a:p>
            <a:pPr eaLnBrk="1" fontAlgn="base" hangingPunct="1">
              <a:spcBef>
                <a:spcPct val="0"/>
              </a:spcBef>
              <a:spcAft>
                <a:spcPct val="0"/>
              </a:spcAft>
            </a:pPr>
            <a:r>
              <a:rPr lang="en-US" b="1">
                <a:solidFill>
                  <a:srgbClr val="FFFF00"/>
                </a:solidFill>
                <a:latin typeface="Futura" charset="0"/>
                <a:cs typeface="Futura" charset="0"/>
                <a:sym typeface="Futura" charset="0"/>
              </a:rPr>
              <a:t>25% drop in crop yields</a:t>
            </a:r>
          </a:p>
          <a:p>
            <a:pPr eaLnBrk="1" fontAlgn="base" hangingPunct="1">
              <a:spcBef>
                <a:spcPct val="0"/>
              </a:spcBef>
              <a:spcAft>
                <a:spcPct val="0"/>
              </a:spcAft>
            </a:pPr>
            <a:r>
              <a:rPr lang="en-US" b="1">
                <a:solidFill>
                  <a:srgbClr val="FFFF00"/>
                </a:solidFill>
                <a:latin typeface="Futura" charset="0"/>
                <a:cs typeface="Futura" charset="0"/>
                <a:sym typeface="Futura" charset="0"/>
              </a:rPr>
              <a:t>US$15 billion loss</a:t>
            </a:r>
          </a:p>
        </p:txBody>
      </p:sp>
      <p:sp>
        <p:nvSpPr>
          <p:cNvPr id="174084" name="TextBox 5"/>
          <p:cNvSpPr txBox="1">
            <a:spLocks noChangeArrowheads="1"/>
          </p:cNvSpPr>
          <p:nvPr/>
        </p:nvSpPr>
        <p:spPr bwMode="auto">
          <a:xfrm>
            <a:off x="4724400" y="6400800"/>
            <a:ext cx="5029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a:solidFill>
                  <a:srgbClr val="FFFFFF"/>
                </a:solidFill>
              </a:rPr>
              <a:t>Courtesy:  Alistair Woodward</a:t>
            </a:r>
          </a:p>
        </p:txBody>
      </p:sp>
    </p:spTree>
    <p:extLst>
      <p:ext uri="{BB962C8B-B14F-4D97-AF65-F5344CB8AC3E}">
        <p14:creationId xmlns:p14="http://schemas.microsoft.com/office/powerpoint/2010/main" val="73804819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5" name="Picture 1" descr="heat_milwaukee_finn_ryan.tif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1219200"/>
            <a:ext cx="50371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26" name="Picture 1" descr="days_above_temperature_JJA.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14800" y="2590800"/>
            <a:ext cx="4770438" cy="36957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0227" name="Title 3"/>
          <p:cNvSpPr txBox="1">
            <a:spLocks/>
          </p:cNvSpPr>
          <p:nvPr/>
        </p:nvSpPr>
        <p:spPr bwMode="auto">
          <a:xfrm>
            <a:off x="381000" y="1524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nchor="ctr"/>
          <a:lstStyle>
            <a:lvl1pPr defTabSz="414338" eaLnBrk="0" hangingPunct="0">
              <a:defRPr sz="2400">
                <a:solidFill>
                  <a:schemeClr val="tx1"/>
                </a:solidFill>
                <a:latin typeface="Arial" charset="0"/>
                <a:ea typeface="ＭＳ Ｐゴシック" charset="0"/>
                <a:cs typeface="ＭＳ Ｐゴシック" charset="0"/>
              </a:defRPr>
            </a:lvl1pPr>
            <a:lvl2pPr marL="742950" indent="-285750" defTabSz="414338" eaLnBrk="0" hangingPunct="0">
              <a:defRPr sz="2400">
                <a:solidFill>
                  <a:schemeClr val="tx1"/>
                </a:solidFill>
                <a:latin typeface="Arial" charset="0"/>
                <a:ea typeface="ＭＳ Ｐゴシック" charset="0"/>
              </a:defRPr>
            </a:lvl2pPr>
            <a:lvl3pPr marL="1143000" indent="-228600" defTabSz="414338" eaLnBrk="0" hangingPunct="0">
              <a:defRPr sz="2400">
                <a:solidFill>
                  <a:schemeClr val="tx1"/>
                </a:solidFill>
                <a:latin typeface="Arial" charset="0"/>
                <a:ea typeface="ＭＳ Ｐゴシック" charset="0"/>
              </a:defRPr>
            </a:lvl3pPr>
            <a:lvl4pPr marL="1600200" indent="-228600" defTabSz="414338" eaLnBrk="0" hangingPunct="0">
              <a:defRPr sz="2400">
                <a:solidFill>
                  <a:schemeClr val="tx1"/>
                </a:solidFill>
                <a:latin typeface="Arial" charset="0"/>
                <a:ea typeface="ＭＳ Ｐゴシック" charset="0"/>
              </a:defRPr>
            </a:lvl4pPr>
            <a:lvl5pPr marL="2057400" indent="-228600" defTabSz="414338" eaLnBrk="0" hangingPunct="0">
              <a:defRPr sz="2400">
                <a:solidFill>
                  <a:schemeClr val="tx1"/>
                </a:solidFill>
                <a:latin typeface="Arial" charset="0"/>
                <a:ea typeface="ＭＳ Ｐゴシック" charset="0"/>
              </a:defRPr>
            </a:lvl5pPr>
            <a:lvl6pPr marL="2514600" indent="-228600" defTabSz="414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14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14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14338"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3000"/>
              </a:lnSpc>
              <a:spcBef>
                <a:spcPct val="0"/>
              </a:spcBef>
              <a:spcAft>
                <a:spcPct val="0"/>
              </a:spcAft>
              <a:buClr>
                <a:srgbClr val="000000"/>
              </a:buClr>
              <a:buSzPct val="45000"/>
              <a:buFont typeface="Wingdings" charset="0"/>
              <a:buNone/>
            </a:pPr>
            <a:r>
              <a:rPr lang="en-US" sz="3600" b="1" u="sng">
                <a:solidFill>
                  <a:srgbClr val="FFFF99"/>
                </a:solidFill>
                <a:ea typeface="MS PGothic" charset="0"/>
                <a:cs typeface="MS PGothic" charset="0"/>
              </a:rPr>
              <a:t>Future Extreme Heat - Wisconsin</a:t>
            </a:r>
          </a:p>
        </p:txBody>
      </p:sp>
      <p:sp>
        <p:nvSpPr>
          <p:cNvPr id="180228" name="TextBox 4"/>
          <p:cNvSpPr txBox="1">
            <a:spLocks noChangeArrowheads="1"/>
          </p:cNvSpPr>
          <p:nvPr/>
        </p:nvSpPr>
        <p:spPr bwMode="auto">
          <a:xfrm>
            <a:off x="228600" y="63246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a:solidFill>
                  <a:srgbClr val="FFFFFF"/>
                </a:solidFill>
              </a:rPr>
              <a:t>Courtesy:  Dan Vimont, PhD</a:t>
            </a:r>
          </a:p>
        </p:txBody>
      </p:sp>
    </p:spTree>
    <p:extLst>
      <p:ext uri="{BB962C8B-B14F-4D97-AF65-F5344CB8AC3E}">
        <p14:creationId xmlns:p14="http://schemas.microsoft.com/office/powerpoint/2010/main" val="395447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3286125"/>
            <a:ext cx="4376738"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8" name="Title 16"/>
          <p:cNvSpPr>
            <a:spLocks noGrp="1"/>
          </p:cNvSpPr>
          <p:nvPr>
            <p:ph type="title"/>
          </p:nvPr>
        </p:nvSpPr>
        <p:spPr>
          <a:xfrm>
            <a:off x="381000" y="530225"/>
            <a:ext cx="4935538" cy="990600"/>
          </a:xfrm>
        </p:spPr>
        <p:txBody>
          <a:bodyPr/>
          <a:lstStyle/>
          <a:p>
            <a:pPr eaLnBrk="1" hangingPunct="1"/>
            <a:r>
              <a:rPr lang="en-US" sz="3600">
                <a:latin typeface="Calibri" charset="0"/>
              </a:rPr>
              <a:t>Temperature data</a:t>
            </a:r>
          </a:p>
        </p:txBody>
      </p:sp>
      <p:sp>
        <p:nvSpPr>
          <p:cNvPr id="18" name="TextBox 17"/>
          <p:cNvSpPr txBox="1"/>
          <p:nvPr/>
        </p:nvSpPr>
        <p:spPr>
          <a:xfrm>
            <a:off x="373063" y="1520825"/>
            <a:ext cx="4384675" cy="1077913"/>
          </a:xfrm>
          <a:prstGeom prst="rect">
            <a:avLst/>
          </a:prstGeom>
          <a:noFill/>
        </p:spPr>
        <p:txBody>
          <a:bodyPr>
            <a:spAutoFit/>
          </a:bodyPr>
          <a:lstStyle/>
          <a:p>
            <a:pPr algn="ctr" defTabSz="457200">
              <a:defRPr/>
            </a:pPr>
            <a:r>
              <a:rPr lang="en-US" sz="1600" dirty="0">
                <a:solidFill>
                  <a:prstClr val="black"/>
                </a:solidFill>
              </a:rPr>
              <a:t>“The globally averaged combined land and ocean surface temperature data .. show a </a:t>
            </a:r>
            <a:r>
              <a:rPr lang="en-US" sz="1600" dirty="0">
                <a:solidFill>
                  <a:srgbClr val="FF0000"/>
                </a:solidFill>
              </a:rPr>
              <a:t>warming of 0.85 [0.65 to 1.06]°C, over the period 1880–2012”</a:t>
            </a:r>
            <a:r>
              <a:rPr lang="en-US" sz="1200" dirty="0">
                <a:solidFill>
                  <a:srgbClr val="FF0000"/>
                </a:solidFill>
              </a:rPr>
              <a:t> </a:t>
            </a:r>
            <a:r>
              <a:rPr lang="en-US" sz="1200" dirty="0">
                <a:solidFill>
                  <a:srgbClr val="000000"/>
                </a:solidFill>
              </a:rPr>
              <a:t>IPCC AR5 WG1 2013</a:t>
            </a:r>
            <a:endParaRPr lang="en-US" sz="1600" dirty="0">
              <a:solidFill>
                <a:srgbClr val="000000"/>
              </a:solidFill>
            </a:endParaRPr>
          </a:p>
        </p:txBody>
      </p:sp>
      <p:grpSp>
        <p:nvGrpSpPr>
          <p:cNvPr id="101380" name="Group 7"/>
          <p:cNvGrpSpPr>
            <a:grpSpLocks/>
          </p:cNvGrpSpPr>
          <p:nvPr/>
        </p:nvGrpSpPr>
        <p:grpSpPr bwMode="auto">
          <a:xfrm>
            <a:off x="4757738" y="977900"/>
            <a:ext cx="4335462" cy="5578892"/>
            <a:chOff x="84672" y="654566"/>
            <a:chExt cx="4334933" cy="5578424"/>
          </a:xfrm>
        </p:grpSpPr>
        <p:sp>
          <p:nvSpPr>
            <p:cNvPr id="12" name="TextBox 11"/>
            <p:cNvSpPr txBox="1"/>
            <p:nvPr/>
          </p:nvSpPr>
          <p:spPr>
            <a:xfrm>
              <a:off x="84672" y="654566"/>
              <a:ext cx="4334933" cy="369857"/>
            </a:xfrm>
            <a:prstGeom prst="rect">
              <a:avLst/>
            </a:prstGeom>
            <a:noFill/>
          </p:spPr>
          <p:txBody>
            <a:bodyPr>
              <a:spAutoFit/>
            </a:bodyPr>
            <a:lstStyle/>
            <a:p>
              <a:pPr algn="ctr" defTabSz="457200">
                <a:defRPr/>
              </a:pPr>
              <a:r>
                <a:rPr lang="en-US" dirty="0">
                  <a:solidFill>
                    <a:prstClr val="black"/>
                  </a:solidFill>
                </a:rPr>
                <a:t>Global Temperature Anomaly 1850-2012</a:t>
              </a:r>
            </a:p>
          </p:txBody>
        </p:sp>
        <p:pic>
          <p:nvPicPr>
            <p:cNvPr id="101382" name="Picture 1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6999" y="1023898"/>
              <a:ext cx="4224870" cy="488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52928" y="5894464"/>
              <a:ext cx="2760326" cy="338526"/>
            </a:xfrm>
            <a:prstGeom prst="rect">
              <a:avLst/>
            </a:prstGeom>
            <a:noFill/>
          </p:spPr>
          <p:txBody>
            <a:bodyPr>
              <a:spAutoFit/>
            </a:bodyPr>
            <a:lstStyle/>
            <a:p>
              <a:pPr defTabSz="457200">
                <a:defRPr/>
              </a:pPr>
              <a:r>
                <a:rPr lang="en-US" sz="1600" b="1" dirty="0">
                  <a:solidFill>
                    <a:prstClr val="black"/>
                  </a:solidFill>
                </a:rPr>
                <a:t>IPCC AR5 WG1 Figure SPM.1</a:t>
              </a:r>
            </a:p>
          </p:txBody>
        </p:sp>
      </p:grpSp>
    </p:spTree>
    <p:extLst>
      <p:ext uri="{BB962C8B-B14F-4D97-AF65-F5344CB8AC3E}">
        <p14:creationId xmlns:p14="http://schemas.microsoft.com/office/powerpoint/2010/main" val="3940421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endParaRPr lang="en-US">
              <a:latin typeface="Times" charset="0"/>
              <a:ea typeface="ＭＳ Ｐゴシック" charset="0"/>
              <a:cs typeface="ＭＳ Ｐゴシック" charset="0"/>
            </a:endParaRPr>
          </a:p>
        </p:txBody>
      </p:sp>
      <p:pic>
        <p:nvPicPr>
          <p:cNvPr id="95234" name="Content Placeholder 3" descr="f1-sun-energy-hi.jpg"/>
          <p:cNvPicPr>
            <a:picLocks noGrp="1" noChangeAspect="1"/>
          </p:cNvPicPr>
          <p:nvPr>
            <p:ph idx="1"/>
          </p:nvPr>
        </p:nvPicPr>
        <p:blipFill>
          <a:blip r:embed="rId2" cstate="screen">
            <a:extLst>
              <a:ext uri="{28A0092B-C50C-407E-A947-70E740481C1C}">
                <a14:useLocalDpi xmlns:a14="http://schemas.microsoft.com/office/drawing/2010/main"/>
              </a:ext>
            </a:extLst>
          </a:blip>
          <a:srcRect l="-54195" r="-54195"/>
          <a:stretch>
            <a:fillRect/>
          </a:stretch>
        </p:blipFill>
        <p:spPr>
          <a:xfrm>
            <a:off x="76200" y="65088"/>
            <a:ext cx="12314238" cy="6772275"/>
          </a:xfrm>
        </p:spPr>
      </p:pic>
      <p:sp>
        <p:nvSpPr>
          <p:cNvPr id="95235" name="TextBox 4"/>
          <p:cNvSpPr txBox="1">
            <a:spLocks noChangeArrowheads="1"/>
          </p:cNvSpPr>
          <p:nvPr/>
        </p:nvSpPr>
        <p:spPr bwMode="auto">
          <a:xfrm>
            <a:off x="260350" y="2181225"/>
            <a:ext cx="3011488"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0" fontAlgn="base" hangingPunct="0">
              <a:spcBef>
                <a:spcPct val="0"/>
              </a:spcBef>
              <a:spcAft>
                <a:spcPct val="0"/>
              </a:spcAft>
            </a:pPr>
            <a:r>
              <a:rPr lang="en-US" sz="3200">
                <a:solidFill>
                  <a:srgbClr val="FFFFFF"/>
                </a:solidFill>
              </a:rPr>
              <a:t>Warming clearly not related to 11-year solar “sun spot” cycle (in red)</a:t>
            </a:r>
          </a:p>
        </p:txBody>
      </p:sp>
    </p:spTree>
    <p:extLst>
      <p:ext uri="{BB962C8B-B14F-4D97-AF65-F5344CB8AC3E}">
        <p14:creationId xmlns:p14="http://schemas.microsoft.com/office/powerpoint/2010/main" val="4184377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endParaRPr lang="en-US">
              <a:latin typeface="Times" charset="0"/>
              <a:ea typeface="ＭＳ Ｐゴシック" charset="0"/>
              <a:cs typeface="ＭＳ Ｐゴシック" charset="0"/>
            </a:endParaRPr>
          </a:p>
        </p:txBody>
      </p:sp>
      <p:pic>
        <p:nvPicPr>
          <p:cNvPr id="95234" name="Content Placeholder 3" descr="f1-sun-energy-hi.jpg"/>
          <p:cNvPicPr>
            <a:picLocks noGrp="1" noChangeAspect="1"/>
          </p:cNvPicPr>
          <p:nvPr>
            <p:ph idx="1"/>
          </p:nvPr>
        </p:nvPicPr>
        <p:blipFill>
          <a:blip r:embed="rId2" cstate="screen">
            <a:extLst>
              <a:ext uri="{28A0092B-C50C-407E-A947-70E740481C1C}">
                <a14:useLocalDpi xmlns:a14="http://schemas.microsoft.com/office/drawing/2010/main"/>
              </a:ext>
            </a:extLst>
          </a:blip>
          <a:srcRect l="-54195" r="-54195"/>
          <a:stretch>
            <a:fillRect/>
          </a:stretch>
        </p:blipFill>
        <p:spPr>
          <a:xfrm>
            <a:off x="76200" y="65088"/>
            <a:ext cx="12314238" cy="6772275"/>
          </a:xfrm>
        </p:spPr>
      </p:pic>
      <p:sp>
        <p:nvSpPr>
          <p:cNvPr id="95235" name="TextBox 4"/>
          <p:cNvSpPr txBox="1">
            <a:spLocks noChangeArrowheads="1"/>
          </p:cNvSpPr>
          <p:nvPr/>
        </p:nvSpPr>
        <p:spPr bwMode="auto">
          <a:xfrm>
            <a:off x="260350" y="2181225"/>
            <a:ext cx="3011488"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0" fontAlgn="base" hangingPunct="0">
              <a:spcBef>
                <a:spcPct val="0"/>
              </a:spcBef>
              <a:spcAft>
                <a:spcPct val="0"/>
              </a:spcAft>
            </a:pPr>
            <a:r>
              <a:rPr lang="en-US" sz="3200">
                <a:solidFill>
                  <a:srgbClr val="FFFFFF"/>
                </a:solidFill>
              </a:rPr>
              <a:t>Warming clearly not related to 11-year solar “sun spot” cycle (in red)</a:t>
            </a:r>
          </a:p>
        </p:txBody>
      </p:sp>
      <p:sp>
        <p:nvSpPr>
          <p:cNvPr id="3" name="TextBox 2"/>
          <p:cNvSpPr txBox="1"/>
          <p:nvPr/>
        </p:nvSpPr>
        <p:spPr>
          <a:xfrm>
            <a:off x="304800" y="1295400"/>
            <a:ext cx="8763000" cy="4614863"/>
          </a:xfrm>
          <a:prstGeom prst="rect">
            <a:avLst/>
          </a:prstGeom>
          <a:solidFill>
            <a:schemeClr val="tx1"/>
          </a:solidFill>
        </p:spPr>
        <p:txBody>
          <a:bodyPr>
            <a:spAutoFit/>
          </a:bodyPr>
          <a:lstStyle/>
          <a:p>
            <a:pPr eaLnBrk="0" fontAlgn="base" hangingPunct="0">
              <a:spcBef>
                <a:spcPct val="0"/>
              </a:spcBef>
              <a:spcAft>
                <a:spcPct val="0"/>
              </a:spcAft>
              <a:defRPr/>
            </a:pPr>
            <a:r>
              <a:rPr lang="en-US" sz="4400" dirty="0">
                <a:solidFill>
                  <a:srgbClr val="FFFFFF"/>
                </a:solidFill>
                <a:ea typeface="ＭＳ Ｐゴシック" charset="0"/>
              </a:rPr>
              <a:t>Just one reason why </a:t>
            </a:r>
            <a:r>
              <a:rPr lang="en-US" sz="4400" dirty="0">
                <a:solidFill>
                  <a:srgbClr val="FFFF00"/>
                </a:solidFill>
                <a:ea typeface="ＭＳ Ｐゴシック" charset="0"/>
              </a:rPr>
              <a:t>~</a:t>
            </a:r>
            <a:r>
              <a:rPr lang="en-US" sz="4400" b="1" dirty="0">
                <a:solidFill>
                  <a:srgbClr val="FFFF00"/>
                </a:solidFill>
                <a:ea typeface="ＭＳ Ｐゴシック" charset="0"/>
              </a:rPr>
              <a:t>97% of climate scientists </a:t>
            </a:r>
            <a:r>
              <a:rPr lang="en-US" sz="4400" dirty="0">
                <a:solidFill>
                  <a:srgbClr val="FFFFFF"/>
                </a:solidFill>
                <a:ea typeface="ＭＳ Ｐゴシック" charset="0"/>
              </a:rPr>
              <a:t>(out of &gt;4,000 surveyed) agree that </a:t>
            </a:r>
            <a:r>
              <a:rPr lang="en-US" sz="4400" dirty="0">
                <a:solidFill>
                  <a:srgbClr val="FFFF00"/>
                </a:solidFill>
                <a:ea typeface="ＭＳ Ｐゴシック" charset="0"/>
              </a:rPr>
              <a:t>today’s heating of the earth is human-caused</a:t>
            </a:r>
            <a:r>
              <a:rPr lang="en-US" sz="4400" dirty="0">
                <a:solidFill>
                  <a:srgbClr val="FFFFFF"/>
                </a:solidFill>
                <a:ea typeface="ＭＳ Ｐゴシック" charset="0"/>
              </a:rPr>
              <a:t>, primarily from burning fossil fuels, and by deforestation.     </a:t>
            </a:r>
            <a:r>
              <a:rPr lang="en-US" sz="2000" dirty="0">
                <a:solidFill>
                  <a:srgbClr val="FFFFFF"/>
                </a:solidFill>
                <a:ea typeface="ＭＳ Ｐゴシック" charset="0"/>
              </a:rPr>
              <a:t>Doran </a:t>
            </a:r>
            <a:r>
              <a:rPr lang="en-US" sz="2000" dirty="0">
                <a:solidFill>
                  <a:srgbClr val="FFFFFF"/>
                </a:solidFill>
                <a:ea typeface="ＭＳ Ｐゴシック" charset="0"/>
              </a:rPr>
              <a:t>&amp; Zimmerman, 2009;  </a:t>
            </a:r>
            <a:r>
              <a:rPr lang="en-US" sz="2000" dirty="0" err="1">
                <a:solidFill>
                  <a:srgbClr val="FFFFFF"/>
                </a:solidFill>
                <a:ea typeface="ＭＳ Ｐゴシック" charset="0"/>
              </a:rPr>
              <a:t>Anderegg</a:t>
            </a:r>
            <a:r>
              <a:rPr lang="en-US" sz="2000" dirty="0">
                <a:solidFill>
                  <a:srgbClr val="FFFFFF"/>
                </a:solidFill>
                <a:ea typeface="ＭＳ Ｐゴシック" charset="0"/>
              </a:rPr>
              <a:t> et al.							        2010, PNAS.</a:t>
            </a:r>
          </a:p>
        </p:txBody>
      </p:sp>
    </p:spTree>
    <p:extLst>
      <p:ext uri="{BB962C8B-B14F-4D97-AF65-F5344CB8AC3E}">
        <p14:creationId xmlns:p14="http://schemas.microsoft.com/office/powerpoint/2010/main" val="257328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3"/>
          <p:cNvSpPr>
            <a:spLocks noGrp="1"/>
          </p:cNvSpPr>
          <p:nvPr>
            <p:ph type="title"/>
          </p:nvPr>
        </p:nvSpPr>
        <p:spPr/>
        <p:txBody>
          <a:bodyPr/>
          <a:lstStyle/>
          <a:p>
            <a:r>
              <a:rPr lang="en-US" b="1" u="sng">
                <a:latin typeface="Arial" charset="0"/>
                <a:ea typeface="MS PGothic" charset="0"/>
                <a:cs typeface="MS PGothic" charset="0"/>
              </a:rPr>
              <a:t>Global Climate Change</a:t>
            </a:r>
            <a:endParaRPr lang="en-US">
              <a:latin typeface="Arial" charset="0"/>
              <a:ea typeface="ＭＳ Ｐゴシック" charset="0"/>
              <a:cs typeface="ＭＳ Ｐゴシック" charset="0"/>
            </a:endParaRPr>
          </a:p>
        </p:txBody>
      </p:sp>
      <p:pic>
        <p:nvPicPr>
          <p:cNvPr id="35842" name="Picture 4" descr="SPM_Fig8_SurfaceTemp.tif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73050" y="1417638"/>
            <a:ext cx="8597900" cy="345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4"/>
          <p:cNvSpPr txBox="1">
            <a:spLocks noChangeArrowheads="1"/>
          </p:cNvSpPr>
          <p:nvPr/>
        </p:nvSpPr>
        <p:spPr bwMode="auto">
          <a:xfrm>
            <a:off x="457200" y="5189538"/>
            <a:ext cx="82296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0" fontAlgn="base" hangingPunct="0">
              <a:spcBef>
                <a:spcPct val="0"/>
              </a:spcBef>
              <a:spcAft>
                <a:spcPts val="1200"/>
              </a:spcAft>
            </a:pPr>
            <a:r>
              <a:rPr lang="en-US" b="1" dirty="0">
                <a:solidFill>
                  <a:srgbClr val="FFFFFF"/>
                </a:solidFill>
                <a:latin typeface="Calibri" charset="0"/>
                <a:cs typeface="Calibri" charset="0"/>
              </a:rPr>
              <a:t>Regional Changes:  </a:t>
            </a:r>
            <a:r>
              <a:rPr lang="en-US" dirty="0">
                <a:solidFill>
                  <a:srgbClr val="FFFFFF"/>
                </a:solidFill>
                <a:latin typeface="Calibri" charset="0"/>
                <a:cs typeface="Calibri" charset="0"/>
              </a:rPr>
              <a:t>Land areas warm more than ocean areas, so Africa warms more than the global </a:t>
            </a:r>
            <a:r>
              <a:rPr lang="en-US" dirty="0" smtClean="0">
                <a:solidFill>
                  <a:srgbClr val="FFFFFF"/>
                </a:solidFill>
                <a:latin typeface="Calibri" charset="0"/>
                <a:cs typeface="Calibri" charset="0"/>
              </a:rPr>
              <a:t>average</a:t>
            </a:r>
          </a:p>
          <a:p>
            <a:pPr eaLnBrk="0" fontAlgn="base" hangingPunct="0">
              <a:spcBef>
                <a:spcPct val="0"/>
              </a:spcBef>
              <a:spcAft>
                <a:spcPts val="1200"/>
              </a:spcAft>
            </a:pPr>
            <a:r>
              <a:rPr lang="en-US" dirty="0">
                <a:solidFill>
                  <a:srgbClr val="FFFFFF"/>
                </a:solidFill>
                <a:latin typeface="Calibri" charset="0"/>
                <a:cs typeface="Calibri" charset="0"/>
              </a:rPr>
              <a:t>	</a:t>
            </a:r>
            <a:r>
              <a:rPr lang="en-US" dirty="0" smtClean="0">
                <a:solidFill>
                  <a:srgbClr val="FFFFFF"/>
                </a:solidFill>
                <a:latin typeface="Calibri" charset="0"/>
                <a:cs typeface="Calibri" charset="0"/>
              </a:rPr>
              <a:t>						IPCC, AR5,  2014</a:t>
            </a:r>
            <a:endParaRPr lang="en-US" dirty="0">
              <a:solidFill>
                <a:srgbClr val="FFFFFF"/>
              </a:solidFill>
              <a:latin typeface="Calibri" charset="0"/>
              <a:cs typeface="Calibri" charset="0"/>
            </a:endParaRPr>
          </a:p>
        </p:txBody>
      </p:sp>
    </p:spTree>
    <p:extLst>
      <p:ext uri="{BB962C8B-B14F-4D97-AF65-F5344CB8AC3E}">
        <p14:creationId xmlns:p14="http://schemas.microsoft.com/office/powerpoint/2010/main" val="1944634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pPr eaLnBrk="1" hangingPunct="1"/>
            <a:r>
              <a:rPr lang="en-US" dirty="0" smtClean="0">
                <a:latin typeface="Calibri" charset="0"/>
              </a:rPr>
              <a:t>3</a:t>
            </a:r>
            <a:r>
              <a:rPr lang="en-US" baseline="30000" dirty="0" smtClean="0">
                <a:latin typeface="Calibri" charset="0"/>
              </a:rPr>
              <a:t>rd</a:t>
            </a:r>
            <a:r>
              <a:rPr lang="en-US" dirty="0" smtClean="0">
                <a:latin typeface="Calibri" charset="0"/>
              </a:rPr>
              <a:t> National Assessment on Climate Change: released May 6, 2014</a:t>
            </a:r>
            <a:endParaRPr lang="en-US" dirty="0">
              <a:latin typeface="Calibri" charset="0"/>
            </a:endParaRPr>
          </a:p>
        </p:txBody>
      </p:sp>
      <p:pic>
        <p:nvPicPr>
          <p:cNvPr id="10035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t="-13635" b="-13635"/>
          <a:stretch>
            <a:fillRect/>
          </a:stretch>
        </p:blipFill>
        <p:spPr>
          <a:xfrm>
            <a:off x="-293688" y="1739900"/>
            <a:ext cx="9596438" cy="5276850"/>
          </a:xfrm>
        </p:spPr>
      </p:pic>
    </p:spTree>
    <p:extLst>
      <p:ext uri="{BB962C8B-B14F-4D97-AF65-F5344CB8AC3E}">
        <p14:creationId xmlns:p14="http://schemas.microsoft.com/office/powerpoint/2010/main" val="2311276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1-temp-decade-hi.jpg"/>
          <p:cNvPicPr>
            <a:picLocks noGrp="1" noChangeAspect="1"/>
          </p:cNvPicPr>
          <p:nvPr>
            <p:ph idx="1"/>
          </p:nvPr>
        </p:nvPicPr>
        <p:blipFill>
          <a:blip r:embed="rId2" cstate="screen">
            <a:extLst>
              <a:ext uri="{28A0092B-C50C-407E-A947-70E740481C1C}">
                <a14:useLocalDpi xmlns:a14="http://schemas.microsoft.com/office/drawing/2010/main"/>
              </a:ext>
            </a:extLst>
          </a:blip>
          <a:srcRect l="-21669" r="-21669"/>
          <a:stretch>
            <a:fillRect/>
          </a:stretch>
        </p:blipFill>
        <p:spPr>
          <a:xfrm>
            <a:off x="-1845617" y="-65120"/>
            <a:ext cx="12758590" cy="7016733"/>
          </a:xfrm>
        </p:spPr>
      </p:pic>
      <p:sp>
        <p:nvSpPr>
          <p:cNvPr id="5" name="TextBox 4"/>
          <p:cNvSpPr txBox="1"/>
          <p:nvPr/>
        </p:nvSpPr>
        <p:spPr>
          <a:xfrm>
            <a:off x="5181601" y="6336268"/>
            <a:ext cx="4571999" cy="369332"/>
          </a:xfrm>
          <a:prstGeom prst="rect">
            <a:avLst/>
          </a:prstGeom>
          <a:noFill/>
        </p:spPr>
        <p:txBody>
          <a:bodyPr wrap="square" rtlCol="0">
            <a:spAutoFit/>
          </a:bodyPr>
          <a:lstStyle/>
          <a:p>
            <a:pPr fontAlgn="base">
              <a:spcBef>
                <a:spcPct val="0"/>
              </a:spcBef>
              <a:spcAft>
                <a:spcPct val="0"/>
              </a:spcAft>
            </a:pPr>
            <a:r>
              <a:rPr lang="en-US" dirty="0">
                <a:solidFill>
                  <a:srgbClr val="000000"/>
                </a:solidFill>
                <a:latin typeface="Arial" charset="0"/>
                <a:ea typeface="ＭＳ Ｐゴシック" charset="0"/>
              </a:rPr>
              <a:t>US Global Change Research </a:t>
            </a:r>
            <a:r>
              <a:rPr lang="en-US" dirty="0" err="1">
                <a:solidFill>
                  <a:srgbClr val="000000"/>
                </a:solidFill>
                <a:latin typeface="Arial" charset="0"/>
                <a:ea typeface="ＭＳ Ｐゴシック" charset="0"/>
              </a:rPr>
              <a:t>Pgm</a:t>
            </a:r>
            <a:r>
              <a:rPr lang="en-US" dirty="0">
                <a:solidFill>
                  <a:srgbClr val="000000"/>
                </a:solidFill>
                <a:latin typeface="Arial" charset="0"/>
                <a:ea typeface="ＭＳ Ｐゴシック" charset="0"/>
              </a:rPr>
              <a:t>.</a:t>
            </a:r>
            <a:endParaRPr lang="en-US" dirty="0">
              <a:solidFill>
                <a:srgbClr val="000000"/>
              </a:solidFill>
              <a:latin typeface="Arial" charset="0"/>
              <a:ea typeface="ＭＳ Ｐゴシック" charset="0"/>
            </a:endParaRPr>
          </a:p>
        </p:txBody>
      </p:sp>
    </p:spTree>
    <p:extLst>
      <p:ext uri="{BB962C8B-B14F-4D97-AF65-F5344CB8AC3E}">
        <p14:creationId xmlns:p14="http://schemas.microsoft.com/office/powerpoint/2010/main" val="3253846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Projected heating of the US</a:t>
            </a:r>
            <a:endParaRPr lang="en-US" dirty="0"/>
          </a:p>
        </p:txBody>
      </p:sp>
      <p:pic>
        <p:nvPicPr>
          <p:cNvPr id="4" name="Content Placeholder 3" descr="CS_projected_temperature_change_sres_V7.png"/>
          <p:cNvPicPr>
            <a:picLocks noGrp="1" noChangeAspect="1"/>
          </p:cNvPicPr>
          <p:nvPr>
            <p:ph idx="1"/>
          </p:nvPr>
        </p:nvPicPr>
        <p:blipFill>
          <a:blip r:embed="rId2" cstate="screen">
            <a:extLst>
              <a:ext uri="{28A0092B-C50C-407E-A947-70E740481C1C}">
                <a14:useLocalDpi xmlns:a14="http://schemas.microsoft.com/office/drawing/2010/main"/>
              </a:ext>
            </a:extLst>
          </a:blip>
          <a:srcRect t="-3661" b="-3661"/>
          <a:stretch>
            <a:fillRect/>
          </a:stretch>
        </p:blipFill>
        <p:spPr/>
      </p:pic>
      <p:sp>
        <p:nvSpPr>
          <p:cNvPr id="5" name="TextBox 4"/>
          <p:cNvSpPr txBox="1"/>
          <p:nvPr/>
        </p:nvSpPr>
        <p:spPr>
          <a:xfrm>
            <a:off x="4419600" y="6324600"/>
            <a:ext cx="4419600" cy="381000"/>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Arial" charset="0"/>
                <a:ea typeface="ＭＳ Ｐゴシック" charset="0"/>
              </a:rPr>
              <a:t>US National Climate Assessment, 2014</a:t>
            </a:r>
            <a:endParaRPr lang="en-US" dirty="0">
              <a:solidFill>
                <a:prstClr val="black"/>
              </a:solidFill>
              <a:latin typeface="Arial" charset="0"/>
              <a:ea typeface="ＭＳ Ｐゴシック" charset="0"/>
            </a:endParaRPr>
          </a:p>
        </p:txBody>
      </p:sp>
    </p:spTree>
    <p:extLst>
      <p:ext uri="{BB962C8B-B14F-4D97-AF65-F5344CB8AC3E}">
        <p14:creationId xmlns:p14="http://schemas.microsoft.com/office/powerpoint/2010/main" val="3427132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60450" name="Oval 2"/>
          <p:cNvSpPr>
            <a:spLocks noChangeArrowheads="1"/>
          </p:cNvSpPr>
          <p:nvPr/>
        </p:nvSpPr>
        <p:spPr bwMode="auto">
          <a:xfrm>
            <a:off x="617538" y="1662113"/>
            <a:ext cx="2673350" cy="1133475"/>
          </a:xfrm>
          <a:prstGeom prst="ellipse">
            <a:avLst/>
          </a:prstGeom>
          <a:solidFill>
            <a:srgbClr val="B22200"/>
          </a:solidFill>
          <a:ln w="12700">
            <a:solidFill>
              <a:schemeClr val="tx1"/>
            </a:solidFill>
            <a:round/>
            <a:headEnd/>
            <a:tailEnd/>
          </a:ln>
          <a:effectLst>
            <a:outerShdw blurRad="63500" dist="107763" dir="2700000" algn="ctr" rotWithShape="0">
              <a:schemeClr val="tx2">
                <a:alpha val="74998"/>
              </a:schemeClr>
            </a:outerShdw>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134147" name="Rectangle 3"/>
          <p:cNvSpPr>
            <a:spLocks noChangeArrowheads="1"/>
          </p:cNvSpPr>
          <p:nvPr/>
        </p:nvSpPr>
        <p:spPr bwMode="auto">
          <a:xfrm>
            <a:off x="1258888" y="1941513"/>
            <a:ext cx="2093912"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fontAlgn="base">
              <a:lnSpc>
                <a:spcPct val="70000"/>
              </a:lnSpc>
              <a:spcBef>
                <a:spcPct val="50000"/>
              </a:spcBef>
              <a:spcAft>
                <a:spcPct val="0"/>
              </a:spcAft>
            </a:pPr>
            <a:r>
              <a:rPr lang="en-US" sz="2200" b="1">
                <a:solidFill>
                  <a:srgbClr val="000000"/>
                </a:solidFill>
                <a:latin typeface="Arial" charset="0"/>
                <a:ea typeface="ＭＳ Ｐゴシック" charset="0"/>
              </a:rPr>
              <a:t>CLIMATE </a:t>
            </a:r>
          </a:p>
          <a:p>
            <a:pPr fontAlgn="base">
              <a:lnSpc>
                <a:spcPct val="70000"/>
              </a:lnSpc>
              <a:spcBef>
                <a:spcPct val="50000"/>
              </a:spcBef>
              <a:spcAft>
                <a:spcPct val="0"/>
              </a:spcAft>
            </a:pPr>
            <a:r>
              <a:rPr lang="en-US" sz="2200" b="1">
                <a:solidFill>
                  <a:srgbClr val="000000"/>
                </a:solidFill>
                <a:latin typeface="Arial" charset="0"/>
                <a:ea typeface="ＭＳ Ｐゴシック" charset="0"/>
              </a:rPr>
              <a:t>CHANGE</a:t>
            </a:r>
          </a:p>
        </p:txBody>
      </p:sp>
      <p:sp>
        <p:nvSpPr>
          <p:cNvPr id="134148" name="Rectangle 4"/>
          <p:cNvSpPr>
            <a:spLocks noChangeArrowheads="1"/>
          </p:cNvSpPr>
          <p:nvPr/>
        </p:nvSpPr>
        <p:spPr bwMode="auto">
          <a:xfrm>
            <a:off x="2540000" y="969963"/>
            <a:ext cx="167640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latin typeface="Arial" charset="0"/>
              <a:ea typeface="ＭＳ Ｐゴシック" charset="0"/>
            </a:endParaRPr>
          </a:p>
        </p:txBody>
      </p:sp>
      <p:sp>
        <p:nvSpPr>
          <p:cNvPr id="134149" name="Rectangle 5"/>
          <p:cNvSpPr>
            <a:spLocks noChangeArrowheads="1"/>
          </p:cNvSpPr>
          <p:nvPr/>
        </p:nvSpPr>
        <p:spPr bwMode="auto">
          <a:xfrm>
            <a:off x="488950" y="3086100"/>
            <a:ext cx="326866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fontAlgn="base">
              <a:spcBef>
                <a:spcPct val="0"/>
              </a:spcBef>
              <a:spcAft>
                <a:spcPct val="0"/>
              </a:spcAft>
            </a:pPr>
            <a:r>
              <a:rPr lang="en-US" sz="2000" b="1" i="1">
                <a:solidFill>
                  <a:srgbClr val="FFFF00"/>
                </a:solidFill>
                <a:latin typeface="Arial" charset="0"/>
                <a:ea typeface="ＭＳ Ｐゴシック" charset="0"/>
              </a:rPr>
              <a:t>Temperature Rise </a:t>
            </a:r>
            <a:r>
              <a:rPr lang="en-US" sz="1400" baseline="30000">
                <a:solidFill>
                  <a:srgbClr val="FFFF00"/>
                </a:solidFill>
                <a:latin typeface="Arial" charset="0"/>
                <a:ea typeface="ＭＳ Ｐゴシック" charset="0"/>
              </a:rPr>
              <a:t>1</a:t>
            </a:r>
            <a:endParaRPr lang="en-US" sz="2000" b="1" i="1">
              <a:solidFill>
                <a:srgbClr val="FFFF00"/>
              </a:solidFill>
              <a:latin typeface="Arial" charset="0"/>
              <a:ea typeface="ＭＳ Ｐゴシック" charset="0"/>
            </a:endParaRPr>
          </a:p>
          <a:p>
            <a:pPr fontAlgn="base">
              <a:spcBef>
                <a:spcPct val="0"/>
              </a:spcBef>
              <a:spcAft>
                <a:spcPct val="0"/>
              </a:spcAft>
            </a:pPr>
            <a:r>
              <a:rPr lang="en-US" sz="2000" b="1" i="1">
                <a:solidFill>
                  <a:srgbClr val="FFFF00"/>
                </a:solidFill>
                <a:latin typeface="Arial" charset="0"/>
                <a:ea typeface="ＭＳ Ｐゴシック" charset="0"/>
              </a:rPr>
              <a:t>Sea level Rise </a:t>
            </a:r>
            <a:r>
              <a:rPr lang="en-US" sz="2000" baseline="30000">
                <a:solidFill>
                  <a:srgbClr val="FFFF00"/>
                </a:solidFill>
                <a:latin typeface="Arial" charset="0"/>
                <a:ea typeface="ＭＳ Ｐゴシック" charset="0"/>
              </a:rPr>
              <a:t>2</a:t>
            </a:r>
            <a:endParaRPr lang="en-US" b="1">
              <a:solidFill>
                <a:srgbClr val="FFFF00"/>
              </a:solidFill>
              <a:latin typeface="Arial" charset="0"/>
              <a:ea typeface="ＭＳ Ｐゴシック" charset="0"/>
            </a:endParaRPr>
          </a:p>
          <a:p>
            <a:pPr fontAlgn="base">
              <a:spcBef>
                <a:spcPct val="0"/>
              </a:spcBef>
              <a:spcAft>
                <a:spcPct val="0"/>
              </a:spcAft>
            </a:pPr>
            <a:r>
              <a:rPr lang="en-US" sz="2000" b="1" i="1">
                <a:solidFill>
                  <a:srgbClr val="FFFF00"/>
                </a:solidFill>
                <a:latin typeface="Arial" charset="0"/>
                <a:ea typeface="ＭＳ Ｐゴシック" charset="0"/>
              </a:rPr>
              <a:t>Hydrologic Extremes</a:t>
            </a:r>
          </a:p>
        </p:txBody>
      </p:sp>
      <p:sp>
        <p:nvSpPr>
          <p:cNvPr id="134150" name="Rectangle 6"/>
          <p:cNvSpPr>
            <a:spLocks noChangeArrowheads="1"/>
          </p:cNvSpPr>
          <p:nvPr/>
        </p:nvSpPr>
        <p:spPr bwMode="auto">
          <a:xfrm>
            <a:off x="1503363" y="4270375"/>
            <a:ext cx="189388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latin typeface="Arial" charset="0"/>
              <a:ea typeface="ＭＳ Ｐゴシック" charset="0"/>
            </a:endParaRPr>
          </a:p>
        </p:txBody>
      </p:sp>
      <p:sp>
        <p:nvSpPr>
          <p:cNvPr id="134151" name="Rectangle 7"/>
          <p:cNvSpPr>
            <a:spLocks noChangeArrowheads="1"/>
          </p:cNvSpPr>
          <p:nvPr/>
        </p:nvSpPr>
        <p:spPr bwMode="auto">
          <a:xfrm>
            <a:off x="3733800" y="914400"/>
            <a:ext cx="2633663" cy="5943600"/>
          </a:xfrm>
          <a:prstGeom prst="rect">
            <a:avLst/>
          </a:prstGeom>
          <a:solidFill>
            <a:srgbClr val="003300"/>
          </a:solidFill>
          <a:ln w="12700">
            <a:solidFill>
              <a:schemeClr val="bg1"/>
            </a:solidFill>
            <a:miter lim="800000"/>
            <a:headEnd/>
            <a:tailEnd/>
          </a:ln>
        </p:spPr>
        <p:txBody>
          <a:bodyPr wrap="none" anchor="ctr"/>
          <a:lstStyle/>
          <a:p>
            <a:pPr fontAlgn="base">
              <a:spcBef>
                <a:spcPct val="0"/>
              </a:spcBef>
              <a:spcAft>
                <a:spcPct val="0"/>
              </a:spcAft>
            </a:pPr>
            <a:endParaRPr lang="en-US">
              <a:solidFill>
                <a:prstClr val="black"/>
              </a:solidFill>
              <a:latin typeface="Arial" charset="0"/>
              <a:ea typeface="ＭＳ Ｐゴシック" charset="0"/>
            </a:endParaRPr>
          </a:p>
        </p:txBody>
      </p:sp>
      <p:sp>
        <p:nvSpPr>
          <p:cNvPr id="134152" name="Rectangle 8"/>
          <p:cNvSpPr>
            <a:spLocks noChangeArrowheads="1"/>
          </p:cNvSpPr>
          <p:nvPr/>
        </p:nvSpPr>
        <p:spPr bwMode="auto">
          <a:xfrm>
            <a:off x="3760788" y="1198563"/>
            <a:ext cx="2563812" cy="550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fontAlgn="base">
              <a:spcBef>
                <a:spcPct val="50000"/>
              </a:spcBef>
              <a:spcAft>
                <a:spcPct val="0"/>
              </a:spcAft>
            </a:pPr>
            <a:r>
              <a:rPr lang="en-US" sz="1600" b="1">
                <a:solidFill>
                  <a:srgbClr val="FFFE06"/>
                </a:solidFill>
                <a:latin typeface="Arial" charset="0"/>
                <a:ea typeface="ＭＳ Ｐゴシック" charset="0"/>
              </a:rPr>
              <a:t>Urban Heat Island Effect</a:t>
            </a:r>
          </a:p>
          <a:p>
            <a:pPr algn="ctr" fontAlgn="base">
              <a:spcBef>
                <a:spcPct val="50000"/>
              </a:spcBef>
              <a:spcAft>
                <a:spcPct val="0"/>
              </a:spcAft>
            </a:pPr>
            <a:endParaRPr lang="en-US" sz="1600" b="1">
              <a:solidFill>
                <a:srgbClr val="FFFE06"/>
              </a:solidFill>
              <a:latin typeface="Arial" charset="0"/>
              <a:ea typeface="ＭＳ Ｐゴシック" charset="0"/>
            </a:endParaRPr>
          </a:p>
          <a:p>
            <a:pPr algn="ctr" fontAlgn="base">
              <a:spcBef>
                <a:spcPct val="50000"/>
              </a:spcBef>
              <a:spcAft>
                <a:spcPct val="0"/>
              </a:spcAft>
            </a:pPr>
            <a:r>
              <a:rPr lang="en-US" sz="1600" b="1">
                <a:solidFill>
                  <a:srgbClr val="FFFE06"/>
                </a:solidFill>
                <a:latin typeface="Arial" charset="0"/>
                <a:ea typeface="ＭＳ Ｐゴシック" charset="0"/>
              </a:rPr>
              <a:t>Air Pollution &amp; Aeroallergens</a:t>
            </a:r>
          </a:p>
          <a:p>
            <a:pPr algn="ctr" fontAlgn="base">
              <a:spcBef>
                <a:spcPct val="50000"/>
              </a:spcBef>
              <a:spcAft>
                <a:spcPct val="0"/>
              </a:spcAft>
            </a:pPr>
            <a:endParaRPr lang="en-US" sz="1600" b="1">
              <a:solidFill>
                <a:srgbClr val="FFFE06"/>
              </a:solidFill>
              <a:latin typeface="Arial" charset="0"/>
              <a:ea typeface="ＭＳ Ｐゴシック" charset="0"/>
            </a:endParaRPr>
          </a:p>
          <a:p>
            <a:pPr algn="ctr" fontAlgn="base">
              <a:spcBef>
                <a:spcPct val="50000"/>
              </a:spcBef>
              <a:spcAft>
                <a:spcPct val="0"/>
              </a:spcAft>
            </a:pPr>
            <a:r>
              <a:rPr lang="en-US" sz="1600" b="1">
                <a:solidFill>
                  <a:srgbClr val="FFFE06"/>
                </a:solidFill>
                <a:latin typeface="Arial" charset="0"/>
                <a:ea typeface="ＭＳ Ｐゴシック" charset="0"/>
              </a:rPr>
              <a:t>Vector-borne Diseases</a:t>
            </a:r>
          </a:p>
          <a:p>
            <a:pPr algn="ctr" fontAlgn="base">
              <a:spcBef>
                <a:spcPct val="50000"/>
              </a:spcBef>
              <a:spcAft>
                <a:spcPct val="0"/>
              </a:spcAft>
            </a:pPr>
            <a:endParaRPr lang="en-US" sz="1600" b="1">
              <a:solidFill>
                <a:srgbClr val="FFFE06"/>
              </a:solidFill>
              <a:latin typeface="Arial" charset="0"/>
              <a:ea typeface="ＭＳ Ｐゴシック" charset="0"/>
            </a:endParaRPr>
          </a:p>
          <a:p>
            <a:pPr algn="ctr" fontAlgn="base">
              <a:spcBef>
                <a:spcPct val="50000"/>
              </a:spcBef>
              <a:spcAft>
                <a:spcPct val="0"/>
              </a:spcAft>
            </a:pPr>
            <a:r>
              <a:rPr lang="en-US" sz="1600" b="1">
                <a:solidFill>
                  <a:srgbClr val="FFFE06"/>
                </a:solidFill>
                <a:latin typeface="Arial" charset="0"/>
                <a:ea typeface="ＭＳ Ｐゴシック" charset="0"/>
              </a:rPr>
              <a:t>Water-borne Diseases</a:t>
            </a:r>
          </a:p>
          <a:p>
            <a:pPr algn="ctr" fontAlgn="base">
              <a:spcBef>
                <a:spcPct val="50000"/>
              </a:spcBef>
              <a:spcAft>
                <a:spcPct val="0"/>
              </a:spcAft>
            </a:pPr>
            <a:endParaRPr lang="en-US" sz="1600" b="1">
              <a:solidFill>
                <a:srgbClr val="FFFE06"/>
              </a:solidFill>
              <a:latin typeface="Arial" charset="0"/>
              <a:ea typeface="ＭＳ Ｐゴシック" charset="0"/>
            </a:endParaRPr>
          </a:p>
          <a:p>
            <a:pPr algn="ctr" fontAlgn="base">
              <a:spcBef>
                <a:spcPct val="50000"/>
              </a:spcBef>
              <a:spcAft>
                <a:spcPct val="0"/>
              </a:spcAft>
            </a:pPr>
            <a:r>
              <a:rPr lang="en-US" sz="1600" b="1">
                <a:solidFill>
                  <a:srgbClr val="FFFE06"/>
                </a:solidFill>
                <a:latin typeface="Arial" charset="0"/>
                <a:ea typeface="ＭＳ Ｐゴシック" charset="0"/>
              </a:rPr>
              <a:t>Water resources &amp; food supply</a:t>
            </a:r>
          </a:p>
          <a:p>
            <a:pPr algn="ctr" fontAlgn="base">
              <a:spcBef>
                <a:spcPct val="50000"/>
              </a:spcBef>
              <a:spcAft>
                <a:spcPct val="0"/>
              </a:spcAft>
            </a:pPr>
            <a:endParaRPr lang="en-US" sz="1600" b="1">
              <a:solidFill>
                <a:srgbClr val="FFFE06"/>
              </a:solidFill>
              <a:latin typeface="Arial" charset="0"/>
              <a:ea typeface="ＭＳ Ｐゴシック" charset="0"/>
            </a:endParaRPr>
          </a:p>
          <a:p>
            <a:pPr algn="ctr" fontAlgn="base">
              <a:spcBef>
                <a:spcPct val="50000"/>
              </a:spcBef>
              <a:spcAft>
                <a:spcPct val="0"/>
              </a:spcAft>
            </a:pPr>
            <a:r>
              <a:rPr lang="en-US" sz="1600" b="1">
                <a:solidFill>
                  <a:srgbClr val="FFFE06"/>
                </a:solidFill>
                <a:latin typeface="Arial" charset="0"/>
                <a:ea typeface="ＭＳ Ｐゴシック" charset="0"/>
              </a:rPr>
              <a:t>Mental Health &amp;</a:t>
            </a:r>
          </a:p>
          <a:p>
            <a:pPr algn="ctr" fontAlgn="base">
              <a:spcBef>
                <a:spcPct val="50000"/>
              </a:spcBef>
              <a:spcAft>
                <a:spcPct val="0"/>
              </a:spcAft>
            </a:pPr>
            <a:r>
              <a:rPr lang="en-US" sz="1600" b="1">
                <a:solidFill>
                  <a:srgbClr val="FFFE06"/>
                </a:solidFill>
                <a:latin typeface="Arial" charset="0"/>
                <a:ea typeface="ＭＳ Ｐゴシック" charset="0"/>
              </a:rPr>
              <a:t>Environmental Refugees</a:t>
            </a:r>
            <a:endParaRPr lang="en-US" sz="1400">
              <a:solidFill>
                <a:srgbClr val="FFFE06"/>
              </a:solidFill>
              <a:latin typeface="Arial" charset="0"/>
              <a:ea typeface="ＭＳ Ｐゴシック" charset="0"/>
            </a:endParaRPr>
          </a:p>
          <a:p>
            <a:pPr algn="ctr" fontAlgn="base">
              <a:spcBef>
                <a:spcPct val="50000"/>
              </a:spcBef>
              <a:spcAft>
                <a:spcPct val="0"/>
              </a:spcAft>
            </a:pPr>
            <a:endParaRPr lang="en-US" sz="1400">
              <a:solidFill>
                <a:srgbClr val="FFFE06"/>
              </a:solidFill>
              <a:latin typeface="Arial" charset="0"/>
              <a:ea typeface="ＭＳ Ｐゴシック" charset="0"/>
            </a:endParaRPr>
          </a:p>
          <a:p>
            <a:pPr algn="ctr" fontAlgn="base">
              <a:spcBef>
                <a:spcPct val="0"/>
              </a:spcBef>
              <a:spcAft>
                <a:spcPct val="0"/>
              </a:spcAft>
            </a:pPr>
            <a:endParaRPr lang="en-US" sz="1400">
              <a:solidFill>
                <a:srgbClr val="FFFE06"/>
              </a:solidFill>
              <a:latin typeface="Arial" charset="0"/>
              <a:ea typeface="ＭＳ Ｐゴシック" charset="0"/>
            </a:endParaRPr>
          </a:p>
        </p:txBody>
      </p:sp>
      <p:sp>
        <p:nvSpPr>
          <p:cNvPr id="134153" name="Line 9"/>
          <p:cNvSpPr>
            <a:spLocks noChangeShapeType="1"/>
          </p:cNvSpPr>
          <p:nvPr/>
        </p:nvSpPr>
        <p:spPr bwMode="auto">
          <a:xfrm>
            <a:off x="3360738" y="2343150"/>
            <a:ext cx="3905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charset="0"/>
              <a:ea typeface="ＭＳ Ｐゴシック" charset="0"/>
            </a:endParaRPr>
          </a:p>
        </p:txBody>
      </p:sp>
      <p:sp>
        <p:nvSpPr>
          <p:cNvPr id="134154" name="Line 10"/>
          <p:cNvSpPr>
            <a:spLocks noChangeShapeType="1"/>
          </p:cNvSpPr>
          <p:nvPr/>
        </p:nvSpPr>
        <p:spPr bwMode="auto">
          <a:xfrm>
            <a:off x="6408738" y="1295400"/>
            <a:ext cx="1873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charset="0"/>
              <a:ea typeface="ＭＳ Ｐゴシック" charset="0"/>
            </a:endParaRPr>
          </a:p>
        </p:txBody>
      </p:sp>
      <p:sp>
        <p:nvSpPr>
          <p:cNvPr id="134155" name="Line 11"/>
          <p:cNvSpPr>
            <a:spLocks noChangeShapeType="1"/>
          </p:cNvSpPr>
          <p:nvPr/>
        </p:nvSpPr>
        <p:spPr bwMode="auto">
          <a:xfrm>
            <a:off x="6408738" y="2133600"/>
            <a:ext cx="1873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charset="0"/>
              <a:ea typeface="ＭＳ Ｐゴシック" charset="0"/>
            </a:endParaRPr>
          </a:p>
        </p:txBody>
      </p:sp>
      <p:sp>
        <p:nvSpPr>
          <p:cNvPr id="134156" name="Line 12"/>
          <p:cNvSpPr>
            <a:spLocks noChangeShapeType="1"/>
          </p:cNvSpPr>
          <p:nvPr/>
        </p:nvSpPr>
        <p:spPr bwMode="auto">
          <a:xfrm>
            <a:off x="6408738" y="4876800"/>
            <a:ext cx="1873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charset="0"/>
              <a:ea typeface="ＭＳ Ｐゴシック" charset="0"/>
            </a:endParaRPr>
          </a:p>
        </p:txBody>
      </p:sp>
      <p:sp>
        <p:nvSpPr>
          <p:cNvPr id="134157" name="Line 13"/>
          <p:cNvSpPr>
            <a:spLocks noChangeShapeType="1"/>
          </p:cNvSpPr>
          <p:nvPr/>
        </p:nvSpPr>
        <p:spPr bwMode="auto">
          <a:xfrm>
            <a:off x="6408738" y="5943600"/>
            <a:ext cx="1873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charset="0"/>
              <a:ea typeface="ＭＳ Ｐゴシック" charset="0"/>
            </a:endParaRPr>
          </a:p>
        </p:txBody>
      </p:sp>
      <p:sp>
        <p:nvSpPr>
          <p:cNvPr id="134158" name="Rectangle 14"/>
          <p:cNvSpPr>
            <a:spLocks noChangeArrowheads="1"/>
          </p:cNvSpPr>
          <p:nvPr/>
        </p:nvSpPr>
        <p:spPr bwMode="auto">
          <a:xfrm>
            <a:off x="6707188" y="657225"/>
            <a:ext cx="2333625"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fontAlgn="base">
              <a:lnSpc>
                <a:spcPct val="80000"/>
              </a:lnSpc>
              <a:spcBef>
                <a:spcPct val="0"/>
              </a:spcBef>
              <a:spcAft>
                <a:spcPct val="0"/>
              </a:spcAft>
            </a:pPr>
            <a:endParaRPr lang="en-US" sz="1600">
              <a:solidFill>
                <a:prstClr val="white"/>
              </a:solidFill>
              <a:latin typeface="Arial" charset="0"/>
              <a:ea typeface="ＭＳ Ｐゴシック" charset="0"/>
            </a:endParaRPr>
          </a:p>
          <a:p>
            <a:pPr fontAlgn="base">
              <a:lnSpc>
                <a:spcPct val="80000"/>
              </a:lnSpc>
              <a:spcBef>
                <a:spcPct val="0"/>
              </a:spcBef>
              <a:spcAft>
                <a:spcPct val="0"/>
              </a:spcAft>
            </a:pPr>
            <a:endParaRPr lang="en-US" sz="1600">
              <a:solidFill>
                <a:prstClr val="white"/>
              </a:solidFill>
              <a:latin typeface="Arial" charset="0"/>
              <a:ea typeface="ＭＳ Ｐゴシック" charset="0"/>
            </a:endParaRPr>
          </a:p>
          <a:p>
            <a:pPr fontAlgn="base">
              <a:lnSpc>
                <a:spcPct val="80000"/>
              </a:lnSpc>
              <a:spcBef>
                <a:spcPct val="0"/>
              </a:spcBef>
              <a:spcAft>
                <a:spcPct val="0"/>
              </a:spcAft>
            </a:pPr>
            <a:r>
              <a:rPr lang="en-US" sz="1600">
                <a:solidFill>
                  <a:prstClr val="white"/>
                </a:solidFill>
                <a:latin typeface="Arial" charset="0"/>
                <a:ea typeface="ＭＳ Ｐゴシック" charset="0"/>
              </a:rPr>
              <a:t>Heat Stress</a:t>
            </a:r>
          </a:p>
          <a:p>
            <a:pPr fontAlgn="base">
              <a:lnSpc>
                <a:spcPct val="80000"/>
              </a:lnSpc>
              <a:spcBef>
                <a:spcPct val="0"/>
              </a:spcBef>
              <a:spcAft>
                <a:spcPct val="0"/>
              </a:spcAft>
            </a:pPr>
            <a:r>
              <a:rPr lang="en-US" sz="1600">
                <a:solidFill>
                  <a:prstClr val="white"/>
                </a:solidFill>
                <a:latin typeface="Arial" charset="0"/>
                <a:ea typeface="ＭＳ Ｐゴシック" charset="0"/>
              </a:rPr>
              <a:t>Cardiorespiratory failure</a:t>
            </a:r>
          </a:p>
          <a:p>
            <a:pPr fontAlgn="base">
              <a:lnSpc>
                <a:spcPct val="80000"/>
              </a:lnSpc>
              <a:spcBef>
                <a:spcPct val="0"/>
              </a:spcBef>
              <a:spcAft>
                <a:spcPct val="0"/>
              </a:spcAft>
            </a:pPr>
            <a:endParaRPr lang="en-US" sz="1600">
              <a:solidFill>
                <a:prstClr val="white"/>
              </a:solidFill>
              <a:latin typeface="Arial" charset="0"/>
              <a:ea typeface="ＭＳ Ｐゴシック" charset="0"/>
            </a:endParaRPr>
          </a:p>
          <a:p>
            <a:pPr fontAlgn="base">
              <a:lnSpc>
                <a:spcPct val="80000"/>
              </a:lnSpc>
              <a:spcBef>
                <a:spcPct val="0"/>
              </a:spcBef>
              <a:spcAft>
                <a:spcPct val="0"/>
              </a:spcAft>
            </a:pPr>
            <a:endParaRPr lang="en-US" sz="1600">
              <a:solidFill>
                <a:prstClr val="white"/>
              </a:solidFill>
              <a:latin typeface="Arial" charset="0"/>
              <a:ea typeface="ＭＳ Ｐゴシック" charset="0"/>
            </a:endParaRPr>
          </a:p>
          <a:p>
            <a:pPr fontAlgn="base">
              <a:lnSpc>
                <a:spcPct val="80000"/>
              </a:lnSpc>
              <a:spcBef>
                <a:spcPct val="0"/>
              </a:spcBef>
              <a:spcAft>
                <a:spcPct val="0"/>
              </a:spcAft>
            </a:pPr>
            <a:r>
              <a:rPr lang="en-US" sz="1600">
                <a:solidFill>
                  <a:prstClr val="white"/>
                </a:solidFill>
                <a:latin typeface="Arial" charset="0"/>
                <a:ea typeface="ＭＳ Ｐゴシック" charset="0"/>
              </a:rPr>
              <a:t>Respiratory diseases, e.g., COPD &amp; Asthma</a:t>
            </a:r>
          </a:p>
          <a:p>
            <a:pPr fontAlgn="base">
              <a:lnSpc>
                <a:spcPct val="80000"/>
              </a:lnSpc>
              <a:spcBef>
                <a:spcPct val="0"/>
              </a:spcBef>
              <a:spcAft>
                <a:spcPct val="0"/>
              </a:spcAft>
            </a:pPr>
            <a:endParaRPr lang="en-US" sz="1600">
              <a:solidFill>
                <a:prstClr val="white"/>
              </a:solidFill>
              <a:latin typeface="Arial" charset="0"/>
              <a:ea typeface="ＭＳ Ｐゴシック" charset="0"/>
            </a:endParaRPr>
          </a:p>
          <a:p>
            <a:pPr fontAlgn="base">
              <a:lnSpc>
                <a:spcPct val="80000"/>
              </a:lnSpc>
              <a:spcBef>
                <a:spcPct val="0"/>
              </a:spcBef>
              <a:spcAft>
                <a:spcPct val="0"/>
              </a:spcAft>
            </a:pPr>
            <a:r>
              <a:rPr lang="en-US" sz="1600">
                <a:solidFill>
                  <a:prstClr val="white"/>
                </a:solidFill>
                <a:latin typeface="Arial" charset="0"/>
                <a:ea typeface="ＭＳ Ｐゴシック" charset="0"/>
              </a:rPr>
              <a:t>Malaria</a:t>
            </a:r>
          </a:p>
          <a:p>
            <a:pPr fontAlgn="base">
              <a:lnSpc>
                <a:spcPct val="80000"/>
              </a:lnSpc>
              <a:spcBef>
                <a:spcPct val="0"/>
              </a:spcBef>
              <a:spcAft>
                <a:spcPct val="0"/>
              </a:spcAft>
            </a:pPr>
            <a:r>
              <a:rPr lang="en-US" sz="1600">
                <a:solidFill>
                  <a:prstClr val="white"/>
                </a:solidFill>
                <a:latin typeface="Arial" charset="0"/>
                <a:ea typeface="ＭＳ Ｐゴシック" charset="0"/>
              </a:rPr>
              <a:t>Dengue</a:t>
            </a:r>
          </a:p>
          <a:p>
            <a:pPr fontAlgn="base">
              <a:lnSpc>
                <a:spcPct val="80000"/>
              </a:lnSpc>
              <a:spcBef>
                <a:spcPct val="0"/>
              </a:spcBef>
              <a:spcAft>
                <a:spcPct val="0"/>
              </a:spcAft>
            </a:pPr>
            <a:r>
              <a:rPr lang="en-US" sz="1600">
                <a:solidFill>
                  <a:prstClr val="white"/>
                </a:solidFill>
                <a:latin typeface="Arial" charset="0"/>
                <a:ea typeface="ＭＳ Ｐゴシック" charset="0"/>
              </a:rPr>
              <a:t>Encephalitis</a:t>
            </a:r>
          </a:p>
          <a:p>
            <a:pPr fontAlgn="base">
              <a:lnSpc>
                <a:spcPct val="80000"/>
              </a:lnSpc>
              <a:spcBef>
                <a:spcPct val="0"/>
              </a:spcBef>
              <a:spcAft>
                <a:spcPct val="0"/>
              </a:spcAft>
            </a:pPr>
            <a:r>
              <a:rPr lang="en-US" sz="1600">
                <a:solidFill>
                  <a:prstClr val="white"/>
                </a:solidFill>
                <a:latin typeface="Arial" charset="0"/>
                <a:ea typeface="ＭＳ Ｐゴシック" charset="0"/>
              </a:rPr>
              <a:t>Hantavirus</a:t>
            </a:r>
          </a:p>
          <a:p>
            <a:pPr fontAlgn="base">
              <a:lnSpc>
                <a:spcPct val="80000"/>
              </a:lnSpc>
              <a:spcBef>
                <a:spcPct val="0"/>
              </a:spcBef>
              <a:spcAft>
                <a:spcPct val="0"/>
              </a:spcAft>
            </a:pPr>
            <a:r>
              <a:rPr lang="en-US" sz="1600">
                <a:solidFill>
                  <a:prstClr val="white"/>
                </a:solidFill>
                <a:latin typeface="Arial" charset="0"/>
                <a:ea typeface="ＭＳ Ｐゴシック" charset="0"/>
              </a:rPr>
              <a:t>Rift Valley Fever</a:t>
            </a:r>
          </a:p>
          <a:p>
            <a:pPr fontAlgn="base">
              <a:lnSpc>
                <a:spcPct val="80000"/>
              </a:lnSpc>
              <a:spcBef>
                <a:spcPct val="0"/>
              </a:spcBef>
              <a:spcAft>
                <a:spcPct val="0"/>
              </a:spcAft>
            </a:pPr>
            <a:endParaRPr lang="en-US" sz="1600">
              <a:solidFill>
                <a:prstClr val="white"/>
              </a:solidFill>
              <a:latin typeface="Arial" charset="0"/>
              <a:ea typeface="ＭＳ Ｐゴシック" charset="0"/>
            </a:endParaRPr>
          </a:p>
          <a:p>
            <a:pPr fontAlgn="base">
              <a:lnSpc>
                <a:spcPct val="80000"/>
              </a:lnSpc>
              <a:spcBef>
                <a:spcPct val="0"/>
              </a:spcBef>
              <a:spcAft>
                <a:spcPct val="0"/>
              </a:spcAft>
            </a:pPr>
            <a:r>
              <a:rPr lang="en-US" sz="1600">
                <a:solidFill>
                  <a:prstClr val="white"/>
                </a:solidFill>
                <a:latin typeface="Arial" charset="0"/>
                <a:ea typeface="ＭＳ Ｐゴシック" charset="0"/>
              </a:rPr>
              <a:t>Cholera</a:t>
            </a:r>
          </a:p>
          <a:p>
            <a:pPr fontAlgn="base">
              <a:lnSpc>
                <a:spcPct val="80000"/>
              </a:lnSpc>
              <a:spcBef>
                <a:spcPct val="0"/>
              </a:spcBef>
              <a:spcAft>
                <a:spcPct val="0"/>
              </a:spcAft>
            </a:pPr>
            <a:r>
              <a:rPr lang="en-US" sz="1600">
                <a:solidFill>
                  <a:prstClr val="white"/>
                </a:solidFill>
                <a:latin typeface="Arial" charset="0"/>
                <a:ea typeface="ＭＳ Ｐゴシック" charset="0"/>
              </a:rPr>
              <a:t>Cyclospora</a:t>
            </a:r>
          </a:p>
          <a:p>
            <a:pPr fontAlgn="base">
              <a:lnSpc>
                <a:spcPct val="80000"/>
              </a:lnSpc>
              <a:spcBef>
                <a:spcPct val="0"/>
              </a:spcBef>
              <a:spcAft>
                <a:spcPct val="0"/>
              </a:spcAft>
            </a:pPr>
            <a:r>
              <a:rPr lang="en-US" sz="1600">
                <a:solidFill>
                  <a:prstClr val="white"/>
                </a:solidFill>
                <a:latin typeface="Arial" charset="0"/>
                <a:ea typeface="ＭＳ Ｐゴシック" charset="0"/>
              </a:rPr>
              <a:t>Cryptosporidiosis</a:t>
            </a:r>
          </a:p>
          <a:p>
            <a:pPr fontAlgn="base">
              <a:lnSpc>
                <a:spcPct val="80000"/>
              </a:lnSpc>
              <a:spcBef>
                <a:spcPct val="0"/>
              </a:spcBef>
              <a:spcAft>
                <a:spcPct val="0"/>
              </a:spcAft>
            </a:pPr>
            <a:r>
              <a:rPr lang="en-US" sz="1600">
                <a:solidFill>
                  <a:prstClr val="white"/>
                </a:solidFill>
                <a:latin typeface="Arial" charset="0"/>
                <a:ea typeface="ＭＳ Ｐゴシック" charset="0"/>
              </a:rPr>
              <a:t>Campylobacter</a:t>
            </a:r>
          </a:p>
          <a:p>
            <a:pPr fontAlgn="base">
              <a:lnSpc>
                <a:spcPct val="80000"/>
              </a:lnSpc>
              <a:spcBef>
                <a:spcPct val="0"/>
              </a:spcBef>
              <a:spcAft>
                <a:spcPct val="0"/>
              </a:spcAft>
            </a:pPr>
            <a:r>
              <a:rPr lang="en-US" sz="1600">
                <a:solidFill>
                  <a:prstClr val="white"/>
                </a:solidFill>
                <a:latin typeface="Arial" charset="0"/>
                <a:ea typeface="ＭＳ Ｐゴシック" charset="0"/>
              </a:rPr>
              <a:t>Leptospirosis</a:t>
            </a:r>
          </a:p>
          <a:p>
            <a:pPr fontAlgn="base">
              <a:lnSpc>
                <a:spcPct val="80000"/>
              </a:lnSpc>
              <a:spcBef>
                <a:spcPct val="0"/>
              </a:spcBef>
              <a:spcAft>
                <a:spcPct val="0"/>
              </a:spcAft>
            </a:pPr>
            <a:endParaRPr lang="en-US" sz="1600">
              <a:solidFill>
                <a:prstClr val="white"/>
              </a:solidFill>
              <a:latin typeface="Arial" charset="0"/>
              <a:ea typeface="ＭＳ Ｐゴシック" charset="0"/>
            </a:endParaRPr>
          </a:p>
          <a:p>
            <a:pPr fontAlgn="base">
              <a:lnSpc>
                <a:spcPct val="80000"/>
              </a:lnSpc>
              <a:spcBef>
                <a:spcPct val="0"/>
              </a:spcBef>
              <a:spcAft>
                <a:spcPct val="0"/>
              </a:spcAft>
            </a:pPr>
            <a:r>
              <a:rPr lang="en-US" sz="1600">
                <a:solidFill>
                  <a:prstClr val="white"/>
                </a:solidFill>
                <a:latin typeface="Arial" charset="0"/>
                <a:ea typeface="ＭＳ Ｐゴシック" charset="0"/>
              </a:rPr>
              <a:t>Malnutrition</a:t>
            </a:r>
          </a:p>
          <a:p>
            <a:pPr fontAlgn="base">
              <a:lnSpc>
                <a:spcPct val="80000"/>
              </a:lnSpc>
              <a:spcBef>
                <a:spcPct val="0"/>
              </a:spcBef>
              <a:spcAft>
                <a:spcPct val="0"/>
              </a:spcAft>
            </a:pPr>
            <a:r>
              <a:rPr lang="en-US" sz="1600">
                <a:solidFill>
                  <a:prstClr val="white"/>
                </a:solidFill>
                <a:latin typeface="Arial" charset="0"/>
                <a:ea typeface="ＭＳ Ｐゴシック" charset="0"/>
              </a:rPr>
              <a:t>Diarrhea</a:t>
            </a:r>
          </a:p>
          <a:p>
            <a:pPr fontAlgn="base">
              <a:lnSpc>
                <a:spcPct val="80000"/>
              </a:lnSpc>
              <a:spcBef>
                <a:spcPct val="0"/>
              </a:spcBef>
              <a:spcAft>
                <a:spcPct val="0"/>
              </a:spcAft>
            </a:pPr>
            <a:r>
              <a:rPr lang="en-US" sz="1600">
                <a:solidFill>
                  <a:prstClr val="white"/>
                </a:solidFill>
                <a:latin typeface="Arial" charset="0"/>
                <a:ea typeface="ＭＳ Ｐゴシック" charset="0"/>
              </a:rPr>
              <a:t>Toxic Red Tides</a:t>
            </a:r>
          </a:p>
          <a:p>
            <a:pPr fontAlgn="base">
              <a:lnSpc>
                <a:spcPct val="80000"/>
              </a:lnSpc>
              <a:spcBef>
                <a:spcPct val="0"/>
              </a:spcBef>
              <a:spcAft>
                <a:spcPct val="0"/>
              </a:spcAft>
            </a:pPr>
            <a:endParaRPr lang="en-US" sz="1600">
              <a:solidFill>
                <a:prstClr val="white"/>
              </a:solidFill>
              <a:latin typeface="Arial" charset="0"/>
              <a:ea typeface="ＭＳ Ｐゴシック" charset="0"/>
            </a:endParaRPr>
          </a:p>
          <a:p>
            <a:pPr fontAlgn="base">
              <a:lnSpc>
                <a:spcPct val="80000"/>
              </a:lnSpc>
              <a:spcBef>
                <a:spcPct val="0"/>
              </a:spcBef>
              <a:spcAft>
                <a:spcPct val="0"/>
              </a:spcAft>
            </a:pPr>
            <a:endParaRPr lang="en-US" sz="1600">
              <a:solidFill>
                <a:prstClr val="white"/>
              </a:solidFill>
              <a:latin typeface="Arial" charset="0"/>
              <a:ea typeface="ＭＳ Ｐゴシック" charset="0"/>
            </a:endParaRPr>
          </a:p>
          <a:p>
            <a:pPr fontAlgn="base">
              <a:lnSpc>
                <a:spcPct val="80000"/>
              </a:lnSpc>
              <a:spcBef>
                <a:spcPct val="0"/>
              </a:spcBef>
              <a:spcAft>
                <a:spcPct val="0"/>
              </a:spcAft>
            </a:pPr>
            <a:r>
              <a:rPr lang="en-US" sz="1600">
                <a:solidFill>
                  <a:prstClr val="white"/>
                </a:solidFill>
                <a:latin typeface="Arial" charset="0"/>
                <a:ea typeface="ＭＳ Ｐゴシック" charset="0"/>
              </a:rPr>
              <a:t>Forced Migration</a:t>
            </a:r>
          </a:p>
          <a:p>
            <a:pPr fontAlgn="base">
              <a:lnSpc>
                <a:spcPct val="80000"/>
              </a:lnSpc>
              <a:spcBef>
                <a:spcPct val="0"/>
              </a:spcBef>
              <a:spcAft>
                <a:spcPct val="0"/>
              </a:spcAft>
            </a:pPr>
            <a:r>
              <a:rPr lang="en-US" sz="1600">
                <a:solidFill>
                  <a:prstClr val="white"/>
                </a:solidFill>
                <a:latin typeface="Arial" charset="0"/>
                <a:ea typeface="ＭＳ Ｐゴシック" charset="0"/>
              </a:rPr>
              <a:t>Overcrowding</a:t>
            </a:r>
          </a:p>
          <a:p>
            <a:pPr fontAlgn="base">
              <a:lnSpc>
                <a:spcPct val="80000"/>
              </a:lnSpc>
              <a:spcBef>
                <a:spcPct val="0"/>
              </a:spcBef>
              <a:spcAft>
                <a:spcPct val="0"/>
              </a:spcAft>
            </a:pPr>
            <a:r>
              <a:rPr lang="en-US" sz="1600">
                <a:solidFill>
                  <a:prstClr val="white"/>
                </a:solidFill>
                <a:latin typeface="Arial" charset="0"/>
                <a:ea typeface="ＭＳ Ｐゴシック" charset="0"/>
              </a:rPr>
              <a:t>Infectious diseases</a:t>
            </a:r>
          </a:p>
          <a:p>
            <a:pPr fontAlgn="base">
              <a:lnSpc>
                <a:spcPct val="80000"/>
              </a:lnSpc>
              <a:spcBef>
                <a:spcPct val="0"/>
              </a:spcBef>
              <a:spcAft>
                <a:spcPct val="0"/>
              </a:spcAft>
            </a:pPr>
            <a:r>
              <a:rPr lang="en-US" sz="1600">
                <a:solidFill>
                  <a:prstClr val="white"/>
                </a:solidFill>
                <a:latin typeface="Arial" charset="0"/>
                <a:ea typeface="ＭＳ Ｐゴシック" charset="0"/>
              </a:rPr>
              <a:t>Human Conflicts</a:t>
            </a:r>
          </a:p>
          <a:p>
            <a:pPr fontAlgn="base">
              <a:lnSpc>
                <a:spcPct val="80000"/>
              </a:lnSpc>
              <a:spcBef>
                <a:spcPct val="0"/>
              </a:spcBef>
              <a:spcAft>
                <a:spcPct val="0"/>
              </a:spcAft>
            </a:pPr>
            <a:endParaRPr lang="en-US" sz="1600">
              <a:solidFill>
                <a:prstClr val="white"/>
              </a:solidFill>
              <a:latin typeface="Arial" charset="0"/>
              <a:ea typeface="ＭＳ Ｐゴシック" charset="0"/>
            </a:endParaRPr>
          </a:p>
          <a:p>
            <a:pPr fontAlgn="base">
              <a:lnSpc>
                <a:spcPct val="80000"/>
              </a:lnSpc>
              <a:spcBef>
                <a:spcPct val="0"/>
              </a:spcBef>
              <a:spcAft>
                <a:spcPct val="0"/>
              </a:spcAft>
            </a:pPr>
            <a:endParaRPr lang="en-US" sz="1600">
              <a:solidFill>
                <a:prstClr val="white"/>
              </a:solidFill>
              <a:latin typeface="Arial" charset="0"/>
              <a:ea typeface="ＭＳ Ｐゴシック" charset="0"/>
            </a:endParaRPr>
          </a:p>
          <a:p>
            <a:pPr algn="ctr" fontAlgn="base">
              <a:spcBef>
                <a:spcPct val="0"/>
              </a:spcBef>
              <a:spcAft>
                <a:spcPct val="0"/>
              </a:spcAft>
            </a:pPr>
            <a:endParaRPr lang="en-US" sz="1600">
              <a:solidFill>
                <a:prstClr val="white"/>
              </a:solidFill>
              <a:latin typeface="Arial" charset="0"/>
              <a:ea typeface="ＭＳ Ｐゴシック" charset="0"/>
            </a:endParaRPr>
          </a:p>
        </p:txBody>
      </p:sp>
      <p:sp>
        <p:nvSpPr>
          <p:cNvPr id="134159" name="Rectangle 15"/>
          <p:cNvSpPr>
            <a:spLocks noChangeArrowheads="1"/>
          </p:cNvSpPr>
          <p:nvPr/>
        </p:nvSpPr>
        <p:spPr bwMode="auto">
          <a:xfrm>
            <a:off x="762000" y="4267200"/>
            <a:ext cx="2133600" cy="725488"/>
          </a:xfrm>
          <a:prstGeom prst="rect">
            <a:avLst/>
          </a:prstGeom>
          <a:noFill/>
          <a:ln w="12700">
            <a:solidFill>
              <a:schemeClr val="tx2"/>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90487" tIns="44450" rIns="90487" bIns="44450">
            <a:spAutoFit/>
          </a:bodyPr>
          <a:lstStyle/>
          <a:p>
            <a:pPr fontAlgn="base">
              <a:lnSpc>
                <a:spcPct val="85000"/>
              </a:lnSpc>
              <a:spcBef>
                <a:spcPct val="0"/>
              </a:spcBef>
              <a:spcAft>
                <a:spcPct val="0"/>
              </a:spcAft>
            </a:pPr>
            <a:r>
              <a:rPr lang="en-US" sz="1600" baseline="30000">
                <a:solidFill>
                  <a:prstClr val="white"/>
                </a:solidFill>
                <a:latin typeface="Arial" charset="0"/>
                <a:ea typeface="ＭＳ Ｐゴシック" charset="0"/>
              </a:rPr>
              <a:t>1</a:t>
            </a:r>
            <a:r>
              <a:rPr lang="en-US" sz="1600">
                <a:solidFill>
                  <a:prstClr val="white"/>
                </a:solidFill>
                <a:latin typeface="Arial" charset="0"/>
                <a:ea typeface="ＭＳ Ｐゴシック" charset="0"/>
              </a:rPr>
              <a:t>    </a:t>
            </a:r>
            <a:r>
              <a:rPr lang="en-US" sz="1600" b="1">
                <a:solidFill>
                  <a:prstClr val="white"/>
                </a:solidFill>
                <a:latin typeface="Arial" charset="0"/>
                <a:ea typeface="ＭＳ Ｐゴシック" charset="0"/>
              </a:rPr>
              <a:t>3°C </a:t>
            </a:r>
            <a:r>
              <a:rPr lang="en-US" sz="1600">
                <a:solidFill>
                  <a:prstClr val="white"/>
                </a:solidFill>
                <a:latin typeface="Arial" charset="0"/>
                <a:ea typeface="ＭＳ Ｐゴシック" charset="0"/>
              </a:rPr>
              <a:t>by yr. 2100</a:t>
            </a:r>
          </a:p>
          <a:p>
            <a:pPr fontAlgn="base">
              <a:lnSpc>
                <a:spcPct val="85000"/>
              </a:lnSpc>
              <a:spcBef>
                <a:spcPct val="0"/>
              </a:spcBef>
              <a:spcAft>
                <a:spcPct val="0"/>
              </a:spcAft>
            </a:pPr>
            <a:r>
              <a:rPr lang="en-US" sz="1600" baseline="30000">
                <a:solidFill>
                  <a:prstClr val="white"/>
                </a:solidFill>
                <a:latin typeface="Arial" charset="0"/>
                <a:ea typeface="ＭＳ Ｐゴシック" charset="0"/>
              </a:rPr>
              <a:t>2</a:t>
            </a:r>
            <a:r>
              <a:rPr lang="en-US" sz="1600">
                <a:solidFill>
                  <a:prstClr val="white"/>
                </a:solidFill>
                <a:latin typeface="Arial" charset="0"/>
                <a:ea typeface="ＭＳ Ｐゴシック" charset="0"/>
              </a:rPr>
              <a:t>    </a:t>
            </a:r>
            <a:r>
              <a:rPr lang="en-US" sz="1600" b="1">
                <a:solidFill>
                  <a:prstClr val="white"/>
                </a:solidFill>
                <a:latin typeface="Arial" charset="0"/>
                <a:ea typeface="ＭＳ Ｐゴシック" charset="0"/>
              </a:rPr>
              <a:t>40 cm</a:t>
            </a:r>
            <a:r>
              <a:rPr lang="en-US" sz="1600">
                <a:solidFill>
                  <a:prstClr val="white"/>
                </a:solidFill>
                <a:latin typeface="Arial" charset="0"/>
                <a:ea typeface="ＭＳ Ｐゴシック" charset="0"/>
              </a:rPr>
              <a:t>   </a:t>
            </a:r>
            <a:r>
              <a:rPr lang="ja-JP" altLang="en-US" sz="1600">
                <a:solidFill>
                  <a:prstClr val="white"/>
                </a:solidFill>
                <a:latin typeface="Courier" charset="0"/>
              </a:rPr>
              <a:t>“</a:t>
            </a:r>
            <a:r>
              <a:rPr lang="en-US" altLang="ja-JP" sz="1600">
                <a:solidFill>
                  <a:prstClr val="white"/>
                </a:solidFill>
                <a:latin typeface="Courier" charset="0"/>
              </a:rPr>
              <a:t>  </a:t>
            </a:r>
            <a:r>
              <a:rPr lang="ja-JP" altLang="en-US" sz="1600">
                <a:solidFill>
                  <a:prstClr val="white"/>
                </a:solidFill>
                <a:latin typeface="Courier" charset="0"/>
              </a:rPr>
              <a:t>“</a:t>
            </a:r>
            <a:endParaRPr lang="en-US" altLang="ja-JP" sz="1600">
              <a:solidFill>
                <a:prstClr val="white"/>
              </a:solidFill>
              <a:latin typeface="Courier" charset="0"/>
            </a:endParaRPr>
          </a:p>
          <a:p>
            <a:pPr fontAlgn="base">
              <a:lnSpc>
                <a:spcPct val="85000"/>
              </a:lnSpc>
              <a:spcBef>
                <a:spcPct val="0"/>
              </a:spcBef>
              <a:spcAft>
                <a:spcPct val="0"/>
              </a:spcAft>
            </a:pPr>
            <a:r>
              <a:rPr lang="en-US" sz="1600">
                <a:solidFill>
                  <a:prstClr val="white"/>
                </a:solidFill>
                <a:latin typeface="Courier" charset="0"/>
                <a:ea typeface="ＭＳ Ｐゴシック" charset="0"/>
              </a:rPr>
              <a:t>IPCC estimates</a:t>
            </a:r>
            <a:endParaRPr lang="en-US" sz="1400">
              <a:solidFill>
                <a:prstClr val="white"/>
              </a:solidFill>
              <a:latin typeface="Courier" charset="0"/>
              <a:ea typeface="ＭＳ Ｐゴシック" charset="0"/>
            </a:endParaRPr>
          </a:p>
        </p:txBody>
      </p:sp>
      <p:sp>
        <p:nvSpPr>
          <p:cNvPr id="134160" name="Rectangle 16"/>
          <p:cNvSpPr>
            <a:spLocks noChangeArrowheads="1"/>
          </p:cNvSpPr>
          <p:nvPr/>
        </p:nvSpPr>
        <p:spPr bwMode="auto">
          <a:xfrm>
            <a:off x="304800" y="6297613"/>
            <a:ext cx="3527425"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fontAlgn="base">
              <a:lnSpc>
                <a:spcPct val="50000"/>
              </a:lnSpc>
              <a:spcBef>
                <a:spcPct val="50000"/>
              </a:spcBef>
              <a:spcAft>
                <a:spcPct val="0"/>
              </a:spcAft>
            </a:pPr>
            <a:r>
              <a:rPr lang="en-US" sz="2400" i="1">
                <a:solidFill>
                  <a:prstClr val="white"/>
                </a:solidFill>
                <a:latin typeface="Arial" charset="0"/>
                <a:ea typeface="ＭＳ Ｐゴシック" charset="0"/>
              </a:rPr>
              <a:t>Patz,   1998</a:t>
            </a:r>
          </a:p>
          <a:p>
            <a:pPr fontAlgn="base">
              <a:lnSpc>
                <a:spcPct val="50000"/>
              </a:lnSpc>
              <a:spcBef>
                <a:spcPct val="50000"/>
              </a:spcBef>
              <a:spcAft>
                <a:spcPct val="0"/>
              </a:spcAft>
            </a:pPr>
            <a:endParaRPr lang="en-US" sz="2400" i="1">
              <a:solidFill>
                <a:prstClr val="white"/>
              </a:solidFill>
              <a:latin typeface="Arial" charset="0"/>
              <a:ea typeface="ＭＳ Ｐゴシック" charset="0"/>
            </a:endParaRPr>
          </a:p>
        </p:txBody>
      </p:sp>
      <p:sp>
        <p:nvSpPr>
          <p:cNvPr id="134161" name="Rectangle 17"/>
          <p:cNvSpPr>
            <a:spLocks noChangeArrowheads="1"/>
          </p:cNvSpPr>
          <p:nvPr/>
        </p:nvSpPr>
        <p:spPr bwMode="auto">
          <a:xfrm>
            <a:off x="304800" y="227013"/>
            <a:ext cx="92202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fontAlgn="base">
              <a:spcBef>
                <a:spcPct val="0"/>
              </a:spcBef>
              <a:spcAft>
                <a:spcPct val="0"/>
              </a:spcAft>
            </a:pPr>
            <a:r>
              <a:rPr lang="en-US" sz="2400" b="1">
                <a:solidFill>
                  <a:srgbClr val="FFFF00"/>
                </a:solidFill>
                <a:latin typeface="Arial" charset="0"/>
                <a:ea typeface="ＭＳ Ｐゴシック" charset="0"/>
              </a:rPr>
              <a:t>     HEALTH  EFFECTS  FROM  DISRUPTING  CLIMATE</a:t>
            </a:r>
            <a:endParaRPr lang="en-US" sz="2400" b="1">
              <a:solidFill>
                <a:prstClr val="black"/>
              </a:solidFill>
              <a:latin typeface="Arial" charset="0"/>
              <a:ea typeface="ＭＳ Ｐゴシック" charset="0"/>
            </a:endParaRPr>
          </a:p>
        </p:txBody>
      </p:sp>
    </p:spTree>
    <p:extLst>
      <p:ext uri="{BB962C8B-B14F-4D97-AF65-F5344CB8AC3E}">
        <p14:creationId xmlns:p14="http://schemas.microsoft.com/office/powerpoint/2010/main" val="2356092018"/>
      </p:ext>
    </p:extLst>
  </p:cSld>
  <p:clrMapOvr>
    <a:masterClrMapping/>
  </p:clrMapOvr>
  <p:transition>
    <p:zoom dir="in"/>
  </p:transition>
  <p:timing>
    <p:tnLst>
      <p:par>
        <p:cTn id="1" dur="indefinite" restart="never" nodeType="tmRoot"/>
      </p:par>
    </p:tnLst>
  </p:timing>
</p:sld>
</file>

<file path=ppt/theme/theme1.xml><?xml version="1.0" encoding="utf-8"?>
<a:theme xmlns:a="http://schemas.openxmlformats.org/drawingml/2006/main" name="HF standard slide show">
  <a:themeElements>
    <a:clrScheme name="HF standard slide show 13">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HF standard slide sho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F standard slide sh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F standard slide sho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F standard slide sho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F standard slide sho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F standard slide sho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F standard slide sho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F standard slide sho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F standard slide sho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F standard slide sho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F standard slide sho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F standard slide sho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F standard slide sho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F standard slide show 13">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Blank Presentation">
  <a:themeElements>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924</Words>
  <Application>Microsoft Office PowerPoint</Application>
  <PresentationFormat>On-screen Show (4:3)</PresentationFormat>
  <Paragraphs>132</Paragraphs>
  <Slides>17</Slides>
  <Notes>8</Notes>
  <HiddenSlides>0</HiddenSlides>
  <MMClips>0</MMClip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HF standard slide show</vt:lpstr>
      <vt:lpstr>1_Office Theme</vt:lpstr>
      <vt:lpstr>Blank Presentation</vt:lpstr>
      <vt:lpstr>5_Office Theme</vt:lpstr>
      <vt:lpstr>1_Blank Presentation</vt:lpstr>
      <vt:lpstr>  Framework for approaching climate change and health</vt:lpstr>
      <vt:lpstr>Temperature data</vt:lpstr>
      <vt:lpstr>PowerPoint Presentation</vt:lpstr>
      <vt:lpstr>PowerPoint Presentation</vt:lpstr>
      <vt:lpstr>Global Climate Change</vt:lpstr>
      <vt:lpstr>3rd National Assessment on Climate Change: released May 6, 2014</vt:lpstr>
      <vt:lpstr>PowerPoint Presentation</vt:lpstr>
      <vt:lpstr>Projected heating of the US</vt:lpstr>
      <vt:lpstr>PowerPoint Presentation</vt:lpstr>
      <vt:lpstr>PowerPoint Presentation</vt:lpstr>
      <vt:lpstr>PowerPoint Presentation</vt:lpstr>
      <vt:lpstr>Extreme weather/storms</vt:lpstr>
      <vt:lpstr>Hurricane Strength &amp; Sea Surface Temps.</vt:lpstr>
      <vt:lpstr>Typhoon Haiyan Philippines, Nov. 8, 2013</vt:lpstr>
      <vt:lpstr>temperature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Framework for approaching climate change and health</dc:title>
  <dc:creator>Jeni Miller</dc:creator>
  <cp:lastModifiedBy>Jeni Miller</cp:lastModifiedBy>
  <cp:revision>1</cp:revision>
  <dcterms:created xsi:type="dcterms:W3CDTF">2014-05-14T22:43:44Z</dcterms:created>
  <dcterms:modified xsi:type="dcterms:W3CDTF">2014-05-14T22:44:25Z</dcterms:modified>
</cp:coreProperties>
</file>