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1"/>
  </p:sldMasterIdLst>
  <p:notesMasterIdLst>
    <p:notesMasterId r:id="rId13"/>
  </p:notesMasterIdLst>
  <p:handoutMasterIdLst>
    <p:handoutMasterId r:id="rId14"/>
  </p:handoutMasterIdLst>
  <p:sldIdLst>
    <p:sldId id="438" r:id="rId2"/>
    <p:sldId id="340" r:id="rId3"/>
    <p:sldId id="588" r:id="rId4"/>
    <p:sldId id="589" r:id="rId5"/>
    <p:sldId id="590" r:id="rId6"/>
    <p:sldId id="591" r:id="rId7"/>
    <p:sldId id="592" r:id="rId8"/>
    <p:sldId id="593" r:id="rId9"/>
    <p:sldId id="594" r:id="rId10"/>
    <p:sldId id="595" r:id="rId11"/>
    <p:sldId id="61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97E23A-8A05-F942-A7BB-0E3A8866994C}">
          <p14:sldIdLst>
            <p14:sldId id="438"/>
            <p14:sldId id="340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619"/>
          </p14:sldIdLst>
        </p14:section>
        <p14:section name="Untitled Section" id="{4E44CAF1-E89D-1A46-9150-18A36F59CEA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605"/>
    <a:srgbClr val="FFA916"/>
    <a:srgbClr val="AF0C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31" autoAdjust="0"/>
  </p:normalViewPr>
  <p:slideViewPr>
    <p:cSldViewPr snapToGrid="0" snapToObjects="1">
      <p:cViewPr>
        <p:scale>
          <a:sx n="100" d="100"/>
          <a:sy n="100" d="100"/>
        </p:scale>
        <p:origin x="-1350" y="-24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0" d="100"/>
        <a:sy n="150" d="100"/>
      </p:scale>
      <p:origin x="0" y="21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E3AB9-0B03-1F4D-9E81-C668A75CFE3F}" type="datetimeFigureOut">
              <a:rPr lang="en-US" smtClean="0"/>
              <a:t>5/15/2014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837D1-8FC1-0149-A06B-D97E32244A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099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FE8F4-C419-BC48-B184-2F1A1DE3A006}" type="datetimeFigureOut">
              <a:rPr lang="en-US" smtClean="0"/>
              <a:t>5/15/2014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67EA9-79BF-9043-911D-4AB0A37E4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917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2" indent="-228587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E48015E-5772-4F75-9BE5-DE07AF640344}" type="slidenum">
              <a:rPr lang="en-US" sz="1200">
                <a:solidFill>
                  <a:schemeClr val="tx1"/>
                </a:solidFill>
              </a:rPr>
              <a:pPr eaLnBrk="1" hangingPunct="1"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7EA9-79BF-9043-911D-4AB0A37E46BC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our 135 interviews and focus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7EA9-79BF-9043-911D-4AB0A37E46B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8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7EA9-79BF-9043-911D-4AB0A37E46B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7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7EA9-79BF-9043-911D-4AB0A37E46B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63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7EA9-79BF-9043-911D-4AB0A37E46B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49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2" indent="-228587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A9A691C-9505-42DB-9CA5-3A7CAAFFF598}" type="slidenum">
              <a:rPr 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25" tIns="44862" rIns="89725" bIns="44862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buAutoNum type="alphaL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7EA9-79BF-9043-911D-4AB0A37E46BC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7EA9-79BF-9043-911D-4AB0A37E46B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14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7EA9-79BF-9043-911D-4AB0A37E46B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1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3672B352-7429-B04F-8EFF-D5572A5E5FB4}" type="datetime1">
              <a:rPr lang="en-US" smtClean="0"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088D-C7F1-DF44-969C-CAC7A8CAD8B8}" type="datetime1">
              <a:rPr lang="en-US" smtClean="0"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EA56-FAC6-714A-84CF-77BEB1FF7CD8}" type="datetime1">
              <a:rPr lang="en-US" smtClean="0"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87A5-0E95-0149-A62F-BA91C7165FF5}" type="datetime1">
              <a:rPr lang="en-US" smtClean="0"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56032" y="-960120"/>
            <a:ext cx="8622792" cy="8778240"/>
            <a:chOff x="256032" y="-960120"/>
            <a:chExt cx="8622792" cy="8778240"/>
          </a:xfrm>
        </p:grpSpPr>
        <p:sp>
          <p:nvSpPr>
            <p:cNvPr id="14" name="Rectangle 13"/>
            <p:cNvSpPr/>
            <p:nvPr/>
          </p:nvSpPr>
          <p:spPr>
            <a:xfrm rot="16200000"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900112" y="2133601"/>
            <a:ext cx="7345363" cy="393192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1BDA-2EF5-7647-BE24-1B9BA4B1BC99}" type="datetime1">
              <a:rPr lang="en-US" smtClean="0"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16200000">
            <a:off x="-77724" y="-1123696"/>
            <a:ext cx="8778240" cy="8622792"/>
            <a:chOff x="182880" y="-891540"/>
            <a:chExt cx="8778240" cy="862279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-891540"/>
              <a:ext cx="8778240" cy="8622792"/>
              <a:chOff x="182880" y="-891540"/>
              <a:chExt cx="8778240" cy="862279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-891540"/>
                <a:ext cx="8622792" cy="8622792"/>
                <a:chOff x="247157" y="-881854"/>
                <a:chExt cx="8622792" cy="8622792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 rot="16200000"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6944214" y="162414"/>
            <a:ext cx="231079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840689" y="935566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2345-E1B2-DB45-8116-1ADACB2493F9}" type="datetime1">
              <a:rPr lang="en-US" smtClean="0"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3CC4-8E6A-FA4C-879E-88F02BB45763}" type="datetime1">
              <a:rPr lang="en-US" smtClean="0"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83FEAD5A-FF22-9A48-98D5-CD8293A84A8D}" type="datetime1">
              <a:rPr lang="en-US" smtClean="0"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1E10-CE37-0C45-957E-6189553CD328}" type="datetime1">
              <a:rPr lang="en-US" smtClean="0"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0F74-2B62-9243-8DDF-32F19E1AA0E3}" type="datetime1">
              <a:rPr lang="en-US" smtClean="0"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4F3E-054D-8843-B71D-3049D4C645DD}" type="datetime1">
              <a:rPr lang="en-US" smtClean="0"/>
              <a:t>5/15/2014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B0B4-473B-324F-B92D-42F700CCB001}" type="datetime1">
              <a:rPr lang="en-US" smtClean="0"/>
              <a:t>5/15/2014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8A10-53F5-C644-8EED-9CBB7AA049E9}" type="datetime1">
              <a:rPr lang="en-US" smtClean="0"/>
              <a:t>5/15/2014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0CC-6EC6-F645-B786-577C799E76CC}" type="datetime1">
              <a:rPr lang="en-US" smtClean="0"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C318295E-D25D-1E47-9557-DD247AE146EE}" type="datetime1">
              <a:rPr lang="en-US" smtClean="0"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5" descr="Screen shot 2013-01-21 at 10.21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9" y="615990"/>
            <a:ext cx="7917391" cy="593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CCC6-345D-4966-9373-FA8112401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5708" y="2029260"/>
            <a:ext cx="7828491" cy="29854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“Climate change is the biggest global health threat of the 21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st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 century.” 														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Lancet</a:t>
            </a:r>
            <a:b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</a:b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/>
            </a:r>
            <a:b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</a:b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“ Climate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change threatens our fragile existence on this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planet.”</a:t>
            </a:r>
            <a:b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</a:b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													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Jim Kim, World Bank</a:t>
            </a:r>
          </a:p>
          <a:p>
            <a:endParaRPr lang="en-US" sz="1400" dirty="0">
              <a:solidFill>
                <a:schemeClr val="accent6">
                  <a:lumMod val="50000"/>
                </a:schemeClr>
              </a:solidFill>
              <a:latin typeface="Cambria"/>
              <a:cs typeface="Cambria"/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“Climate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change is affecting agriculture, water resources, human health,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ecosystems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on land and in the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oceans.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It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poses sweeping risks for economic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stability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and the security of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nations.  We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can avert these risks if we take bold,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decisive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action now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.”                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Ban Ki-Moon</a:t>
            </a:r>
            <a:endParaRPr lang="en-US" sz="1400" dirty="0" smtClean="0">
              <a:solidFill>
                <a:schemeClr val="accent6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200"/>
            <a:ext cx="9144000" cy="5675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6333" y="6282378"/>
            <a:ext cx="264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Patz and Haines, JAMA, 2004.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 descr="ClimateHealthDiagram.MostComplex.2014.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786687" cy="133985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W</a:t>
            </a:r>
            <a:r>
              <a:rPr lang="en-US" b="1" dirty="0" smtClean="0"/>
              <a:t>hy aren’t we doing more?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1800"/>
            <a:ext cx="8229600" cy="459073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No funding, no resources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No </a:t>
            </a:r>
            <a:r>
              <a:rPr lang="en-US" dirty="0"/>
              <a:t>mandate, not our job, silos</a:t>
            </a:r>
          </a:p>
          <a:p>
            <a:pPr>
              <a:buFont typeface="Wingdings" charset="2"/>
              <a:buChar char="§"/>
            </a:pPr>
            <a:r>
              <a:rPr lang="en-US" dirty="0"/>
              <a:t>Competing priorities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Tyranny of the urgent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Lack workforce capacity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K</a:t>
            </a:r>
            <a:r>
              <a:rPr lang="en-US" dirty="0" smtClean="0"/>
              <a:t>nowledge, expertise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Lack </a:t>
            </a:r>
            <a:r>
              <a:rPr lang="en-US" dirty="0"/>
              <a:t>leadership</a:t>
            </a:r>
          </a:p>
          <a:p>
            <a:pPr>
              <a:buFont typeface="Wingdings" charset="2"/>
              <a:buChar char="§"/>
            </a:pPr>
            <a:r>
              <a:rPr lang="en-US" b="1" dirty="0" smtClean="0"/>
              <a:t>Unclear exactly how this relates to what we do now</a:t>
            </a:r>
          </a:p>
          <a:p>
            <a:pPr>
              <a:buFont typeface="Wingdings" charset="2"/>
              <a:buChar char="§"/>
            </a:pPr>
            <a:r>
              <a:rPr lang="en-US" b="1" dirty="0" smtClean="0"/>
              <a:t>Unclear </a:t>
            </a:r>
            <a:r>
              <a:rPr lang="en-US" b="1" dirty="0"/>
              <a:t>what exactly we can do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5900" y="6371591"/>
            <a:ext cx="1358900" cy="256222"/>
          </a:xfrm>
        </p:spPr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Frameworks can </a:t>
            </a:r>
            <a:r>
              <a:rPr lang="en-US" b="1" dirty="0" smtClean="0"/>
              <a:t>help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14500"/>
            <a:ext cx="8394700" cy="4641850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Organize our thinking</a:t>
            </a:r>
          </a:p>
          <a:p>
            <a:pPr lvl="1">
              <a:lnSpc>
                <a:spcPct val="150000"/>
              </a:lnSpc>
              <a:buFont typeface="Wingdings" charset="2"/>
              <a:buChar char="§"/>
            </a:pPr>
            <a:r>
              <a:rPr lang="en-US" dirty="0"/>
              <a:t>Provide a shared understanding of an issue</a:t>
            </a:r>
          </a:p>
          <a:p>
            <a:pPr lvl="1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Show key factors and variables </a:t>
            </a:r>
          </a:p>
          <a:p>
            <a:pPr lvl="1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Visualize complex relationships</a:t>
            </a:r>
          </a:p>
          <a:p>
            <a:pPr lvl="1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Identify opportunities for action</a:t>
            </a:r>
          </a:p>
          <a:p>
            <a:pPr lvl="1">
              <a:lnSpc>
                <a:spcPct val="150000"/>
              </a:lnSpc>
              <a:buFont typeface="Wingdings" charset="2"/>
              <a:buChar char="§"/>
            </a:pPr>
            <a:endParaRPr lang="en-US" dirty="0" smtClean="0"/>
          </a:p>
          <a:p>
            <a:pPr lvl="1">
              <a:lnSpc>
                <a:spcPct val="150000"/>
              </a:lnSpc>
              <a:buFont typeface="Wingdings" charset="2"/>
              <a:buChar char="§"/>
            </a:pPr>
            <a:endParaRPr lang="en-US" b="1" dirty="0" smtClean="0"/>
          </a:p>
          <a:p>
            <a:pPr lvl="1">
              <a:lnSpc>
                <a:spcPct val="150000"/>
              </a:lnSpc>
            </a:pPr>
            <a:endParaRPr lang="en-US" b="1" dirty="0" smtClean="0"/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73825"/>
            <a:ext cx="1892300" cy="365125"/>
          </a:xfrm>
        </p:spPr>
        <p:txBody>
          <a:bodyPr/>
          <a:lstStyle/>
          <a:p>
            <a:pPr algn="l"/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274638"/>
            <a:ext cx="88519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 We wanted a framework that explicitly: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841500"/>
            <a:ext cx="8636000" cy="42846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800" dirty="0" smtClean="0"/>
              <a:t>Links to current public health thinking and  practice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Addresses health inequities and the climate gap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Shows upstream determinants of health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Shows causes of climate change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Helps identify opportunities for intervention across the spectrum of prevention and climate action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73825"/>
            <a:ext cx="1892300" cy="365125"/>
          </a:xfrm>
        </p:spPr>
        <p:txBody>
          <a:bodyPr/>
          <a:lstStyle/>
          <a:p>
            <a:pPr algn="l"/>
            <a:r>
              <a:rPr lang="en-US" smtClean="0"/>
              <a:t>LRudolph May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/>
              <a:t>How we developed a framework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500"/>
            <a:ext cx="8229600" cy="426085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Review literature and existing frameworks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Focus groups and interviews with 135 people</a:t>
            </a:r>
          </a:p>
          <a:p>
            <a:pPr marL="350838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73825"/>
            <a:ext cx="1892300" cy="365125"/>
          </a:xfrm>
        </p:spPr>
        <p:txBody>
          <a:bodyPr/>
          <a:lstStyle/>
          <a:p>
            <a:pPr algn="l"/>
            <a:r>
              <a:rPr lang="en-US" smtClean="0"/>
              <a:t>LRudolph May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379199A-C707-4D85-9EF2-C5ED7DE8BD8D}" type="slidenum">
              <a:rPr lang="en-US" sz="1200">
                <a:solidFill>
                  <a:srgbClr val="003399"/>
                </a:solidFill>
                <a:latin typeface="Arial" pitchFamily="34" charset="0"/>
              </a:rPr>
              <a:pPr eaLnBrk="1" hangingPunct="1"/>
              <a:t>6</a:t>
            </a:fld>
            <a:endParaRPr lang="en-US" sz="1200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330764" name="Rectangle 12"/>
          <p:cNvSpPr>
            <a:spLocks noChangeArrowheads="1"/>
          </p:cNvSpPr>
          <p:nvPr/>
        </p:nvSpPr>
        <p:spPr bwMode="auto">
          <a:xfrm>
            <a:off x="152400" y="1929956"/>
            <a:ext cx="19685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Source: Institute of Medicine, USA</a:t>
            </a:r>
          </a:p>
        </p:txBody>
      </p:sp>
      <p:pic>
        <p:nvPicPr>
          <p:cNvPr id="4" name="Picture 3" descr="Screen Shot 2013-12-08 at 1.36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119286"/>
            <a:ext cx="2442631" cy="1895352"/>
          </a:xfrm>
          <a:prstGeom prst="rect">
            <a:avLst/>
          </a:prstGeom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621864" y="1959855"/>
            <a:ext cx="35687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L. Cohen, Contra Costa County Health Services</a:t>
            </a:r>
            <a:endParaRPr lang="en-US" sz="1050" dirty="0">
              <a:solidFill>
                <a:srgbClr val="000000"/>
              </a:solidFill>
            </a:endParaRPr>
          </a:p>
        </p:txBody>
      </p:sp>
      <p:pic>
        <p:nvPicPr>
          <p:cNvPr id="5" name="Picture 4" descr="Screen Shot 2013-12-08 at 1.42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31" y="4456389"/>
            <a:ext cx="3083859" cy="2096811"/>
          </a:xfrm>
          <a:prstGeom prst="rect">
            <a:avLst/>
          </a:prstGeom>
        </p:spPr>
      </p:pic>
      <p:pic>
        <p:nvPicPr>
          <p:cNvPr id="6" name="Picture 5" descr="Screen Shot 2013-12-08 at 1.49.2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55" y="119286"/>
            <a:ext cx="2458145" cy="1828313"/>
          </a:xfrm>
          <a:prstGeom prst="rect">
            <a:avLst/>
          </a:prstGeom>
        </p:spPr>
      </p:pic>
      <p:pic>
        <p:nvPicPr>
          <p:cNvPr id="12" name="Content Placeholder 3" descr="Frieden PH Pyramid.jpg"/>
          <p:cNvPicPr>
            <a:picLocks noGrp="1" noChangeAspect="1"/>
          </p:cNvPicPr>
          <p:nvPr>
            <p:ph sz="quarter" idx="1"/>
          </p:nvPr>
        </p:nvPicPr>
        <p:blipFill>
          <a:blip r:embed="rId6"/>
          <a:srcRect l="-20516" r="-20516"/>
          <a:stretch>
            <a:fillRect/>
          </a:stretch>
        </p:blipFill>
        <p:spPr>
          <a:xfrm>
            <a:off x="-555232" y="2790167"/>
            <a:ext cx="3898115" cy="2086633"/>
          </a:xfrm>
        </p:spPr>
      </p:pic>
      <p:pic>
        <p:nvPicPr>
          <p:cNvPr id="8" name="Picture 7" descr="Screen Shot 2013-12-08 at 1.53.2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47" y="4775200"/>
            <a:ext cx="3108085" cy="1778000"/>
          </a:xfrm>
          <a:prstGeom prst="rect">
            <a:avLst/>
          </a:prstGeom>
        </p:spPr>
      </p:pic>
      <p:pic>
        <p:nvPicPr>
          <p:cNvPr id="15" name="Content Placeholder 6" descr="BARHII Framework.png"/>
          <p:cNvPicPr>
            <a:picLocks noChangeAspect="1"/>
          </p:cNvPicPr>
          <p:nvPr/>
        </p:nvPicPr>
        <p:blipFill>
          <a:blip r:embed="rId8"/>
          <a:srcRect l="-30030" r="-30030"/>
          <a:stretch>
            <a:fillRect/>
          </a:stretch>
        </p:blipFill>
        <p:spPr>
          <a:xfrm>
            <a:off x="2365491" y="2311377"/>
            <a:ext cx="4598341" cy="238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52055" y="6506031"/>
            <a:ext cx="32201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http://www.who.int/social_determinants/corner/SDHDP2.pdf</a:t>
            </a:r>
          </a:p>
        </p:txBody>
      </p:sp>
      <p:pic>
        <p:nvPicPr>
          <p:cNvPr id="13" name="Picture 12" descr="Hofrichter's Framework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31" y="2264176"/>
            <a:ext cx="2715559" cy="211316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774255" y="1879518"/>
            <a:ext cx="3601145" cy="2997282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73825"/>
            <a:ext cx="1892300" cy="365125"/>
          </a:xfrm>
        </p:spPr>
        <p:txBody>
          <a:bodyPr/>
          <a:lstStyle/>
          <a:p>
            <a:pPr algn="l"/>
            <a:r>
              <a:rPr lang="en-US" smtClean="0"/>
              <a:t>LRudolph May 2014</a:t>
            </a:r>
            <a:endParaRPr lang="en-US" dirty="0"/>
          </a:p>
        </p:txBody>
      </p:sp>
      <p:pic>
        <p:nvPicPr>
          <p:cNvPr id="2" name="Picture 1" descr="Screen Shot 2013-12-08 at 6.50.53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8658"/>
            <a:ext cx="2496036" cy="154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3-09-25 at 11.21.20 A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6957" r="-16957"/>
          <a:stretch>
            <a:fillRect/>
          </a:stretch>
        </p:blipFill>
        <p:spPr>
          <a:xfrm>
            <a:off x="-1046685" y="274637"/>
            <a:ext cx="11299080" cy="621405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08 at 2.16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2999729" cy="1473200"/>
          </a:xfrm>
          <a:prstGeom prst="rect">
            <a:avLst/>
          </a:prstGeom>
        </p:spPr>
      </p:pic>
      <p:pic>
        <p:nvPicPr>
          <p:cNvPr id="5" name="Picture 4" descr="Screen Shot 2013-12-08 at 2.17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99" y="1016000"/>
            <a:ext cx="2402829" cy="2402829"/>
          </a:xfrm>
          <a:prstGeom prst="rect">
            <a:avLst/>
          </a:prstGeom>
        </p:spPr>
      </p:pic>
      <p:pic>
        <p:nvPicPr>
          <p:cNvPr id="6" name="Picture 5" descr="Screen Shot 2013-12-08 at 2.18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1397000"/>
            <a:ext cx="2717799" cy="1723705"/>
          </a:xfrm>
          <a:prstGeom prst="rect">
            <a:avLst/>
          </a:prstGeom>
        </p:spPr>
      </p:pic>
      <p:pic>
        <p:nvPicPr>
          <p:cNvPr id="7" name="Picture 6" descr="Screen Shot 2013-12-08 at 1.22.3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87" y="3787029"/>
            <a:ext cx="3529437" cy="24934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9770" y="6407462"/>
            <a:ext cx="423927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Hambling T. www.ncbi.nlm.nih.gov</a:t>
            </a:r>
            <a:r>
              <a:rPr lang="en-US" sz="1100" dirty="0"/>
              <a:t>/pmc/articles/PMC3155333/pdf/ijerph-08-02854.pdf</a:t>
            </a:r>
            <a:r>
              <a:rPr lang="en-US" sz="1200" dirty="0" smtClean="0"/>
              <a:t> </a:t>
            </a:r>
            <a:endParaRPr lang="en-US" sz="1200" dirty="0"/>
          </a:p>
          <a:p>
            <a:endParaRPr lang="en-US" dirty="0"/>
          </a:p>
        </p:txBody>
      </p:sp>
      <p:pic>
        <p:nvPicPr>
          <p:cNvPr id="9" name="Picture 8" descr="Screen Shot 2013-12-08 at 2.21.3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29" y="4449541"/>
            <a:ext cx="2787758" cy="1830921"/>
          </a:xfrm>
          <a:prstGeom prst="rect">
            <a:avLst/>
          </a:prstGeom>
        </p:spPr>
      </p:pic>
      <p:pic>
        <p:nvPicPr>
          <p:cNvPr id="10" name="Picture 9" descr="Screen Shot 2013-12-08 at 2.22.55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" y="3975113"/>
            <a:ext cx="2882900" cy="230534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152400" y="6473825"/>
            <a:ext cx="189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L. Rudolph 12-8-2013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3-12-08 at 2.40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6" y="133002"/>
            <a:ext cx="2228103" cy="2268985"/>
          </a:xfrm>
          <a:prstGeom prst="rect">
            <a:avLst/>
          </a:prstGeom>
        </p:spPr>
      </p:pic>
      <p:pic>
        <p:nvPicPr>
          <p:cNvPr id="12" name="Picture 11" descr="Screen Shot 2013-12-08 at 2.46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1"/>
            <a:ext cx="2870200" cy="23132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02500" y="2284571"/>
            <a:ext cx="2070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McMIchael 1997</a:t>
            </a:r>
            <a:endParaRPr lang="en-US" sz="1100" dirty="0"/>
          </a:p>
        </p:txBody>
      </p:sp>
      <p:pic>
        <p:nvPicPr>
          <p:cNvPr id="14" name="Picture 13" descr="Screen Shot 2013-12-08 at 2.51.4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96" y="4674232"/>
            <a:ext cx="3570753" cy="22298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92500" y="6272394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WHO</a:t>
            </a:r>
            <a:endParaRPr lang="en-US" sz="1200" dirty="0"/>
          </a:p>
        </p:txBody>
      </p:sp>
      <p:pic>
        <p:nvPicPr>
          <p:cNvPr id="17" name="Picture 16" descr="Screen Shot 2013-12-08 at 2.43.2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96" y="0"/>
            <a:ext cx="2603500" cy="2112708"/>
          </a:xfrm>
          <a:prstGeom prst="rect">
            <a:avLst/>
          </a:prstGeom>
        </p:spPr>
      </p:pic>
      <p:pic>
        <p:nvPicPr>
          <p:cNvPr id="18" name="Picture 17" descr="Screen Shot 2013-12-08 at 3.05.4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" y="4297118"/>
            <a:ext cx="2816632" cy="21137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68" y="3900711"/>
            <a:ext cx="242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McGeehin CDC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01164" y="2078813"/>
            <a:ext cx="75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Hess, NIEHS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641600" y="133002"/>
            <a:ext cx="1155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Patz, EHP 2000</a:t>
            </a:r>
            <a:endParaRPr lang="en-US" sz="1000" dirty="0"/>
          </a:p>
        </p:txBody>
      </p:sp>
      <p:pic>
        <p:nvPicPr>
          <p:cNvPr id="22" name="Picture 21" descr="Screen Shot 2013-12-08 at 3.14.38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99" y="2284571"/>
            <a:ext cx="3295273" cy="207530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92500" y="4296528"/>
            <a:ext cx="161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Patz</a:t>
            </a:r>
            <a:r>
              <a:rPr lang="en-US" sz="1200" dirty="0" smtClean="0"/>
              <a:t> 2000</a:t>
            </a:r>
            <a:endParaRPr lang="en-US" sz="12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38912"/>
            <a:ext cx="1562100" cy="365125"/>
          </a:xfrm>
        </p:spPr>
        <p:txBody>
          <a:bodyPr/>
          <a:lstStyle/>
          <a:p>
            <a:r>
              <a:rPr lang="en-US" dirty="0" err="1" smtClean="0"/>
              <a:t>LRudolph</a:t>
            </a:r>
            <a:r>
              <a:rPr lang="en-US" dirty="0" smtClean="0"/>
              <a:t> May 2014</a:t>
            </a:r>
            <a:endParaRPr lang="en-US" dirty="0"/>
          </a:p>
        </p:txBody>
      </p:sp>
      <p:pic>
        <p:nvPicPr>
          <p:cNvPr id="3" name="Picture 2" descr="Screen Shot 2014-05-13 at 4.16.42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36" y="2667322"/>
            <a:ext cx="3030464" cy="1948724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1855448" y="1994048"/>
            <a:ext cx="4316751" cy="2696387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4400736"/>
            <a:ext cx="104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Friel</a:t>
            </a:r>
            <a:r>
              <a:rPr lang="en-US" sz="1200" dirty="0" smtClean="0"/>
              <a:t> 2011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-1282700" y="209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18103</TotalTime>
  <Words>268</Words>
  <Application>Microsoft Office PowerPoint</Application>
  <PresentationFormat>On-screen Show (4:3)</PresentationFormat>
  <Paragraphs>77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Capital</vt:lpstr>
      <vt:lpstr>PowerPoint Presentation</vt:lpstr>
      <vt:lpstr>Why aren’t we doing more?</vt:lpstr>
      <vt:lpstr>Frameworks can help to:</vt:lpstr>
      <vt:lpstr> We wanted a framework that explicitly:</vt:lpstr>
      <vt:lpstr>How we developed a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and Health A Framework for Discussion</dc:title>
  <dc:creator>Linda Rudolph</dc:creator>
  <cp:lastModifiedBy>Ann Whidden</cp:lastModifiedBy>
  <cp:revision>247</cp:revision>
  <dcterms:created xsi:type="dcterms:W3CDTF">2013-09-25T18:17:25Z</dcterms:created>
  <dcterms:modified xsi:type="dcterms:W3CDTF">2014-05-15T15:52:38Z</dcterms:modified>
</cp:coreProperties>
</file>