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57" r:id="rId3"/>
    <p:sldId id="270"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37D74-904B-A84A-B910-C7A4C1D94F6A}" type="datetimeFigureOut">
              <a:rPr lang="en-US" smtClean="0"/>
              <a:t>5/14/14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F3787-A13A-0D4C-A03B-7766F76B8459}" type="slidenum">
              <a:rPr lang="en-US" smtClean="0"/>
              <a:t>‹#›</a:t>
            </a:fld>
            <a:endParaRPr lang="en-US"/>
          </a:p>
        </p:txBody>
      </p:sp>
    </p:spTree>
    <p:extLst>
      <p:ext uri="{BB962C8B-B14F-4D97-AF65-F5344CB8AC3E}">
        <p14:creationId xmlns:p14="http://schemas.microsoft.com/office/powerpoint/2010/main" val="468134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a:t>
            </a:r>
            <a:r>
              <a:rPr lang="en-US" baseline="0" dirty="0" smtClean="0"/>
              <a:t> giving me opportunity to share our work with you</a:t>
            </a:r>
            <a:endParaRPr lang="en-US" dirty="0"/>
          </a:p>
        </p:txBody>
      </p:sp>
      <p:sp>
        <p:nvSpPr>
          <p:cNvPr id="4" name="Slide Number Placeholder 3"/>
          <p:cNvSpPr>
            <a:spLocks noGrp="1"/>
          </p:cNvSpPr>
          <p:nvPr>
            <p:ph type="sldNum" sz="quarter" idx="10"/>
          </p:nvPr>
        </p:nvSpPr>
        <p:spPr/>
        <p:txBody>
          <a:bodyPr/>
          <a:lstStyle/>
          <a:p>
            <a:pPr>
              <a:defRPr/>
            </a:pPr>
            <a:fld id="{45D498C9-ADD8-4381-B14A-76C7AC236ED8}" type="slidenum">
              <a:rPr lang="en-US" smtClean="0"/>
              <a:pPr>
                <a:defRPr/>
              </a:pPr>
              <a:t>1</a:t>
            </a:fld>
            <a:endParaRPr lang="en-US"/>
          </a:p>
        </p:txBody>
      </p:sp>
    </p:spTree>
    <p:extLst>
      <p:ext uri="{BB962C8B-B14F-4D97-AF65-F5344CB8AC3E}">
        <p14:creationId xmlns:p14="http://schemas.microsoft.com/office/powerpoint/2010/main" val="168583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CF6BDB-99BC-914F-83D3-79BFE29751B3}" type="slidenum">
              <a:rPr lang="en-US">
                <a:solidFill>
                  <a:prstClr val="black"/>
                </a:solidFill>
                <a:latin typeface="Calibri"/>
              </a:rPr>
              <a:pPr>
                <a:defRPr/>
              </a:pPr>
              <a:t>10</a:t>
            </a:fld>
            <a:endParaRPr lang="en-US" dirty="0">
              <a:solidFill>
                <a:prstClr val="black"/>
              </a:solidFill>
              <a:latin typeface="Calibri"/>
            </a:endParaRPr>
          </a:p>
        </p:txBody>
      </p:sp>
      <p:sp>
        <p:nvSpPr>
          <p:cNvPr id="589826" name="Rectangle 2"/>
          <p:cNvSpPr>
            <a:spLocks noGrp="1" noRot="1" noChangeAspect="1" noChangeArrowheads="1" noTextEdit="1"/>
          </p:cNvSpPr>
          <p:nvPr>
            <p:ph type="sldImg"/>
          </p:nvPr>
        </p:nvSpPr>
        <p:spPr>
          <a:xfrm>
            <a:off x="1130300" y="674688"/>
            <a:ext cx="4597400" cy="3448050"/>
          </a:xfrm>
          <a:ln/>
          <a:extLst>
            <a:ext uri="{FAA26D3D-D897-4be2-8F04-BA451C77F1D7}">
              <ma14:placeholderFlag xmlns:ma14="http://schemas.microsoft.com/office/mac/drawingml/2011/main" val="1"/>
            </a:ext>
          </a:extLst>
        </p:spPr>
      </p:sp>
      <p:sp>
        <p:nvSpPr>
          <p:cNvPr id="589827" name="Rectangle 3"/>
          <p:cNvSpPr>
            <a:spLocks noGrp="1" noChangeArrowheads="1"/>
          </p:cNvSpPr>
          <p:nvPr>
            <p:ph type="body" idx="1"/>
          </p:nvPr>
        </p:nvSpPr>
        <p:spPr>
          <a:xfrm>
            <a:off x="894522" y="4347148"/>
            <a:ext cx="5068957" cy="4122295"/>
          </a:xfrm>
        </p:spPr>
        <p:txBody>
          <a:bodyPr/>
          <a:lstStyle/>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prstTxWarp prst="textNoShape">
              <a:avLst/>
            </a:prstTxWarp>
          </a:bodyPr>
          <a:lstStyle/>
          <a:p>
            <a:pPr algn="r" defTabSz="922338"/>
            <a:fld id="{40E4F95C-2FBD-4F21-9EB8-2563FBB26B87}" type="slidenum">
              <a:rPr lang="en-US" sz="1200">
                <a:solidFill>
                  <a:prstClr val="black"/>
                </a:solidFill>
                <a:latin typeface="Calibri"/>
              </a:rPr>
              <a:pPr algn="r" defTabSz="922338"/>
              <a:t>11</a:t>
            </a:fld>
            <a:endParaRPr lang="en-US" sz="1200" dirty="0">
              <a:solidFill>
                <a:prstClr val="black"/>
              </a:solidFill>
              <a:latin typeface="Calibri"/>
            </a:endParaRPr>
          </a:p>
        </p:txBody>
      </p:sp>
      <p:sp>
        <p:nvSpPr>
          <p:cNvPr id="2662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86400" cy="4114800"/>
          </a:xfrm>
          <a:noFill/>
          <a:ln>
            <a:solidFill>
              <a:srgbClr val="000000"/>
            </a:solidFill>
            <a:miter lim="800000"/>
            <a:headEnd/>
            <a:tailEnd/>
          </a:ln>
        </p:spPr>
        <p:txBody>
          <a:bodyPr wrap="square" lIns="92161" tIns="46081" rIns="92161" bIns="46081" numCol="1" anchor="t" anchorCtr="0" compatLnSpc="1">
            <a:prstTxWarp prst="textNoShape">
              <a:avLst/>
            </a:prstTxWarp>
          </a:bodyPr>
          <a:lstStyle/>
          <a:p>
            <a:pPr defTabSz="914400" eaLnBrk="1" hangingPunct="1"/>
            <a:endParaRPr lang="en-US" dirty="0" smtClean="0">
              <a:latin typeface="Arial" pitchFamily="-7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2354263" y="685800"/>
            <a:ext cx="2149475" cy="1612900"/>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928" eaLnBrk="1" hangingPunct="1">
              <a:spcBef>
                <a:spcPct val="0"/>
              </a:spcBef>
            </a:pPr>
            <a:endParaRPr lang="en-US" altLang="en-US" dirty="0">
              <a:latin typeface="Arial" pitchFamily="34" charset="0"/>
              <a:ea typeface="ＭＳ Ｐゴシック"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6" eaLnBrk="0" hangingPunct="0">
              <a:spcBef>
                <a:spcPct val="30000"/>
              </a:spcBef>
              <a:defRPr sz="1200">
                <a:solidFill>
                  <a:schemeClr val="tx1"/>
                </a:solidFill>
                <a:latin typeface="Arial" pitchFamily="34" charset="0"/>
                <a:ea typeface="ＭＳ Ｐゴシック" pitchFamily="34" charset="-128"/>
              </a:defRPr>
            </a:lvl1pPr>
            <a:lvl2pPr marL="734852" indent="-282635" defTabSz="921706" eaLnBrk="0" hangingPunct="0">
              <a:spcBef>
                <a:spcPct val="30000"/>
              </a:spcBef>
              <a:defRPr sz="1200">
                <a:solidFill>
                  <a:schemeClr val="tx1"/>
                </a:solidFill>
                <a:latin typeface="Arial" pitchFamily="34" charset="0"/>
                <a:ea typeface="ＭＳ Ｐゴシック" pitchFamily="34" charset="-128"/>
              </a:defRPr>
            </a:lvl2pPr>
            <a:lvl3pPr marL="1130541" indent="-226108" defTabSz="921706" eaLnBrk="0" hangingPunct="0">
              <a:spcBef>
                <a:spcPct val="30000"/>
              </a:spcBef>
              <a:defRPr sz="1200">
                <a:solidFill>
                  <a:schemeClr val="tx1"/>
                </a:solidFill>
                <a:latin typeface="Arial" pitchFamily="34" charset="0"/>
                <a:ea typeface="ＭＳ Ｐゴシック" pitchFamily="34" charset="-128"/>
              </a:defRPr>
            </a:lvl3pPr>
            <a:lvl4pPr marL="1582758" indent="-226108" defTabSz="921706" eaLnBrk="0" hangingPunct="0">
              <a:spcBef>
                <a:spcPct val="30000"/>
              </a:spcBef>
              <a:defRPr sz="1200">
                <a:solidFill>
                  <a:schemeClr val="tx1"/>
                </a:solidFill>
                <a:latin typeface="Arial" pitchFamily="34" charset="0"/>
                <a:ea typeface="ＭＳ Ｐゴシック" pitchFamily="34" charset="-128"/>
              </a:defRPr>
            </a:lvl4pPr>
            <a:lvl5pPr marL="2034974" indent="-226108" defTabSz="921706" eaLnBrk="0" hangingPunct="0">
              <a:spcBef>
                <a:spcPct val="30000"/>
              </a:spcBef>
              <a:defRPr sz="1200">
                <a:solidFill>
                  <a:schemeClr val="tx1"/>
                </a:solidFill>
                <a:latin typeface="Arial" pitchFamily="34" charset="0"/>
                <a:ea typeface="ＭＳ Ｐゴシック" pitchFamily="34" charset="-128"/>
              </a:defRPr>
            </a:lvl5pPr>
            <a:lvl6pPr marL="2487191" indent="-226108" defTabSz="921706"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39407" indent="-226108" defTabSz="921706"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91624" indent="-226108" defTabSz="921706"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43840" indent="-226108" defTabSz="921706"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1DFC4512-A36F-4D9E-AA36-7447A4F40E51}" type="slidenum">
              <a:rPr lang="en-US" altLang="en-US" smtClean="0">
                <a:solidFill>
                  <a:prstClr val="black"/>
                </a:solidFill>
              </a:rPr>
              <a:pPr eaLnBrk="1" hangingPunct="1">
                <a:spcBef>
                  <a:spcPct val="0"/>
                </a:spcBef>
              </a:pPr>
              <a:t>12</a:t>
            </a:fld>
            <a:endParaRPr lang="en-US" altLang="en-US"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prstTxWarp prst="textNoShape">
              <a:avLst/>
            </a:prstTxWarp>
          </a:bodyPr>
          <a:lstStyle/>
          <a:p>
            <a:pPr algn="r" defTabSz="922338"/>
            <a:fld id="{40E4F95C-2FBD-4F21-9EB8-2563FBB26B87}" type="slidenum">
              <a:rPr lang="en-US" sz="1200">
                <a:solidFill>
                  <a:prstClr val="black"/>
                </a:solidFill>
                <a:latin typeface="Calibri"/>
              </a:rPr>
              <a:pPr algn="r" defTabSz="922338"/>
              <a:t>13</a:t>
            </a:fld>
            <a:endParaRPr lang="en-US" sz="1200" dirty="0">
              <a:solidFill>
                <a:prstClr val="black"/>
              </a:solidFill>
              <a:latin typeface="Calibri"/>
            </a:endParaRPr>
          </a:p>
        </p:txBody>
      </p:sp>
      <p:sp>
        <p:nvSpPr>
          <p:cNvPr id="2662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86400" cy="4114800"/>
          </a:xfrm>
          <a:noFill/>
          <a:ln>
            <a:solidFill>
              <a:srgbClr val="000000"/>
            </a:solidFill>
            <a:miter lim="800000"/>
            <a:headEnd/>
            <a:tailEnd/>
          </a:ln>
        </p:spPr>
        <p:txBody>
          <a:bodyPr wrap="square" lIns="92161" tIns="46081" rIns="92161" bIns="46081" numCol="1" anchor="t" anchorCtr="0" compatLnSpc="1">
            <a:prstTxWarp prst="textNoShape">
              <a:avLst/>
            </a:prstTxWarp>
          </a:bodyPr>
          <a:lstStyle/>
          <a:p>
            <a:pPr defTabSz="914400" eaLnBrk="1" hangingPunct="1"/>
            <a:r>
              <a:rPr lang="en-US" altLang="ja-JP" dirty="0" smtClean="0">
                <a:latin typeface="Arial" pitchFamily="-72" charset="0"/>
              </a:rPr>
              <a:t>To address the isms and SDOH indicators is to expand beyond the medical model of addressing only individual health outcomes and risk behaviors.</a:t>
            </a:r>
          </a:p>
          <a:p>
            <a:pPr defTabSz="914400" eaLnBrk="1" hangingPunct="1"/>
            <a:endParaRPr lang="en-US" dirty="0" smtClean="0">
              <a:latin typeface="Arial" pitchFamily="-72" charset="0"/>
            </a:endParaRPr>
          </a:p>
          <a:p>
            <a:pPr defTabSz="914400" eaLnBrk="1" hangingPunct="1"/>
            <a:r>
              <a:rPr lang="en-US" dirty="0" smtClean="0">
                <a:latin typeface="Arial" pitchFamily="-72" charset="0"/>
              </a:rPr>
              <a:t>The racial health disparities in health outcomes data that we consistently see across diseases and conditions are generally responded to with individual behavior change and medical interventions. However, in addition, we need to address the multiple factors of the physical and social environment causing these inequities and not just the health and health behaviors of the individual people.</a:t>
            </a:r>
          </a:p>
          <a:p>
            <a:pPr defTabSz="914400" eaLnBrk="1" hangingPunct="1"/>
            <a:endParaRPr lang="en-US" dirty="0" smtClean="0">
              <a:latin typeface="Arial"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2" tIns="46077" rIns="92152" bIns="46077" anchor="b"/>
          <a:lstStyle>
            <a:lvl1pPr defTabSz="974725" eaLnBrk="0" hangingPunct="0">
              <a:spcBef>
                <a:spcPct val="30000"/>
              </a:spcBef>
              <a:defRPr sz="1200">
                <a:solidFill>
                  <a:schemeClr val="tx1"/>
                </a:solidFill>
                <a:latin typeface="Calibri" pitchFamily="34" charset="0"/>
              </a:defRPr>
            </a:lvl1pPr>
            <a:lvl2pPr marL="742950" indent="-285750" defTabSz="974725" eaLnBrk="0" hangingPunct="0">
              <a:spcBef>
                <a:spcPct val="30000"/>
              </a:spcBef>
              <a:defRPr sz="1200">
                <a:solidFill>
                  <a:schemeClr val="tx1"/>
                </a:solidFill>
                <a:latin typeface="Calibri" pitchFamily="34" charset="0"/>
              </a:defRPr>
            </a:lvl2pPr>
            <a:lvl3pPr marL="1143000" indent="-228600" defTabSz="974725" eaLnBrk="0" hangingPunct="0">
              <a:spcBef>
                <a:spcPct val="30000"/>
              </a:spcBef>
              <a:defRPr sz="1200">
                <a:solidFill>
                  <a:schemeClr val="tx1"/>
                </a:solidFill>
                <a:latin typeface="Calibri" pitchFamily="34" charset="0"/>
              </a:defRPr>
            </a:lvl3pPr>
            <a:lvl4pPr marL="1600200" indent="-228600" defTabSz="974725" eaLnBrk="0" hangingPunct="0">
              <a:spcBef>
                <a:spcPct val="30000"/>
              </a:spcBef>
              <a:defRPr sz="1200">
                <a:solidFill>
                  <a:schemeClr val="tx1"/>
                </a:solidFill>
                <a:latin typeface="Calibri" pitchFamily="34" charset="0"/>
              </a:defRPr>
            </a:lvl4pPr>
            <a:lvl5pPr marL="2057400" indent="-228600" defTabSz="974725" eaLnBrk="0" hangingPunct="0">
              <a:spcBef>
                <a:spcPct val="30000"/>
              </a:spcBef>
              <a:defRPr sz="1200">
                <a:solidFill>
                  <a:schemeClr val="tx1"/>
                </a:solidFill>
                <a:latin typeface="Calibri" pitchFamily="34" charset="0"/>
              </a:defRPr>
            </a:lvl5pPr>
            <a:lvl6pPr marL="2514600" indent="-228600" defTabSz="974725" eaLnBrk="0" fontAlgn="base" hangingPunct="0">
              <a:spcBef>
                <a:spcPct val="30000"/>
              </a:spcBef>
              <a:spcAft>
                <a:spcPct val="0"/>
              </a:spcAft>
              <a:defRPr sz="1200">
                <a:solidFill>
                  <a:schemeClr val="tx1"/>
                </a:solidFill>
                <a:latin typeface="Calibri" pitchFamily="34" charset="0"/>
              </a:defRPr>
            </a:lvl6pPr>
            <a:lvl7pPr marL="2971800" indent="-228600" defTabSz="974725" eaLnBrk="0" fontAlgn="base" hangingPunct="0">
              <a:spcBef>
                <a:spcPct val="30000"/>
              </a:spcBef>
              <a:spcAft>
                <a:spcPct val="0"/>
              </a:spcAft>
              <a:defRPr sz="1200">
                <a:solidFill>
                  <a:schemeClr val="tx1"/>
                </a:solidFill>
                <a:latin typeface="Calibri" pitchFamily="34" charset="0"/>
              </a:defRPr>
            </a:lvl7pPr>
            <a:lvl8pPr marL="3429000" indent="-228600" defTabSz="974725" eaLnBrk="0" fontAlgn="base" hangingPunct="0">
              <a:spcBef>
                <a:spcPct val="30000"/>
              </a:spcBef>
              <a:spcAft>
                <a:spcPct val="0"/>
              </a:spcAft>
              <a:defRPr sz="1200">
                <a:solidFill>
                  <a:schemeClr val="tx1"/>
                </a:solidFill>
                <a:latin typeface="Calibri" pitchFamily="34" charset="0"/>
              </a:defRPr>
            </a:lvl8pPr>
            <a:lvl9pPr marL="3886200" indent="-228600" defTabSz="97472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EDE104E-1706-486F-B096-5DA0CAE9A543}" type="slidenum">
              <a:rPr lang="en-US" altLang="en-US">
                <a:solidFill>
                  <a:prstClr val="black"/>
                </a:solidFill>
                <a:latin typeface="Arial" pitchFamily="34" charset="0"/>
                <a:ea typeface="ＭＳ Ｐゴシック" pitchFamily="34" charset="-128"/>
              </a:rPr>
              <a:pPr algn="r" eaLnBrk="1" hangingPunct="1">
                <a:spcBef>
                  <a:spcPct val="0"/>
                </a:spcBef>
              </a:pPr>
              <a:t>2</a:t>
            </a:fld>
            <a:endParaRPr lang="en-US" altLang="en-US" dirty="0">
              <a:solidFill>
                <a:prstClr val="black"/>
              </a:solidFill>
              <a:latin typeface="Arial" pitchFamily="34" charset="0"/>
              <a:ea typeface="ＭＳ Ｐゴシック" pitchFamily="34" charset="-128"/>
            </a:endParaRPr>
          </a:p>
        </p:txBody>
      </p:sp>
      <p:sp>
        <p:nvSpPr>
          <p:cNvPr id="28675"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defTabSz="957263" eaLnBrk="0" hangingPunct="0">
              <a:spcBef>
                <a:spcPct val="30000"/>
              </a:spcBef>
              <a:defRPr sz="1200">
                <a:solidFill>
                  <a:schemeClr val="tx1"/>
                </a:solidFill>
                <a:latin typeface="Calibri" pitchFamily="34" charset="0"/>
              </a:defRPr>
            </a:lvl1pPr>
            <a:lvl2pPr marL="742950" indent="-285750" defTabSz="957263" eaLnBrk="0" hangingPunct="0">
              <a:spcBef>
                <a:spcPct val="30000"/>
              </a:spcBef>
              <a:defRPr sz="1200">
                <a:solidFill>
                  <a:schemeClr val="tx1"/>
                </a:solidFill>
                <a:latin typeface="Calibri" pitchFamily="34" charset="0"/>
              </a:defRPr>
            </a:lvl2pPr>
            <a:lvl3pPr marL="1143000" indent="-228600" defTabSz="957263" eaLnBrk="0" hangingPunct="0">
              <a:spcBef>
                <a:spcPct val="30000"/>
              </a:spcBef>
              <a:defRPr sz="1200">
                <a:solidFill>
                  <a:schemeClr val="tx1"/>
                </a:solidFill>
                <a:latin typeface="Calibri" pitchFamily="34" charset="0"/>
              </a:defRPr>
            </a:lvl3pPr>
            <a:lvl4pPr marL="1600200" indent="-228600" defTabSz="957263" eaLnBrk="0" hangingPunct="0">
              <a:spcBef>
                <a:spcPct val="30000"/>
              </a:spcBef>
              <a:defRPr sz="1200">
                <a:solidFill>
                  <a:schemeClr val="tx1"/>
                </a:solidFill>
                <a:latin typeface="Calibri" pitchFamily="34" charset="0"/>
              </a:defRPr>
            </a:lvl4pPr>
            <a:lvl5pPr marL="2057400" indent="-228600" defTabSz="957263" eaLnBrk="0" hangingPunct="0">
              <a:spcBef>
                <a:spcPct val="30000"/>
              </a:spcBef>
              <a:defRPr sz="1200">
                <a:solidFill>
                  <a:schemeClr val="tx1"/>
                </a:solidFill>
                <a:latin typeface="Calibri" pitchFamily="34" charset="0"/>
              </a:defRPr>
            </a:lvl5pPr>
            <a:lvl6pPr marL="2514600" indent="-228600" defTabSz="957263" eaLnBrk="0" fontAlgn="base" hangingPunct="0">
              <a:spcBef>
                <a:spcPct val="30000"/>
              </a:spcBef>
              <a:spcAft>
                <a:spcPct val="0"/>
              </a:spcAft>
              <a:defRPr sz="1200">
                <a:solidFill>
                  <a:schemeClr val="tx1"/>
                </a:solidFill>
                <a:latin typeface="Calibri" pitchFamily="34" charset="0"/>
              </a:defRPr>
            </a:lvl6pPr>
            <a:lvl7pPr marL="2971800" indent="-228600" defTabSz="957263" eaLnBrk="0" fontAlgn="base" hangingPunct="0">
              <a:spcBef>
                <a:spcPct val="30000"/>
              </a:spcBef>
              <a:spcAft>
                <a:spcPct val="0"/>
              </a:spcAft>
              <a:defRPr sz="1200">
                <a:solidFill>
                  <a:schemeClr val="tx1"/>
                </a:solidFill>
                <a:latin typeface="Calibri" pitchFamily="34" charset="0"/>
              </a:defRPr>
            </a:lvl7pPr>
            <a:lvl8pPr marL="3429000" indent="-228600" defTabSz="957263" eaLnBrk="0" fontAlgn="base" hangingPunct="0">
              <a:spcBef>
                <a:spcPct val="30000"/>
              </a:spcBef>
              <a:spcAft>
                <a:spcPct val="0"/>
              </a:spcAft>
              <a:defRPr sz="1200">
                <a:solidFill>
                  <a:schemeClr val="tx1"/>
                </a:solidFill>
                <a:latin typeface="Calibri" pitchFamily="34" charset="0"/>
              </a:defRPr>
            </a:lvl8pPr>
            <a:lvl9pPr marL="3886200" indent="-228600" defTabSz="9572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65C25A9-F17F-458C-850C-CCBF4CAE20BE}" type="slidenum">
              <a:rPr lang="en-US" altLang="en-US">
                <a:solidFill>
                  <a:prstClr val="black"/>
                </a:solidFill>
                <a:latin typeface="Arial" pitchFamily="34" charset="0"/>
                <a:ea typeface="ＭＳ Ｐゴシック" pitchFamily="34" charset="-128"/>
              </a:rPr>
              <a:pPr algn="r" eaLnBrk="1" hangingPunct="1">
                <a:spcBef>
                  <a:spcPct val="0"/>
                </a:spcBef>
              </a:pPr>
              <a:t>2</a:t>
            </a:fld>
            <a:endParaRPr lang="en-US" altLang="en-US" dirty="0">
              <a:solidFill>
                <a:prstClr val="black"/>
              </a:solidFill>
              <a:latin typeface="Arial" pitchFamily="34" charset="0"/>
              <a:ea typeface="ＭＳ Ｐゴシック" pitchFamily="34" charset="-128"/>
            </a:endParaRPr>
          </a:p>
        </p:txBody>
      </p:sp>
      <p:sp>
        <p:nvSpPr>
          <p:cNvPr id="2867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lstStyle/>
          <a:p>
            <a:pPr defTabSz="864931" eaLnBrk="1" hangingPunct="1">
              <a:lnSpc>
                <a:spcPct val="90000"/>
              </a:lnSpc>
            </a:pPr>
            <a:endParaRPr lang="en-US" altLang="en-US"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prstTxWarp prst="textNoShape">
              <a:avLst/>
            </a:prstTxWarp>
          </a:bodyPr>
          <a:lstStyle/>
          <a:p>
            <a:pPr algn="r" defTabSz="922338"/>
            <a:fld id="{40E4F95C-2FBD-4F21-9EB8-2563FBB26B87}" type="slidenum">
              <a:rPr lang="en-US" sz="1200">
                <a:solidFill>
                  <a:prstClr val="black"/>
                </a:solidFill>
                <a:latin typeface="Calibri"/>
              </a:rPr>
              <a:pPr algn="r" defTabSz="922338"/>
              <a:t>3</a:t>
            </a:fld>
            <a:endParaRPr lang="en-US" sz="1200" dirty="0">
              <a:solidFill>
                <a:prstClr val="black"/>
              </a:solidFill>
              <a:latin typeface="Calibri"/>
            </a:endParaRPr>
          </a:p>
        </p:txBody>
      </p:sp>
      <p:sp>
        <p:nvSpPr>
          <p:cNvPr id="2662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86400" cy="4114800"/>
          </a:xfrm>
          <a:noFill/>
          <a:ln>
            <a:solidFill>
              <a:srgbClr val="000000"/>
            </a:solidFill>
            <a:miter lim="800000"/>
            <a:headEnd/>
            <a:tailEnd/>
          </a:ln>
        </p:spPr>
        <p:txBody>
          <a:bodyPr wrap="square" lIns="92161" tIns="46081" rIns="92161" bIns="46081" numCol="1" anchor="t" anchorCtr="0" compatLnSpc="1">
            <a:prstTxWarp prst="textNoShape">
              <a:avLst/>
            </a:prstTxWarp>
          </a:bodyPr>
          <a:lstStyle/>
          <a:p>
            <a:pPr defTabSz="914400" eaLnBrk="1" hangingPunct="1"/>
            <a:endParaRPr lang="en-US" dirty="0" smtClean="0">
              <a:latin typeface="Arial" pitchFamily="-7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80975"/>
            <a:ext cx="1323975" cy="993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D498C9-ADD8-4381-B14A-76C7AC236ED8}" type="slidenum">
              <a:rPr lang="en-US" smtClean="0">
                <a:solidFill>
                  <a:prstClr val="black"/>
                </a:solidFill>
                <a:latin typeface="Calibri"/>
              </a:rPr>
              <a:pPr>
                <a:defRPr/>
              </a:pPr>
              <a:t>4</a:t>
            </a:fld>
            <a:endParaRPr lang="en-US" dirty="0">
              <a:solidFill>
                <a:prstClr val="black"/>
              </a:solidFill>
              <a:latin typeface="Calibri"/>
            </a:endParaRPr>
          </a:p>
        </p:txBody>
      </p:sp>
    </p:spTree>
    <p:extLst>
      <p:ext uri="{BB962C8B-B14F-4D97-AF65-F5344CB8AC3E}">
        <p14:creationId xmlns:p14="http://schemas.microsoft.com/office/powerpoint/2010/main" val="188639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80975"/>
            <a:ext cx="1323975" cy="993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D498C9-ADD8-4381-B14A-76C7AC236ED8}" type="slidenum">
              <a:rPr lang="en-US" smtClean="0">
                <a:solidFill>
                  <a:prstClr val="black"/>
                </a:solidFill>
                <a:latin typeface="Calibri"/>
              </a:rPr>
              <a:pPr>
                <a:defRPr/>
              </a:pPr>
              <a:t>5</a:t>
            </a:fld>
            <a:endParaRPr lang="en-US" dirty="0">
              <a:solidFill>
                <a:prstClr val="black"/>
              </a:solidFill>
              <a:latin typeface="Calibri"/>
            </a:endParaRPr>
          </a:p>
        </p:txBody>
      </p:sp>
    </p:spTree>
    <p:extLst>
      <p:ext uri="{BB962C8B-B14F-4D97-AF65-F5344CB8AC3E}">
        <p14:creationId xmlns:p14="http://schemas.microsoft.com/office/powerpoint/2010/main" val="262658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80975"/>
            <a:ext cx="1323975" cy="993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D498C9-ADD8-4381-B14A-76C7AC236ED8}" type="slidenum">
              <a:rPr lang="en-US" smtClean="0">
                <a:solidFill>
                  <a:prstClr val="black"/>
                </a:solidFill>
                <a:latin typeface="Calibri"/>
              </a:rPr>
              <a:pPr>
                <a:defRPr/>
              </a:pPr>
              <a:t>6</a:t>
            </a:fld>
            <a:endParaRPr lang="en-US" dirty="0">
              <a:solidFill>
                <a:prstClr val="black"/>
              </a:solidFill>
              <a:latin typeface="Calibri"/>
            </a:endParaRPr>
          </a:p>
        </p:txBody>
      </p:sp>
    </p:spTree>
    <p:extLst>
      <p:ext uri="{BB962C8B-B14F-4D97-AF65-F5344CB8AC3E}">
        <p14:creationId xmlns:p14="http://schemas.microsoft.com/office/powerpoint/2010/main" val="97349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80975"/>
            <a:ext cx="1323975" cy="993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D498C9-ADD8-4381-B14A-76C7AC236ED8}" type="slidenum">
              <a:rPr lang="en-US" smtClean="0">
                <a:solidFill>
                  <a:prstClr val="black"/>
                </a:solidFill>
                <a:latin typeface="Calibri"/>
              </a:rPr>
              <a:pPr>
                <a:defRPr/>
              </a:pPr>
              <a:t>7</a:t>
            </a:fld>
            <a:endParaRPr lang="en-US" dirty="0">
              <a:solidFill>
                <a:prstClr val="black"/>
              </a:solidFill>
              <a:latin typeface="Calibri"/>
            </a:endParaRPr>
          </a:p>
        </p:txBody>
      </p:sp>
    </p:spTree>
    <p:extLst>
      <p:ext uri="{BB962C8B-B14F-4D97-AF65-F5344CB8AC3E}">
        <p14:creationId xmlns:p14="http://schemas.microsoft.com/office/powerpoint/2010/main" val="55770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prstTxWarp prst="textNoShape">
              <a:avLst/>
            </a:prstTxWarp>
          </a:bodyPr>
          <a:lstStyle/>
          <a:p>
            <a:pPr algn="r" defTabSz="922338"/>
            <a:fld id="{40E4F95C-2FBD-4F21-9EB8-2563FBB26B87}" type="slidenum">
              <a:rPr lang="en-US" sz="1200">
                <a:solidFill>
                  <a:prstClr val="black"/>
                </a:solidFill>
                <a:latin typeface="Calibri"/>
              </a:rPr>
              <a:pPr algn="r" defTabSz="922338"/>
              <a:t>8</a:t>
            </a:fld>
            <a:endParaRPr lang="en-US" sz="1200" dirty="0">
              <a:solidFill>
                <a:prstClr val="black"/>
              </a:solidFill>
              <a:latin typeface="Calibri"/>
            </a:endParaRPr>
          </a:p>
        </p:txBody>
      </p:sp>
      <p:sp>
        <p:nvSpPr>
          <p:cNvPr id="26626"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86400" cy="4114800"/>
          </a:xfrm>
          <a:noFill/>
          <a:ln>
            <a:solidFill>
              <a:srgbClr val="000000"/>
            </a:solidFill>
            <a:miter lim="800000"/>
            <a:headEnd/>
            <a:tailEnd/>
          </a:ln>
        </p:spPr>
        <p:txBody>
          <a:bodyPr wrap="square" lIns="92161" tIns="46081" rIns="92161" bIns="46081" numCol="1" anchor="t" anchorCtr="0" compatLnSpc="1">
            <a:prstTxWarp prst="textNoShape">
              <a:avLst/>
            </a:prstTxWarp>
          </a:bodyPr>
          <a:lstStyle/>
          <a:p>
            <a:pPr defTabSz="914400" eaLnBrk="1" hangingPunct="1"/>
            <a:endParaRPr lang="en-US" dirty="0" smtClean="0">
              <a:latin typeface="Arial"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0143E9-0F62-A54D-9FA4-0E8297A94799}" type="slidenum">
              <a:rPr lang="en-US">
                <a:solidFill>
                  <a:prstClr val="black"/>
                </a:solidFill>
                <a:latin typeface="Calibri"/>
              </a:rPr>
              <a:pPr>
                <a:defRPr/>
              </a:pPr>
              <a:t>9</a:t>
            </a:fld>
            <a:endParaRPr lang="en-US" dirty="0">
              <a:solidFill>
                <a:prstClr val="black"/>
              </a:solidFill>
              <a:latin typeface="Calibri"/>
            </a:endParaRPr>
          </a:p>
        </p:txBody>
      </p:sp>
      <p:sp>
        <p:nvSpPr>
          <p:cNvPr id="583682" name="Rectangle 2"/>
          <p:cNvSpPr>
            <a:spLocks noGrp="1" noRot="1" noChangeAspect="1" noChangeArrowheads="1" noTextEdit="1"/>
          </p:cNvSpPr>
          <p:nvPr>
            <p:ph type="sldImg"/>
          </p:nvPr>
        </p:nvSpPr>
        <p:spPr>
          <a:xfrm>
            <a:off x="1130300" y="674688"/>
            <a:ext cx="4597400" cy="3448050"/>
          </a:xfrm>
          <a:ln/>
          <a:extLst>
            <a:ext uri="{FAA26D3D-D897-4be2-8F04-BA451C77F1D7}">
              <ma14:placeholderFlag xmlns:ma14="http://schemas.microsoft.com/office/mac/drawingml/2011/main" val="1"/>
            </a:ext>
          </a:extLst>
        </p:spPr>
      </p:sp>
      <p:sp>
        <p:nvSpPr>
          <p:cNvPr id="583683" name="Rectangle 3"/>
          <p:cNvSpPr>
            <a:spLocks noGrp="1" noChangeArrowheads="1"/>
          </p:cNvSpPr>
          <p:nvPr>
            <p:ph type="body" idx="1"/>
          </p:nvPr>
        </p:nvSpPr>
        <p:spPr>
          <a:xfrm>
            <a:off x="894522" y="4347148"/>
            <a:ext cx="5068957" cy="4122295"/>
          </a:xfrm>
        </p:spPr>
        <p:txBody>
          <a:bodyPr/>
          <a:lstStyle/>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52934-DC4A-444A-88F9-EB9E11DB70D1}" type="datetimeFigureOut">
              <a:rPr lang="en-US" smtClean="0"/>
              <a:t>5/14/14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262522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2934-DC4A-444A-88F9-EB9E11DB70D1}" type="datetimeFigureOut">
              <a:rPr lang="en-US" smtClean="0"/>
              <a:t>5/14/14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240058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2934-DC4A-444A-88F9-EB9E11DB70D1}" type="datetimeFigureOut">
              <a:rPr lang="en-US" smtClean="0"/>
              <a:t>5/14/14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2513616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latin typeface="Calibri"/>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latin typeface="Calibri"/>
            </a:endParaRPr>
          </a:p>
        </p:txBody>
      </p:sp>
      <p:sp>
        <p:nvSpPr>
          <p:cNvPr id="7" name="Rectangle 71"/>
          <p:cNvSpPr>
            <a:spLocks noGrp="1" noChangeArrowheads="1"/>
          </p:cNvSpPr>
          <p:nvPr>
            <p:ph type="sldNum" sz="quarter" idx="12"/>
          </p:nvPr>
        </p:nvSpPr>
        <p:spPr>
          <a:ln/>
        </p:spPr>
        <p:txBody>
          <a:bodyPr/>
          <a:lstStyle>
            <a:lvl1pPr>
              <a:defRPr/>
            </a:lvl1pPr>
          </a:lstStyle>
          <a:p>
            <a:pPr>
              <a:defRPr/>
            </a:pPr>
            <a:fld id="{8E859A95-12ED-B445-ACAF-8CC55FFDBAA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3094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52934-DC4A-444A-88F9-EB9E11DB70D1}" type="datetimeFigureOut">
              <a:rPr lang="en-US" smtClean="0"/>
              <a:t>5/14/14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42748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52934-DC4A-444A-88F9-EB9E11DB70D1}" type="datetimeFigureOut">
              <a:rPr lang="en-US" smtClean="0"/>
              <a:t>5/14/14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55815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52934-DC4A-444A-88F9-EB9E11DB70D1}" type="datetimeFigureOut">
              <a:rPr lang="en-US" smtClean="0"/>
              <a:t>5/14/14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192502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52934-DC4A-444A-88F9-EB9E11DB70D1}" type="datetimeFigureOut">
              <a:rPr lang="en-US" smtClean="0"/>
              <a:t>5/14/14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327423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52934-DC4A-444A-88F9-EB9E11DB70D1}" type="datetimeFigureOut">
              <a:rPr lang="en-US" smtClean="0"/>
              <a:t>5/14/14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30752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2934-DC4A-444A-88F9-EB9E11DB70D1}" type="datetimeFigureOut">
              <a:rPr lang="en-US" smtClean="0"/>
              <a:t>5/14/14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198242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52934-DC4A-444A-88F9-EB9E11DB70D1}" type="datetimeFigureOut">
              <a:rPr lang="en-US" smtClean="0"/>
              <a:t>5/14/14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6134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52934-DC4A-444A-88F9-EB9E11DB70D1}" type="datetimeFigureOut">
              <a:rPr lang="en-US" smtClean="0"/>
              <a:t>5/14/14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83515-B5ED-C44C-A9E4-DC11EAEEE3F7}" type="slidenum">
              <a:rPr lang="en-US" smtClean="0"/>
              <a:t>‹#›</a:t>
            </a:fld>
            <a:endParaRPr lang="en-US"/>
          </a:p>
        </p:txBody>
      </p:sp>
    </p:spTree>
    <p:extLst>
      <p:ext uri="{BB962C8B-B14F-4D97-AF65-F5344CB8AC3E}">
        <p14:creationId xmlns:p14="http://schemas.microsoft.com/office/powerpoint/2010/main" val="3120769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52934-DC4A-444A-88F9-EB9E11DB70D1}" type="datetimeFigureOut">
              <a:rPr lang="en-US" smtClean="0"/>
              <a:t>5/14/14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83515-B5ED-C44C-A9E4-DC11EAEEE3F7}" type="slidenum">
              <a:rPr lang="en-US" smtClean="0"/>
              <a:t>‹#›</a:t>
            </a:fld>
            <a:endParaRPr lang="en-US"/>
          </a:p>
        </p:txBody>
      </p:sp>
    </p:spTree>
    <p:extLst>
      <p:ext uri="{BB962C8B-B14F-4D97-AF65-F5344CB8AC3E}">
        <p14:creationId xmlns:p14="http://schemas.microsoft.com/office/powerpoint/2010/main" val="226372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23698" y="904452"/>
            <a:ext cx="8458200" cy="2273301"/>
          </a:xfrm>
        </p:spPr>
        <p:txBody>
          <a:bodyPr>
            <a:normAutofit/>
          </a:bodyPr>
          <a:lstStyle/>
          <a:p>
            <a:r>
              <a:rPr lang="en-US" sz="4800" dirty="0" smtClean="0"/>
              <a:t>A Public Health Framework for Reducing Health Inequities</a:t>
            </a:r>
          </a:p>
        </p:txBody>
      </p:sp>
      <p:sp>
        <p:nvSpPr>
          <p:cNvPr id="3" name="Subtitle 2"/>
          <p:cNvSpPr>
            <a:spLocks noGrp="1"/>
          </p:cNvSpPr>
          <p:nvPr>
            <p:ph type="subTitle" idx="1"/>
          </p:nvPr>
        </p:nvSpPr>
        <p:spPr>
          <a:xfrm>
            <a:off x="3443420" y="4492602"/>
            <a:ext cx="6110279" cy="1837866"/>
          </a:xfrm>
        </p:spPr>
        <p:txBody>
          <a:bodyPr>
            <a:normAutofit/>
          </a:bodyPr>
          <a:lstStyle/>
          <a:p>
            <a:pPr>
              <a:lnSpc>
                <a:spcPct val="80000"/>
              </a:lnSpc>
              <a:defRPr/>
            </a:pPr>
            <a:endParaRPr lang="en-US" sz="3100" dirty="0" smtClean="0">
              <a:solidFill>
                <a:schemeClr val="tx1">
                  <a:lumMod val="85000"/>
                  <a:lumOff val="15000"/>
                </a:schemeClr>
              </a:solidFill>
            </a:endParaRPr>
          </a:p>
          <a:p>
            <a:pPr defTabSz="915988" eaLnBrk="1" fontAlgn="auto" hangingPunct="1">
              <a:spcAft>
                <a:spcPts val="0"/>
              </a:spcAft>
              <a:defRPr/>
            </a:pPr>
            <a:r>
              <a:rPr lang="en-US" sz="2800" dirty="0">
                <a:solidFill>
                  <a:schemeClr val="tx1"/>
                </a:solidFill>
              </a:rPr>
              <a:t>Sandi </a:t>
            </a:r>
            <a:r>
              <a:rPr lang="en-US" sz="2800" dirty="0" err="1" smtClean="0">
                <a:solidFill>
                  <a:schemeClr val="tx1"/>
                </a:solidFill>
              </a:rPr>
              <a:t>Gálvez</a:t>
            </a:r>
            <a:r>
              <a:rPr lang="en-US" sz="2800" dirty="0" smtClean="0">
                <a:solidFill>
                  <a:schemeClr val="tx1"/>
                </a:solidFill>
              </a:rPr>
              <a:t>, MSW</a:t>
            </a:r>
            <a:endParaRPr lang="en-US" sz="2800" dirty="0">
              <a:solidFill>
                <a:schemeClr val="tx1"/>
              </a:solidFill>
            </a:endParaRPr>
          </a:p>
          <a:p>
            <a:pPr>
              <a:lnSpc>
                <a:spcPct val="80000"/>
              </a:lnSpc>
              <a:defRPr/>
            </a:pPr>
            <a:r>
              <a:rPr lang="en-US" sz="2800" dirty="0" smtClean="0">
                <a:solidFill>
                  <a:schemeClr val="tx1">
                    <a:lumMod val="85000"/>
                    <a:lumOff val="15000"/>
                  </a:schemeClr>
                </a:solidFill>
              </a:rPr>
              <a:t>Executive Director</a:t>
            </a:r>
            <a:endParaRPr lang="en-US" sz="2800" dirty="0">
              <a:solidFill>
                <a:schemeClr val="tx1">
                  <a:lumMod val="85000"/>
                  <a:lumOff val="15000"/>
                </a:schemeClr>
              </a:solidFill>
            </a:endParaRPr>
          </a:p>
          <a:p>
            <a:pPr>
              <a:lnSpc>
                <a:spcPct val="80000"/>
              </a:lnSpc>
              <a:defRPr/>
            </a:pPr>
            <a:endParaRPr lang="en-US" sz="2800" dirty="0" smtClean="0">
              <a:solidFill>
                <a:schemeClr val="tx1">
                  <a:lumMod val="85000"/>
                  <a:lumOff val="15000"/>
                </a:schemeClr>
              </a:solidFill>
            </a:endParaRPr>
          </a:p>
          <a:p>
            <a:pPr>
              <a:lnSpc>
                <a:spcPct val="80000"/>
              </a:lnSpc>
              <a:defRPr/>
            </a:pPr>
            <a:endParaRPr lang="en-US" sz="2800" dirty="0" smtClean="0">
              <a:solidFill>
                <a:schemeClr val="tx1">
                  <a:lumMod val="85000"/>
                  <a:lumOff val="15000"/>
                </a:schemeClr>
              </a:solidFill>
            </a:endParaRPr>
          </a:p>
          <a:p>
            <a:pPr>
              <a:lnSpc>
                <a:spcPct val="80000"/>
              </a:lnSpc>
              <a:defRPr/>
            </a:pPr>
            <a:endParaRPr lang="en-US" sz="2800" dirty="0" smtClean="0">
              <a:solidFill>
                <a:schemeClr val="tx1">
                  <a:lumMod val="85000"/>
                  <a:lumOff val="15000"/>
                </a:schemeClr>
              </a:solidFill>
            </a:endParaRPr>
          </a:p>
          <a:p>
            <a:pPr>
              <a:lnSpc>
                <a:spcPct val="80000"/>
              </a:lnSpc>
              <a:defRPr/>
            </a:pPr>
            <a:endParaRPr lang="en-US" sz="2800" dirty="0">
              <a:solidFill>
                <a:schemeClr val="tx1">
                  <a:lumMod val="85000"/>
                  <a:lumOff val="15000"/>
                </a:schemeClr>
              </a:solidFill>
            </a:endParaRPr>
          </a:p>
          <a:p>
            <a:pPr>
              <a:defRPr/>
            </a:pPr>
            <a:endParaRPr lang="en-US" dirty="0"/>
          </a:p>
        </p:txBody>
      </p:sp>
      <p:pic>
        <p:nvPicPr>
          <p:cNvPr id="15363" name="Picture 6" descr="Logo-2in"/>
          <p:cNvPicPr>
            <a:picLocks noChangeAspect="1" noChangeArrowheads="1"/>
          </p:cNvPicPr>
          <p:nvPr/>
        </p:nvPicPr>
        <p:blipFill>
          <a:blip r:embed="rId3"/>
          <a:srcRect/>
          <a:stretch>
            <a:fillRect/>
          </a:stretch>
        </p:blipFill>
        <p:spPr bwMode="auto">
          <a:xfrm>
            <a:off x="290521" y="4171252"/>
            <a:ext cx="2743200" cy="2332037"/>
          </a:xfrm>
          <a:prstGeom prst="rect">
            <a:avLst/>
          </a:prstGeom>
          <a:noFill/>
          <a:ln w="9525">
            <a:noFill/>
            <a:miter lim="800000"/>
            <a:headEnd/>
            <a:tailEnd/>
          </a:ln>
        </p:spPr>
      </p:pic>
    </p:spTree>
    <p:extLst>
      <p:ext uri="{BB962C8B-B14F-4D97-AF65-F5344CB8AC3E}">
        <p14:creationId xmlns:p14="http://schemas.microsoft.com/office/powerpoint/2010/main" val="8079558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8" descr="b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34" y="860939"/>
            <a:ext cx="2853267" cy="25502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SPANISH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5" y="1211445"/>
            <a:ext cx="4425363" cy="2741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88804" name="Picture 4" descr="Sobrante Park Clean-up 07"/>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tretch/>
        </p:blipFill>
        <p:spPr>
          <a:xfrm>
            <a:off x="3087009" y="649585"/>
            <a:ext cx="3091678" cy="4525963"/>
          </a:xfrm>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 name="Picture 6" descr="SL01"/>
          <p:cNvPicPr>
            <a:picLocks noChangeAspect="1" noChangeArrowheads="1"/>
          </p:cNvPicPr>
          <p:nvPr/>
        </p:nvPicPr>
        <p:blipFill rotWithShape="1">
          <a:blip r:embed="rId6">
            <a:extLst>
              <a:ext uri="{28A0092B-C50C-407E-A947-70E740481C1C}">
                <a14:useLocalDpi xmlns:a14="http://schemas.microsoft.com/office/drawing/2010/main" val="0"/>
              </a:ext>
            </a:extLst>
          </a:blip>
          <a:srcRect l="7239" t="6459" r="40909"/>
          <a:stretch/>
        </p:blipFill>
        <p:spPr bwMode="auto">
          <a:xfrm>
            <a:off x="1198595" y="3411192"/>
            <a:ext cx="2607734" cy="2482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WHISKEYBILLBOARD_ST"/>
          <p:cNvPicPr>
            <a:picLocks noChangeAspect="1" noChangeArrowheads="1"/>
          </p:cNvPicPr>
          <p:nvPr/>
        </p:nvPicPr>
        <p:blipFill rotWithShape="1">
          <a:blip r:embed="rId7">
            <a:extLst>
              <a:ext uri="{28A0092B-C50C-407E-A947-70E740481C1C}">
                <a14:useLocalDpi xmlns:a14="http://schemas.microsoft.com/office/drawing/2010/main" val="0"/>
              </a:ext>
            </a:extLst>
          </a:blip>
          <a:srcRect r="12773"/>
          <a:stretch/>
        </p:blipFill>
        <p:spPr bwMode="auto">
          <a:xfrm>
            <a:off x="4155154" y="3136850"/>
            <a:ext cx="4047066" cy="30315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91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8804"/>
                                        </p:tgtEl>
                                        <p:attrNameLst>
                                          <p:attrName>style.visibility</p:attrName>
                                        </p:attrNameLst>
                                      </p:cBhvr>
                                      <p:to>
                                        <p:strVal val="visible"/>
                                      </p:to>
                                    </p:set>
                                    <p:animEffect transition="in" filter="fade">
                                      <p:cBhvr>
                                        <p:cTn id="17" dur="500"/>
                                        <p:tgtEl>
                                          <p:spTgt spid="5888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3"/>
          <a:srcRect b="84908"/>
          <a:stretch>
            <a:fillRect/>
          </a:stretch>
        </p:blipFill>
        <p:spPr bwMode="auto">
          <a:xfrm>
            <a:off x="0" y="457200"/>
            <a:ext cx="9144000" cy="958850"/>
          </a:xfrm>
          <a:prstGeom prst="rect">
            <a:avLst/>
          </a:prstGeom>
          <a:noFill/>
          <a:ln w="9525">
            <a:noFill/>
            <a:miter lim="800000"/>
            <a:headEnd/>
            <a:tailEnd/>
          </a:ln>
        </p:spPr>
      </p:pic>
      <p:sp>
        <p:nvSpPr>
          <p:cNvPr id="30" name="Rectangle 29"/>
          <p:cNvSpPr/>
          <p:nvPr/>
        </p:nvSpPr>
        <p:spPr>
          <a:xfrm>
            <a:off x="7561628" y="2236424"/>
            <a:ext cx="1280160" cy="2853369"/>
          </a:xfrm>
          <a:prstGeom prst="rect">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b="1" dirty="0" smtClean="0">
              <a:solidFill>
                <a:prstClr val="black"/>
              </a:solidFill>
              <a:latin typeface="Myriad Pro" pitchFamily="34" charset="0"/>
            </a:endParaRPr>
          </a:p>
          <a:p>
            <a:pPr defTabSz="457200"/>
            <a:r>
              <a:rPr lang="en-US" sz="1200" b="1" dirty="0" smtClean="0">
                <a:solidFill>
                  <a:prstClr val="black"/>
                </a:solidFill>
                <a:latin typeface="Myriad Pro" pitchFamily="34" charset="0"/>
              </a:rPr>
              <a:t>MORTALITY</a:t>
            </a:r>
          </a:p>
          <a:p>
            <a:pPr defTabSz="457200"/>
            <a:endParaRPr lang="en-US" sz="1200"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Infant Mortality</a:t>
            </a:r>
          </a:p>
          <a:p>
            <a:pPr defTabSz="457200">
              <a:spcAft>
                <a:spcPts val="600"/>
              </a:spcAft>
            </a:pPr>
            <a:r>
              <a:rPr lang="en-US" sz="1100" dirty="0" smtClean="0">
                <a:solidFill>
                  <a:prstClr val="black"/>
                </a:solidFill>
                <a:latin typeface="Myriad Pro Light" pitchFamily="34" charset="0"/>
              </a:rPr>
              <a:t>Life Expectancy</a:t>
            </a:r>
            <a:endParaRPr lang="en-US" sz="1100" dirty="0">
              <a:solidFill>
                <a:prstClr val="black"/>
              </a:solidFill>
              <a:latin typeface="Myriad Pro Light" pitchFamily="34" charset="0"/>
            </a:endParaRPr>
          </a:p>
        </p:txBody>
      </p:sp>
      <p:sp>
        <p:nvSpPr>
          <p:cNvPr id="9" name="Right Arrow Callout 8"/>
          <p:cNvSpPr/>
          <p:nvPr/>
        </p:nvSpPr>
        <p:spPr>
          <a:xfrm>
            <a:off x="6091713"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a:solidFill>
                  <a:prstClr val="black"/>
                </a:solidFill>
                <a:latin typeface="Myriad Pro" pitchFamily="34" charset="0"/>
              </a:rPr>
              <a:t>DISEASE &amp; INJURY</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Communicable Disease</a:t>
            </a:r>
          </a:p>
          <a:p>
            <a:pPr defTabSz="457200">
              <a:spcAft>
                <a:spcPts val="600"/>
              </a:spcAft>
            </a:pPr>
            <a:r>
              <a:rPr lang="en-US" sz="1100" dirty="0">
                <a:solidFill>
                  <a:prstClr val="black"/>
                </a:solidFill>
                <a:latin typeface="Myriad Pro Light" pitchFamily="34" charset="0"/>
              </a:rPr>
              <a:t>Chronic Disease</a:t>
            </a:r>
          </a:p>
          <a:p>
            <a:pPr defTabSz="457200">
              <a:spcAft>
                <a:spcPts val="600"/>
              </a:spcAft>
            </a:pPr>
            <a:r>
              <a:rPr lang="en-US" sz="1100" dirty="0">
                <a:solidFill>
                  <a:prstClr val="black"/>
                </a:solidFill>
                <a:latin typeface="Myriad Pro Light" pitchFamily="34" charset="0"/>
              </a:rPr>
              <a:t>Injury (Intentional &amp; Unintentional)</a:t>
            </a:r>
          </a:p>
        </p:txBody>
      </p:sp>
      <p:sp>
        <p:nvSpPr>
          <p:cNvPr id="33" name="Right Arrow Callout 32"/>
          <p:cNvSpPr/>
          <p:nvPr/>
        </p:nvSpPr>
        <p:spPr>
          <a:xfrm>
            <a:off x="4621800"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smtClean="0">
                <a:solidFill>
                  <a:prstClr val="black"/>
                </a:solidFill>
                <a:latin typeface="Myriad Pro" pitchFamily="34" charset="0"/>
              </a:rPr>
              <a:t>RISK BEHAVIORS</a:t>
            </a:r>
            <a:endParaRPr lang="en-US" sz="1200" b="1"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Smoking</a:t>
            </a:r>
          </a:p>
          <a:p>
            <a:pPr defTabSz="457200">
              <a:spcAft>
                <a:spcPts val="600"/>
              </a:spcAft>
            </a:pPr>
            <a:r>
              <a:rPr lang="en-US" sz="1100" dirty="0" smtClean="0">
                <a:solidFill>
                  <a:prstClr val="black"/>
                </a:solidFill>
                <a:latin typeface="Myriad Pro Light" pitchFamily="34" charset="0"/>
              </a:rPr>
              <a:t>Poor nutrition </a:t>
            </a:r>
          </a:p>
          <a:p>
            <a:pPr defTabSz="457200">
              <a:spcAft>
                <a:spcPts val="600"/>
              </a:spcAft>
            </a:pPr>
            <a:r>
              <a:rPr lang="en-US" sz="1100" dirty="0" smtClean="0">
                <a:solidFill>
                  <a:prstClr val="black"/>
                </a:solidFill>
                <a:latin typeface="Myriad Pro Light" pitchFamily="34" charset="0"/>
              </a:rPr>
              <a:t>Low Physical Activity</a:t>
            </a:r>
          </a:p>
          <a:p>
            <a:pPr defTabSz="457200">
              <a:spcAft>
                <a:spcPts val="600"/>
              </a:spcAft>
            </a:pPr>
            <a:r>
              <a:rPr lang="en-US" sz="1100" dirty="0" smtClean="0">
                <a:solidFill>
                  <a:prstClr val="black"/>
                </a:solidFill>
                <a:latin typeface="Myriad Pro Light" pitchFamily="34" charset="0"/>
              </a:rPr>
              <a:t>Sexual Behavior</a:t>
            </a:r>
          </a:p>
          <a:p>
            <a:pPr defTabSz="457200">
              <a:spcAft>
                <a:spcPts val="600"/>
              </a:spcAft>
            </a:pPr>
            <a:r>
              <a:rPr lang="en-US" sz="1100" dirty="0" smtClean="0">
                <a:solidFill>
                  <a:prstClr val="black"/>
                </a:solidFill>
                <a:latin typeface="Myriad Pro Light" pitchFamily="34" charset="0"/>
              </a:rPr>
              <a:t>Violence</a:t>
            </a:r>
          </a:p>
          <a:p>
            <a:pPr defTabSz="457200">
              <a:spcAft>
                <a:spcPts val="600"/>
              </a:spcAft>
            </a:pPr>
            <a:r>
              <a:rPr lang="en-US" sz="1100" dirty="0" smtClean="0">
                <a:solidFill>
                  <a:prstClr val="black"/>
                </a:solidFill>
                <a:latin typeface="Myriad Pro Light" pitchFamily="34" charset="0"/>
              </a:rPr>
              <a:t>Alcohol and other drugs</a:t>
            </a:r>
            <a:endParaRPr lang="en-US" sz="1100" dirty="0">
              <a:solidFill>
                <a:prstClr val="black"/>
              </a:solidFill>
              <a:latin typeface="Myriad Pro Light" pitchFamily="34" charset="0"/>
            </a:endParaRPr>
          </a:p>
        </p:txBody>
      </p:sp>
      <p:sp>
        <p:nvSpPr>
          <p:cNvPr id="7" name="Right Arrow Callout 6"/>
          <p:cNvSpPr/>
          <p:nvPr/>
        </p:nvSpPr>
        <p:spPr>
          <a:xfrm>
            <a:off x="1687094"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100" b="1" dirty="0" smtClean="0">
                <a:solidFill>
                  <a:prstClr val="black"/>
                </a:solidFill>
                <a:latin typeface="Myriad Pro" pitchFamily="34" charset="0"/>
              </a:rPr>
              <a:t>INSTITUTIONAL POWER</a:t>
            </a:r>
            <a:endParaRPr lang="en-US" sz="1100" b="1"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Corporations &amp; Businesses</a:t>
            </a:r>
          </a:p>
          <a:p>
            <a:pPr defTabSz="457200">
              <a:spcAft>
                <a:spcPts val="600"/>
              </a:spcAft>
            </a:pPr>
            <a:r>
              <a:rPr lang="en-US" sz="1100" dirty="0" smtClean="0">
                <a:solidFill>
                  <a:prstClr val="black"/>
                </a:solidFill>
                <a:latin typeface="Myriad Pro Light" pitchFamily="34" charset="0"/>
              </a:rPr>
              <a:t>Government Agencies</a:t>
            </a:r>
          </a:p>
          <a:p>
            <a:pPr defTabSz="457200">
              <a:spcAft>
                <a:spcPts val="600"/>
              </a:spcAft>
            </a:pPr>
            <a:r>
              <a:rPr lang="en-US" sz="1100" dirty="0" smtClean="0">
                <a:solidFill>
                  <a:prstClr val="black"/>
                </a:solidFill>
                <a:latin typeface="Myriad Pro Light" pitchFamily="34" charset="0"/>
              </a:rPr>
              <a:t>Schools</a:t>
            </a:r>
          </a:p>
          <a:p>
            <a:pPr defTabSz="457200">
              <a:spcAft>
                <a:spcPts val="600"/>
              </a:spcAft>
            </a:pPr>
            <a:r>
              <a:rPr lang="en-US" sz="1100" dirty="0" smtClean="0">
                <a:solidFill>
                  <a:prstClr val="black"/>
                </a:solidFill>
                <a:latin typeface="Myriad Pro Light" pitchFamily="34" charset="0"/>
              </a:rPr>
              <a:t>Laws &amp; Regulations</a:t>
            </a:r>
          </a:p>
          <a:p>
            <a:pPr defTabSz="457200">
              <a:spcAft>
                <a:spcPts val="600"/>
              </a:spcAft>
            </a:pPr>
            <a:r>
              <a:rPr lang="en-US" sz="1100" dirty="0" smtClean="0">
                <a:solidFill>
                  <a:prstClr val="black"/>
                </a:solidFill>
                <a:latin typeface="Myriad Pro Light" pitchFamily="34" charset="0"/>
              </a:rPr>
              <a:t>Not-for-Profit Organizations</a:t>
            </a:r>
            <a:endParaRPr lang="en-US" sz="1100" dirty="0">
              <a:solidFill>
                <a:prstClr val="black"/>
              </a:solidFill>
              <a:latin typeface="Myriad Pro Light" pitchFamily="34" charset="0"/>
            </a:endParaRPr>
          </a:p>
        </p:txBody>
      </p:sp>
      <p:sp>
        <p:nvSpPr>
          <p:cNvPr id="13" name="TextBox 12"/>
          <p:cNvSpPr txBox="1"/>
          <p:nvPr/>
        </p:nvSpPr>
        <p:spPr bwMode="auto">
          <a:xfrm>
            <a:off x="5317332" y="1636713"/>
            <a:ext cx="2828925" cy="304800"/>
          </a:xfrm>
          <a:prstGeom prst="rect">
            <a:avLst/>
          </a:prstGeom>
          <a:noFill/>
          <a:ln>
            <a:noFill/>
          </a:ln>
        </p:spPr>
        <p:txBody>
          <a:bodyPr wrap="none">
            <a:spAutoFit/>
          </a:bodyPr>
          <a:lstStyle/>
          <a:p>
            <a:pPr>
              <a:defRPr/>
            </a:pPr>
            <a:r>
              <a:rPr lang="en-US" sz="1400" b="1" dirty="0">
                <a:solidFill>
                  <a:srgbClr val="FB5D05"/>
                </a:solidFill>
                <a:latin typeface="Calibri"/>
                <a:ea typeface="ＭＳ Ｐゴシック" pitchFamily="34" charset="-128"/>
              </a:rPr>
              <a:t>CURRENT PUBLIC HEALTH PRACTICE</a:t>
            </a:r>
          </a:p>
        </p:txBody>
      </p:sp>
      <p:sp>
        <p:nvSpPr>
          <p:cNvPr id="14" name="Rectangle 13"/>
          <p:cNvSpPr/>
          <p:nvPr/>
        </p:nvSpPr>
        <p:spPr bwMode="auto">
          <a:xfrm>
            <a:off x="4572000" y="1489076"/>
            <a:ext cx="4319588" cy="4691388"/>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400" dirty="0">
              <a:solidFill>
                <a:prstClr val="black"/>
              </a:solidFill>
              <a:latin typeface="Calibri"/>
            </a:endParaRPr>
          </a:p>
        </p:txBody>
      </p:sp>
      <p:sp>
        <p:nvSpPr>
          <p:cNvPr id="10" name="Right Arrow Callout 9"/>
          <p:cNvSpPr/>
          <p:nvPr/>
        </p:nvSpPr>
        <p:spPr>
          <a:xfrm>
            <a:off x="3157007"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b="1" dirty="0">
              <a:solidFill>
                <a:prstClr val="black"/>
              </a:solidFill>
              <a:latin typeface="Myriad Pro" pitchFamily="34" charset="0"/>
            </a:endParaRPr>
          </a:p>
          <a:p>
            <a:pPr defTabSz="457200"/>
            <a:r>
              <a:rPr lang="en-US" sz="1200" b="1" dirty="0">
                <a:solidFill>
                  <a:prstClr val="black"/>
                </a:solidFill>
                <a:latin typeface="Myriad Pro" pitchFamily="34" charset="0"/>
              </a:rPr>
              <a:t>LIVING CONDITIONS</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Physical Environment</a:t>
            </a:r>
          </a:p>
          <a:p>
            <a:pPr defTabSz="457200">
              <a:spcAft>
                <a:spcPts val="600"/>
              </a:spcAft>
            </a:pPr>
            <a:r>
              <a:rPr lang="en-US" sz="1100" dirty="0">
                <a:solidFill>
                  <a:prstClr val="black"/>
                </a:solidFill>
                <a:latin typeface="Myriad Pro Light" pitchFamily="34" charset="0"/>
              </a:rPr>
              <a:t>Social Environment</a:t>
            </a:r>
          </a:p>
          <a:p>
            <a:pPr defTabSz="457200">
              <a:spcAft>
                <a:spcPts val="600"/>
              </a:spcAft>
            </a:pPr>
            <a:r>
              <a:rPr lang="en-US" sz="1100" dirty="0">
                <a:solidFill>
                  <a:prstClr val="black"/>
                </a:solidFill>
                <a:latin typeface="Myriad Pro Light" pitchFamily="34" charset="0"/>
              </a:rPr>
              <a:t>Economic &amp; Work Environment</a:t>
            </a:r>
          </a:p>
          <a:p>
            <a:pPr defTabSz="457200">
              <a:spcAft>
                <a:spcPts val="600"/>
              </a:spcAft>
            </a:pPr>
            <a:r>
              <a:rPr lang="en-US" sz="1100" dirty="0">
                <a:solidFill>
                  <a:prstClr val="black"/>
                </a:solidFill>
                <a:latin typeface="Myriad Pro Light" pitchFamily="34" charset="0"/>
              </a:rPr>
              <a:t>Service Environment</a:t>
            </a:r>
          </a:p>
        </p:txBody>
      </p:sp>
    </p:spTree>
    <p:extLst>
      <p:ext uri="{BB962C8B-B14F-4D97-AF65-F5344CB8AC3E}">
        <p14:creationId xmlns:p14="http://schemas.microsoft.com/office/powerpoint/2010/main" val="3235770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trictive Covenant full doc"/>
          <p:cNvPicPr>
            <a:picLocks noChangeAspect="1" noChangeArrowheads="1"/>
          </p:cNvPicPr>
          <p:nvPr/>
        </p:nvPicPr>
        <p:blipFill rotWithShape="1">
          <a:blip r:embed="rId3">
            <a:extLst>
              <a:ext uri="{28A0092B-C50C-407E-A947-70E740481C1C}">
                <a14:useLocalDpi xmlns:a14="http://schemas.microsoft.com/office/drawing/2010/main" val="0"/>
              </a:ext>
            </a:extLst>
          </a:blip>
          <a:srcRect b="4531"/>
          <a:stretch/>
        </p:blipFill>
        <p:spPr bwMode="auto">
          <a:xfrm>
            <a:off x="2304956" y="499869"/>
            <a:ext cx="4612640" cy="594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ChangeArrowheads="1"/>
          </p:cNvSpPr>
          <p:nvPr/>
        </p:nvSpPr>
        <p:spPr bwMode="auto">
          <a:xfrm>
            <a:off x="2818487" y="4333165"/>
            <a:ext cx="4666959" cy="760095"/>
          </a:xfrm>
          <a:prstGeom prst="rect">
            <a:avLst/>
          </a:prstGeom>
          <a:noFill/>
          <a:ln w="41275">
            <a:solidFill>
              <a:srgbClr val="FF0000"/>
            </a:solidFill>
            <a:miter lim="800000"/>
            <a:headEnd/>
            <a:tailEnd/>
          </a:ln>
          <a:effectLst>
            <a:softEdge rad="12700"/>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defTabSz="457200" eaLnBrk="0" hangingPunct="0">
              <a:spcBef>
                <a:spcPct val="0"/>
              </a:spcBef>
              <a:buFontTx/>
              <a:buNone/>
              <a:defRPr/>
            </a:pPr>
            <a:endParaRPr lang="en-US" altLang="en-US" sz="2400" dirty="0" smtClean="0">
              <a:solidFill>
                <a:prstClr val="black"/>
              </a:solidFill>
              <a:latin typeface="Arial" pitchFamily="34" charset="0"/>
            </a:endParaRPr>
          </a:p>
        </p:txBody>
      </p:sp>
      <p:pic>
        <p:nvPicPr>
          <p:cNvPr id="47108" name="Picture 4" descr="Restrictive Covenant 2 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08" y="4031935"/>
            <a:ext cx="8651026"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97248" y="899709"/>
            <a:ext cx="6828057" cy="268995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defTabSz="457200">
              <a:defRPr/>
            </a:pPr>
            <a:r>
              <a:rPr lang="en-US" sz="2400" b="1" dirty="0">
                <a:solidFill>
                  <a:prstClr val="white"/>
                </a:solidFill>
                <a:latin typeface="Myriad Pro" pitchFamily="34" charset="0"/>
                <a:ea typeface="Adobe Gothic Std B" pitchFamily="34" charset="-128"/>
                <a:cs typeface="Aharoni" panose="02010803020104030203" pitchFamily="2" charset="-79"/>
              </a:rPr>
              <a:t>“It is necessary that properties shall continue to be occupied by the same social and racial groups”</a:t>
            </a:r>
          </a:p>
          <a:p>
            <a:pPr algn="ctr" defTabSz="457200">
              <a:defRPr/>
            </a:pPr>
            <a:endParaRPr lang="en-US" sz="900" dirty="0">
              <a:solidFill>
                <a:prstClr val="white"/>
              </a:solidFill>
              <a:latin typeface="Calibri"/>
            </a:endParaRPr>
          </a:p>
          <a:p>
            <a:pPr marL="285750" indent="-285750" algn="ctr" defTabSz="457200">
              <a:buFontTx/>
              <a:buChar char="-"/>
              <a:defRPr/>
            </a:pPr>
            <a:r>
              <a:rPr lang="en-US" sz="1600" dirty="0">
                <a:solidFill>
                  <a:prstClr val="white"/>
                </a:solidFill>
                <a:latin typeface="Myriad Pro Light" pitchFamily="34" charset="0"/>
              </a:rPr>
              <a:t>Federal Housing Administration Underwriting Manual (1938),</a:t>
            </a:r>
          </a:p>
          <a:p>
            <a:pPr algn="ctr" defTabSz="457200">
              <a:defRPr/>
            </a:pPr>
            <a:r>
              <a:rPr lang="en-US" sz="1600" dirty="0">
                <a:solidFill>
                  <a:prstClr val="white"/>
                </a:solidFill>
                <a:latin typeface="Myriad Pro Light" pitchFamily="34" charset="0"/>
              </a:rPr>
              <a:t>     </a:t>
            </a:r>
            <a:r>
              <a:rPr lang="en-US" sz="1600" dirty="0" smtClean="0">
                <a:solidFill>
                  <a:prstClr val="white"/>
                </a:solidFill>
                <a:latin typeface="Myriad Pro Light" pitchFamily="34" charset="0"/>
              </a:rPr>
              <a:t> in </a:t>
            </a:r>
            <a:r>
              <a:rPr lang="en-US" sz="1600" dirty="0">
                <a:solidFill>
                  <a:prstClr val="white"/>
                </a:solidFill>
                <a:latin typeface="Myriad Pro Light" pitchFamily="34" charset="0"/>
              </a:rPr>
              <a:t>recommending racially restrictive covenants</a:t>
            </a:r>
          </a:p>
        </p:txBody>
      </p:sp>
    </p:spTree>
    <p:extLst>
      <p:ext uri="{BB962C8B-B14F-4D97-AF65-F5344CB8AC3E}">
        <p14:creationId xmlns:p14="http://schemas.microsoft.com/office/powerpoint/2010/main" val="765640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par>
                                <p:cTn id="11" presetID="21" presetClass="entr" presetSubtype="1" fill="hold" grpId="0" nodeType="withEffect">
                                  <p:stCondLst>
                                    <p:cond delay="400"/>
                                  </p:stCondLst>
                                  <p:childTnLst>
                                    <p:set>
                                      <p:cBhvr>
                                        <p:cTn id="12" dur="1" fill="hold">
                                          <p:stCondLst>
                                            <p:cond delay="0"/>
                                          </p:stCondLst>
                                        </p:cTn>
                                        <p:tgtEl>
                                          <p:spTgt spid="47107"/>
                                        </p:tgtEl>
                                        <p:attrNameLst>
                                          <p:attrName>style.visibility</p:attrName>
                                        </p:attrNameLst>
                                      </p:cBhvr>
                                      <p:to>
                                        <p:strVal val="visible"/>
                                      </p:to>
                                    </p:set>
                                    <p:animEffect transition="in" filter="wheel(1)">
                                      <p:cBhvr>
                                        <p:cTn id="13" dur="1600"/>
                                        <p:tgtEl>
                                          <p:spTgt spid="4710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26626"/>
                                        </p:tgtEl>
                                        <p:attrNameLst>
                                          <p:attrName>style.opacity</p:attrName>
                                        </p:attrNameLst>
                                      </p:cBhvr>
                                      <p:to>
                                        <p:strVal val="0.5"/>
                                      </p:to>
                                    </p:set>
                                    <p:animEffect filter="image" prLst="opacity: 0.5">
                                      <p:cBhvr rctx="IE">
                                        <p:cTn id="18" dur="indefinite"/>
                                        <p:tgtEl>
                                          <p:spTgt spid="26626"/>
                                        </p:tgtEl>
                                      </p:cBhvr>
                                    </p:animEffect>
                                  </p:childTnLst>
                                </p:cTn>
                              </p:par>
                              <p:par>
                                <p:cTn id="19" presetID="10" presetClass="entr" presetSubtype="0" fill="hold" nodeType="withEffect">
                                  <p:stCondLst>
                                    <p:cond delay="0"/>
                                  </p:stCondLst>
                                  <p:childTnLst>
                                    <p:set>
                                      <p:cBhvr>
                                        <p:cTn id="20" dur="1" fill="hold">
                                          <p:stCondLst>
                                            <p:cond delay="0"/>
                                          </p:stCondLst>
                                        </p:cTn>
                                        <p:tgtEl>
                                          <p:spTgt spid="47108"/>
                                        </p:tgtEl>
                                        <p:attrNameLst>
                                          <p:attrName>style.visibility</p:attrName>
                                        </p:attrNameLst>
                                      </p:cBhvr>
                                      <p:to>
                                        <p:strVal val="visible"/>
                                      </p:to>
                                    </p:set>
                                    <p:animEffect transition="in" filter="fade">
                                      <p:cBhvr>
                                        <p:cTn id="21"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3"/>
          <a:srcRect b="84908"/>
          <a:stretch>
            <a:fillRect/>
          </a:stretch>
        </p:blipFill>
        <p:spPr bwMode="auto">
          <a:xfrm>
            <a:off x="0" y="457200"/>
            <a:ext cx="9144000" cy="958850"/>
          </a:xfrm>
          <a:prstGeom prst="rect">
            <a:avLst/>
          </a:prstGeom>
          <a:noFill/>
          <a:ln w="9525">
            <a:noFill/>
            <a:miter lim="800000"/>
            <a:headEnd/>
            <a:tailEnd/>
          </a:ln>
        </p:spPr>
      </p:pic>
      <p:sp>
        <p:nvSpPr>
          <p:cNvPr id="30" name="Rectangle 29"/>
          <p:cNvSpPr/>
          <p:nvPr/>
        </p:nvSpPr>
        <p:spPr>
          <a:xfrm>
            <a:off x="7561628" y="2236424"/>
            <a:ext cx="1280160" cy="2853369"/>
          </a:xfrm>
          <a:prstGeom prst="rect">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b="1" dirty="0" smtClean="0">
              <a:solidFill>
                <a:prstClr val="black"/>
              </a:solidFill>
              <a:latin typeface="Myriad Pro" pitchFamily="34" charset="0"/>
            </a:endParaRPr>
          </a:p>
          <a:p>
            <a:pPr defTabSz="457200"/>
            <a:r>
              <a:rPr lang="en-US" sz="1200" b="1" dirty="0" smtClean="0">
                <a:solidFill>
                  <a:prstClr val="black"/>
                </a:solidFill>
                <a:latin typeface="Myriad Pro" pitchFamily="34" charset="0"/>
              </a:rPr>
              <a:t>MORTALITY</a:t>
            </a:r>
          </a:p>
          <a:p>
            <a:pPr defTabSz="457200"/>
            <a:endParaRPr lang="en-US" sz="1200"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Infant Mortality</a:t>
            </a:r>
          </a:p>
          <a:p>
            <a:pPr defTabSz="457200">
              <a:spcAft>
                <a:spcPts val="600"/>
              </a:spcAft>
            </a:pPr>
            <a:r>
              <a:rPr lang="en-US" sz="1100" dirty="0" smtClean="0">
                <a:solidFill>
                  <a:prstClr val="black"/>
                </a:solidFill>
                <a:latin typeface="Myriad Pro Light" pitchFamily="34" charset="0"/>
              </a:rPr>
              <a:t>Life Expectancy</a:t>
            </a:r>
            <a:endParaRPr lang="en-US" sz="1100" dirty="0">
              <a:solidFill>
                <a:prstClr val="black"/>
              </a:solidFill>
              <a:latin typeface="Myriad Pro Light" pitchFamily="34" charset="0"/>
            </a:endParaRPr>
          </a:p>
        </p:txBody>
      </p:sp>
      <p:sp>
        <p:nvSpPr>
          <p:cNvPr id="9" name="Right Arrow Callout 8"/>
          <p:cNvSpPr/>
          <p:nvPr/>
        </p:nvSpPr>
        <p:spPr>
          <a:xfrm>
            <a:off x="6091713"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a:solidFill>
                  <a:prstClr val="black"/>
                </a:solidFill>
                <a:latin typeface="Myriad Pro" pitchFamily="34" charset="0"/>
              </a:rPr>
              <a:t>DISEASE &amp; INJURY</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Communicable Disease</a:t>
            </a:r>
          </a:p>
          <a:p>
            <a:pPr defTabSz="457200">
              <a:spcAft>
                <a:spcPts val="600"/>
              </a:spcAft>
            </a:pPr>
            <a:r>
              <a:rPr lang="en-US" sz="1100" dirty="0">
                <a:solidFill>
                  <a:prstClr val="black"/>
                </a:solidFill>
                <a:latin typeface="Myriad Pro Light" pitchFamily="34" charset="0"/>
              </a:rPr>
              <a:t>Chronic Disease</a:t>
            </a:r>
          </a:p>
          <a:p>
            <a:pPr defTabSz="457200">
              <a:spcAft>
                <a:spcPts val="600"/>
              </a:spcAft>
            </a:pPr>
            <a:r>
              <a:rPr lang="en-US" sz="1100" dirty="0">
                <a:solidFill>
                  <a:prstClr val="black"/>
                </a:solidFill>
                <a:latin typeface="Myriad Pro Light" pitchFamily="34" charset="0"/>
              </a:rPr>
              <a:t>Injury (Intentional &amp; Unintentional)</a:t>
            </a:r>
          </a:p>
        </p:txBody>
      </p:sp>
      <p:sp>
        <p:nvSpPr>
          <p:cNvPr id="33" name="Right Arrow Callout 32"/>
          <p:cNvSpPr/>
          <p:nvPr/>
        </p:nvSpPr>
        <p:spPr>
          <a:xfrm>
            <a:off x="4621800"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smtClean="0">
                <a:solidFill>
                  <a:prstClr val="black"/>
                </a:solidFill>
                <a:latin typeface="Myriad Pro" pitchFamily="34" charset="0"/>
              </a:rPr>
              <a:t>RISK BEHAVIORS</a:t>
            </a:r>
            <a:endParaRPr lang="en-US" sz="1200" b="1"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Smoking</a:t>
            </a:r>
          </a:p>
          <a:p>
            <a:pPr defTabSz="457200">
              <a:spcAft>
                <a:spcPts val="600"/>
              </a:spcAft>
            </a:pPr>
            <a:r>
              <a:rPr lang="en-US" sz="1100" dirty="0" smtClean="0">
                <a:solidFill>
                  <a:prstClr val="black"/>
                </a:solidFill>
                <a:latin typeface="Myriad Pro Light" pitchFamily="34" charset="0"/>
              </a:rPr>
              <a:t>Poor Nutrition</a:t>
            </a:r>
            <a:endParaRPr lang="en-US" sz="1100" dirty="0">
              <a:solidFill>
                <a:prstClr val="black"/>
              </a:solidFill>
              <a:latin typeface="Myriad Pro Light" pitchFamily="34" charset="0"/>
            </a:endParaRPr>
          </a:p>
          <a:p>
            <a:pPr defTabSz="457200">
              <a:spcAft>
                <a:spcPts val="600"/>
              </a:spcAft>
            </a:pPr>
            <a:r>
              <a:rPr lang="en-US" sz="1100" dirty="0" smtClean="0">
                <a:solidFill>
                  <a:prstClr val="black"/>
                </a:solidFill>
                <a:latin typeface="Myriad Pro Light" pitchFamily="34" charset="0"/>
              </a:rPr>
              <a:t>Low Physical </a:t>
            </a:r>
            <a:r>
              <a:rPr lang="en-US" sz="1100" dirty="0">
                <a:solidFill>
                  <a:prstClr val="black"/>
                </a:solidFill>
                <a:latin typeface="Myriad Pro Light" pitchFamily="34" charset="0"/>
              </a:rPr>
              <a:t>Activity</a:t>
            </a:r>
          </a:p>
          <a:p>
            <a:pPr defTabSz="457200">
              <a:spcAft>
                <a:spcPts val="600"/>
              </a:spcAft>
            </a:pPr>
            <a:r>
              <a:rPr lang="en-US" sz="1100" dirty="0">
                <a:solidFill>
                  <a:prstClr val="black"/>
                </a:solidFill>
                <a:latin typeface="Myriad Pro Light" pitchFamily="34" charset="0"/>
              </a:rPr>
              <a:t>Sexual Behavior</a:t>
            </a:r>
          </a:p>
          <a:p>
            <a:pPr defTabSz="457200">
              <a:spcAft>
                <a:spcPts val="600"/>
              </a:spcAft>
            </a:pPr>
            <a:r>
              <a:rPr lang="en-US" sz="1100" dirty="0" smtClean="0">
                <a:solidFill>
                  <a:prstClr val="black"/>
                </a:solidFill>
                <a:latin typeface="Myriad Pro Light" pitchFamily="34" charset="0"/>
              </a:rPr>
              <a:t>Violence</a:t>
            </a:r>
          </a:p>
          <a:p>
            <a:pPr defTabSz="457200">
              <a:spcAft>
                <a:spcPts val="600"/>
              </a:spcAft>
            </a:pPr>
            <a:r>
              <a:rPr lang="en-US" sz="1100" dirty="0" smtClean="0">
                <a:solidFill>
                  <a:prstClr val="black"/>
                </a:solidFill>
                <a:latin typeface="Myriad Pro Light" pitchFamily="34" charset="0"/>
              </a:rPr>
              <a:t>Alcohol &amp; Other Drugs</a:t>
            </a:r>
            <a:endParaRPr lang="en-US" sz="1100" dirty="0">
              <a:solidFill>
                <a:prstClr val="black"/>
              </a:solidFill>
              <a:latin typeface="Myriad Pro Light" pitchFamily="34" charset="0"/>
            </a:endParaRPr>
          </a:p>
        </p:txBody>
      </p:sp>
      <p:sp>
        <p:nvSpPr>
          <p:cNvPr id="7" name="Right Arrow Callout 6"/>
          <p:cNvSpPr/>
          <p:nvPr/>
        </p:nvSpPr>
        <p:spPr>
          <a:xfrm>
            <a:off x="1687094"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100" b="1" dirty="0" smtClean="0">
                <a:solidFill>
                  <a:prstClr val="black"/>
                </a:solidFill>
                <a:latin typeface="Myriad Pro" pitchFamily="34" charset="0"/>
              </a:rPr>
              <a:t>INSTITUTIONAL POWER</a:t>
            </a:r>
            <a:endParaRPr lang="en-US" sz="1100" b="1"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Corporations &amp; Businesses</a:t>
            </a:r>
          </a:p>
          <a:p>
            <a:pPr defTabSz="457200">
              <a:spcAft>
                <a:spcPts val="600"/>
              </a:spcAft>
            </a:pPr>
            <a:r>
              <a:rPr lang="en-US" sz="1100" dirty="0" smtClean="0">
                <a:solidFill>
                  <a:prstClr val="black"/>
                </a:solidFill>
                <a:latin typeface="Myriad Pro Light" pitchFamily="34" charset="0"/>
              </a:rPr>
              <a:t>Government Agencies</a:t>
            </a:r>
          </a:p>
          <a:p>
            <a:pPr defTabSz="457200">
              <a:spcAft>
                <a:spcPts val="600"/>
              </a:spcAft>
            </a:pPr>
            <a:r>
              <a:rPr lang="en-US" sz="1100" dirty="0" smtClean="0">
                <a:solidFill>
                  <a:prstClr val="black"/>
                </a:solidFill>
                <a:latin typeface="Myriad Pro Light" pitchFamily="34" charset="0"/>
              </a:rPr>
              <a:t>Schools</a:t>
            </a:r>
          </a:p>
          <a:p>
            <a:pPr defTabSz="457200">
              <a:spcAft>
                <a:spcPts val="600"/>
              </a:spcAft>
            </a:pPr>
            <a:r>
              <a:rPr lang="en-US" sz="1100" dirty="0" smtClean="0">
                <a:solidFill>
                  <a:prstClr val="black"/>
                </a:solidFill>
                <a:latin typeface="Myriad Pro Light" pitchFamily="34" charset="0"/>
              </a:rPr>
              <a:t>Laws &amp; Regulations</a:t>
            </a:r>
          </a:p>
          <a:p>
            <a:pPr defTabSz="457200">
              <a:spcAft>
                <a:spcPts val="600"/>
              </a:spcAft>
            </a:pPr>
            <a:r>
              <a:rPr lang="en-US" sz="1100" dirty="0" smtClean="0">
                <a:solidFill>
                  <a:prstClr val="black"/>
                </a:solidFill>
                <a:latin typeface="Myriad Pro Light" pitchFamily="34" charset="0"/>
              </a:rPr>
              <a:t>Not-for-Profit Organizations</a:t>
            </a:r>
            <a:endParaRPr lang="en-US" sz="1100" dirty="0">
              <a:solidFill>
                <a:prstClr val="black"/>
              </a:solidFill>
              <a:latin typeface="Myriad Pro Light" pitchFamily="34" charset="0"/>
            </a:endParaRPr>
          </a:p>
        </p:txBody>
      </p:sp>
      <p:sp>
        <p:nvSpPr>
          <p:cNvPr id="13" name="TextBox 12"/>
          <p:cNvSpPr txBox="1"/>
          <p:nvPr/>
        </p:nvSpPr>
        <p:spPr bwMode="auto">
          <a:xfrm>
            <a:off x="5317332" y="1636713"/>
            <a:ext cx="2828925" cy="304800"/>
          </a:xfrm>
          <a:prstGeom prst="rect">
            <a:avLst/>
          </a:prstGeom>
          <a:noFill/>
          <a:ln>
            <a:noFill/>
          </a:ln>
        </p:spPr>
        <p:txBody>
          <a:bodyPr wrap="none">
            <a:spAutoFit/>
          </a:bodyPr>
          <a:lstStyle/>
          <a:p>
            <a:pPr>
              <a:defRPr/>
            </a:pPr>
            <a:r>
              <a:rPr lang="en-US" sz="1400" b="1" dirty="0">
                <a:solidFill>
                  <a:srgbClr val="FB5D05"/>
                </a:solidFill>
                <a:latin typeface="Calibri"/>
                <a:ea typeface="ＭＳ Ｐゴシック" pitchFamily="34" charset="-128"/>
              </a:rPr>
              <a:t>CURRENT PUBLIC HEALTH PRACTICE</a:t>
            </a:r>
          </a:p>
        </p:txBody>
      </p:sp>
      <p:sp>
        <p:nvSpPr>
          <p:cNvPr id="14" name="Rectangle 13"/>
          <p:cNvSpPr/>
          <p:nvPr/>
        </p:nvSpPr>
        <p:spPr bwMode="auto">
          <a:xfrm>
            <a:off x="4572000" y="1489076"/>
            <a:ext cx="4319588" cy="4691388"/>
          </a:xfrm>
          <a:prstGeom prst="rect">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400" dirty="0">
              <a:solidFill>
                <a:prstClr val="black"/>
              </a:solidFill>
              <a:latin typeface="Calibri"/>
            </a:endParaRPr>
          </a:p>
        </p:txBody>
      </p:sp>
      <p:sp>
        <p:nvSpPr>
          <p:cNvPr id="10" name="Right Arrow Callout 9"/>
          <p:cNvSpPr/>
          <p:nvPr/>
        </p:nvSpPr>
        <p:spPr>
          <a:xfrm>
            <a:off x="3157007"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b="1" dirty="0">
              <a:solidFill>
                <a:prstClr val="black"/>
              </a:solidFill>
              <a:latin typeface="Myriad Pro" pitchFamily="34" charset="0"/>
            </a:endParaRPr>
          </a:p>
          <a:p>
            <a:pPr defTabSz="457200"/>
            <a:r>
              <a:rPr lang="en-US" sz="1200" b="1" dirty="0">
                <a:solidFill>
                  <a:prstClr val="black"/>
                </a:solidFill>
                <a:latin typeface="Myriad Pro" pitchFamily="34" charset="0"/>
              </a:rPr>
              <a:t>LIVING CONDITIONS</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Physical Environment</a:t>
            </a:r>
          </a:p>
          <a:p>
            <a:pPr defTabSz="457200">
              <a:spcAft>
                <a:spcPts val="600"/>
              </a:spcAft>
            </a:pPr>
            <a:r>
              <a:rPr lang="en-US" sz="1100" dirty="0">
                <a:solidFill>
                  <a:prstClr val="black"/>
                </a:solidFill>
                <a:latin typeface="Myriad Pro Light" pitchFamily="34" charset="0"/>
              </a:rPr>
              <a:t>Social Environment</a:t>
            </a:r>
          </a:p>
          <a:p>
            <a:pPr defTabSz="457200">
              <a:spcAft>
                <a:spcPts val="600"/>
              </a:spcAft>
            </a:pPr>
            <a:r>
              <a:rPr lang="en-US" sz="1100" dirty="0">
                <a:solidFill>
                  <a:prstClr val="black"/>
                </a:solidFill>
                <a:latin typeface="Myriad Pro Light" pitchFamily="34" charset="0"/>
              </a:rPr>
              <a:t>Economic &amp; Work Environment</a:t>
            </a:r>
          </a:p>
          <a:p>
            <a:pPr defTabSz="457200">
              <a:spcAft>
                <a:spcPts val="600"/>
              </a:spcAft>
            </a:pPr>
            <a:r>
              <a:rPr lang="en-US" sz="1100" dirty="0">
                <a:solidFill>
                  <a:prstClr val="black"/>
                </a:solidFill>
                <a:latin typeface="Myriad Pro Light" pitchFamily="34" charset="0"/>
              </a:rPr>
              <a:t>Service Environment</a:t>
            </a:r>
          </a:p>
        </p:txBody>
      </p:sp>
      <p:grpSp>
        <p:nvGrpSpPr>
          <p:cNvPr id="2" name="Group 1"/>
          <p:cNvGrpSpPr/>
          <p:nvPr/>
        </p:nvGrpSpPr>
        <p:grpSpPr>
          <a:xfrm>
            <a:off x="179427" y="1489076"/>
            <a:ext cx="4319588" cy="4691388"/>
            <a:chOff x="179427" y="1489076"/>
            <a:chExt cx="4319588" cy="4691388"/>
          </a:xfrm>
        </p:grpSpPr>
        <p:sp>
          <p:nvSpPr>
            <p:cNvPr id="18" name="Rectangle 17"/>
            <p:cNvSpPr/>
            <p:nvPr/>
          </p:nvSpPr>
          <p:spPr bwMode="auto">
            <a:xfrm>
              <a:off x="179427" y="1489076"/>
              <a:ext cx="4319588" cy="4691388"/>
            </a:xfrm>
            <a:prstGeom prst="rect">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400" dirty="0">
                <a:solidFill>
                  <a:prstClr val="black"/>
                </a:solidFill>
                <a:latin typeface="Calibri"/>
              </a:endParaRPr>
            </a:p>
          </p:txBody>
        </p:sp>
        <p:sp>
          <p:nvSpPr>
            <p:cNvPr id="17" name="TextBox 16"/>
            <p:cNvSpPr txBox="1"/>
            <p:nvPr/>
          </p:nvSpPr>
          <p:spPr bwMode="auto">
            <a:xfrm>
              <a:off x="924759" y="1636713"/>
              <a:ext cx="2955937" cy="307777"/>
            </a:xfrm>
            <a:prstGeom prst="rect">
              <a:avLst/>
            </a:prstGeom>
            <a:noFill/>
            <a:ln>
              <a:noFill/>
            </a:ln>
          </p:spPr>
          <p:txBody>
            <a:bodyPr wrap="none">
              <a:spAutoFit/>
            </a:bodyPr>
            <a:lstStyle/>
            <a:p>
              <a:pPr>
                <a:defRPr/>
              </a:pPr>
              <a:r>
                <a:rPr lang="en-US" sz="1400" b="1" dirty="0" smtClean="0">
                  <a:solidFill>
                    <a:srgbClr val="FB5D05"/>
                  </a:solidFill>
                  <a:latin typeface="Calibri"/>
                  <a:ea typeface="ＭＳ Ｐゴシック" pitchFamily="34" charset="-128"/>
                </a:rPr>
                <a:t>EMERGING PUBLIC HEALTH PRACTICE</a:t>
              </a:r>
              <a:endParaRPr lang="en-US" sz="1400" b="1" dirty="0">
                <a:solidFill>
                  <a:srgbClr val="FB5D05"/>
                </a:solidFill>
                <a:latin typeface="Calibri"/>
                <a:ea typeface="ＭＳ Ｐゴシック" pitchFamily="34" charset="-128"/>
              </a:endParaRPr>
            </a:p>
          </p:txBody>
        </p:sp>
      </p:grpSp>
      <p:grpSp>
        <p:nvGrpSpPr>
          <p:cNvPr id="15" name="Group 14"/>
          <p:cNvGrpSpPr/>
          <p:nvPr/>
        </p:nvGrpSpPr>
        <p:grpSpPr>
          <a:xfrm>
            <a:off x="217181" y="2236424"/>
            <a:ext cx="1479437" cy="2853369"/>
            <a:chOff x="217181" y="2236424"/>
            <a:chExt cx="1479437" cy="2853369"/>
          </a:xfrm>
        </p:grpSpPr>
        <p:sp>
          <p:nvSpPr>
            <p:cNvPr id="4" name="Rectangle 3"/>
            <p:cNvSpPr/>
            <p:nvPr/>
          </p:nvSpPr>
          <p:spPr>
            <a:xfrm>
              <a:off x="217181" y="2236424"/>
              <a:ext cx="1281113" cy="2853369"/>
            </a:xfrm>
            <a:prstGeom prst="rect">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457200"/>
              <a:r>
                <a:rPr lang="en-US" sz="1200" b="1" dirty="0">
                  <a:solidFill>
                    <a:prstClr val="black"/>
                  </a:solidFill>
                  <a:latin typeface="Myriad Pro" pitchFamily="34" charset="0"/>
                </a:rPr>
                <a:t>SOCIAL INEQUITIES</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Class</a:t>
              </a:r>
            </a:p>
            <a:p>
              <a:pPr defTabSz="457200">
                <a:spcAft>
                  <a:spcPts val="600"/>
                </a:spcAft>
              </a:pPr>
              <a:r>
                <a:rPr lang="en-US" sz="1100" dirty="0">
                  <a:solidFill>
                    <a:prstClr val="black"/>
                  </a:solidFill>
                  <a:latin typeface="Myriad Pro Light" pitchFamily="34" charset="0"/>
                </a:rPr>
                <a:t>Race/Ethnicity</a:t>
              </a:r>
            </a:p>
            <a:p>
              <a:pPr defTabSz="457200">
                <a:spcAft>
                  <a:spcPts val="600"/>
                </a:spcAft>
              </a:pPr>
              <a:r>
                <a:rPr lang="en-US" sz="1100" dirty="0">
                  <a:solidFill>
                    <a:prstClr val="black"/>
                  </a:solidFill>
                  <a:latin typeface="Myriad Pro Light" pitchFamily="34" charset="0"/>
                </a:rPr>
                <a:t>Immigration Status</a:t>
              </a:r>
            </a:p>
            <a:p>
              <a:pPr defTabSz="457200">
                <a:spcAft>
                  <a:spcPts val="600"/>
                </a:spcAft>
              </a:pPr>
              <a:r>
                <a:rPr lang="en-US" sz="1100" dirty="0">
                  <a:solidFill>
                    <a:prstClr val="black"/>
                  </a:solidFill>
                  <a:latin typeface="Myriad Pro Light" pitchFamily="34" charset="0"/>
                </a:rPr>
                <a:t>Gender</a:t>
              </a:r>
            </a:p>
            <a:p>
              <a:pPr defTabSz="457200">
                <a:spcAft>
                  <a:spcPts val="600"/>
                </a:spcAft>
              </a:pPr>
              <a:r>
                <a:rPr lang="en-US" sz="1100" dirty="0">
                  <a:solidFill>
                    <a:prstClr val="black"/>
                  </a:solidFill>
                  <a:latin typeface="Myriad Pro Light" pitchFamily="34" charset="0"/>
                </a:rPr>
                <a:t>Sexual Orientation</a:t>
              </a:r>
            </a:p>
            <a:p>
              <a:pPr algn="ctr" defTabSz="457200"/>
              <a:endParaRPr lang="en-US" sz="1200" dirty="0">
                <a:solidFill>
                  <a:prstClr val="black"/>
                </a:solidFill>
                <a:latin typeface="Calibri"/>
              </a:endParaRPr>
            </a:p>
          </p:txBody>
        </p:sp>
        <p:sp>
          <p:nvSpPr>
            <p:cNvPr id="6" name="Left-Right Arrow 5"/>
            <p:cNvSpPr/>
            <p:nvPr/>
          </p:nvSpPr>
          <p:spPr>
            <a:xfrm>
              <a:off x="1485899" y="3521673"/>
              <a:ext cx="210719" cy="282869"/>
            </a:xfrm>
            <a:prstGeom prst="leftRightArrow">
              <a:avLst>
                <a:gd name="adj1" fmla="val 24084"/>
                <a:gd name="adj2" fmla="val 40637"/>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Calibri"/>
              </a:endParaRPr>
            </a:p>
          </p:txBody>
        </p:sp>
      </p:grpSp>
    </p:spTree>
    <p:extLst>
      <p:ext uri="{BB962C8B-B14F-4D97-AF65-F5344CB8AC3E}">
        <p14:creationId xmlns:p14="http://schemas.microsoft.com/office/powerpoint/2010/main" val="2166606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Logo-2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
            <a:ext cx="2330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609600" y="3352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2400" dirty="0">
              <a:solidFill>
                <a:prstClr val="black"/>
              </a:solidFill>
              <a:latin typeface="Garamond" pitchFamily="18" charset="0"/>
              <a:ea typeface="ＭＳ Ｐゴシック" pitchFamily="34" charset="-128"/>
            </a:endParaRPr>
          </a:p>
        </p:txBody>
      </p:sp>
      <p:pic>
        <p:nvPicPr>
          <p:cNvPr id="8197" name="Picture 4" descr="BARHII.tif"/>
          <p:cNvPicPr>
            <a:picLocks noChangeAspect="1"/>
          </p:cNvPicPr>
          <p:nvPr/>
        </p:nvPicPr>
        <p:blipFill>
          <a:blip r:embed="rId4"/>
          <a:srcRect/>
          <a:stretch>
            <a:fillRect/>
          </a:stretch>
        </p:blipFill>
        <p:spPr bwMode="auto">
          <a:xfrm>
            <a:off x="3429000" y="657225"/>
            <a:ext cx="5029200" cy="5391150"/>
          </a:xfrm>
          <a:prstGeom prst="rect">
            <a:avLst/>
          </a:prstGeom>
          <a:noFill/>
          <a:ln w="9525">
            <a:solidFill>
              <a:schemeClr val="bg1">
                <a:lumMod val="75000"/>
              </a:schemeClr>
            </a:solidFill>
            <a:miter lim="800000"/>
            <a:headEnd/>
            <a:tailEnd/>
          </a:ln>
          <a:extLst/>
        </p:spPr>
      </p:pic>
      <p:sp>
        <p:nvSpPr>
          <p:cNvPr id="9221" name="Rectangle 1028"/>
          <p:cNvSpPr>
            <a:spLocks noChangeArrowheads="1"/>
          </p:cNvSpPr>
          <p:nvPr/>
        </p:nvSpPr>
        <p:spPr bwMode="auto">
          <a:xfrm>
            <a:off x="609600" y="3200400"/>
            <a:ext cx="2590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a:solidFill>
                  <a:prstClr val="black"/>
                </a:solidFill>
                <a:ea typeface="ＭＳ Ｐゴシック" pitchFamily="34" charset="-128"/>
              </a:rPr>
              <a:t>To transform public health practice for the purpose of eliminating health inequities using a broad spectrum of approaches that create healthy communities.</a:t>
            </a:r>
            <a:endParaRPr lang="en-US" altLang="en-US" sz="2000" dirty="0">
              <a:solidFill>
                <a:prstClr val="black"/>
              </a:solidFill>
              <a:ea typeface="ＭＳ Ｐゴシック" pitchFamily="34" charset="-128"/>
            </a:endParaRPr>
          </a:p>
        </p:txBody>
      </p:sp>
      <p:sp>
        <p:nvSpPr>
          <p:cNvPr id="9222" name="Rectangle 2"/>
          <p:cNvSpPr>
            <a:spLocks noChangeArrowheads="1"/>
          </p:cNvSpPr>
          <p:nvPr/>
        </p:nvSpPr>
        <p:spPr bwMode="auto">
          <a:xfrm>
            <a:off x="533400" y="2667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Courier New" pitchFamily="49" charset="0"/>
              <a:buChar char="o"/>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solidFill>
                  <a:srgbClr val="133A6C"/>
                </a:solidFill>
                <a:ea typeface="ＭＳ Ｐゴシック" pitchFamily="34" charset="-128"/>
              </a:rPr>
              <a:t>MISSION STATEMENT</a:t>
            </a:r>
            <a:endParaRPr lang="en-US" altLang="en-US" sz="2400" b="1" dirty="0">
              <a:solidFill>
                <a:srgbClr val="2D83F4"/>
              </a:solidFill>
              <a:ea typeface="ＭＳ Ｐゴシック" pitchFamily="34" charset="-128"/>
            </a:endParaRPr>
          </a:p>
        </p:txBody>
      </p:sp>
    </p:spTree>
    <p:extLst>
      <p:ext uri="{BB962C8B-B14F-4D97-AF65-F5344CB8AC3E}">
        <p14:creationId xmlns:p14="http://schemas.microsoft.com/office/powerpoint/2010/main" val="34730275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3"/>
          <a:srcRect b="84908"/>
          <a:stretch>
            <a:fillRect/>
          </a:stretch>
        </p:blipFill>
        <p:spPr bwMode="auto">
          <a:xfrm>
            <a:off x="0" y="457200"/>
            <a:ext cx="9144000" cy="958850"/>
          </a:xfrm>
          <a:prstGeom prst="rect">
            <a:avLst/>
          </a:prstGeom>
          <a:noFill/>
          <a:ln w="9525">
            <a:noFill/>
            <a:miter lim="800000"/>
            <a:headEnd/>
            <a:tailEnd/>
          </a:ln>
        </p:spPr>
      </p:pic>
      <p:sp>
        <p:nvSpPr>
          <p:cNvPr id="30" name="Rectangle 29"/>
          <p:cNvSpPr/>
          <p:nvPr/>
        </p:nvSpPr>
        <p:spPr>
          <a:xfrm>
            <a:off x="7561628" y="2236424"/>
            <a:ext cx="1280160" cy="2853369"/>
          </a:xfrm>
          <a:prstGeom prst="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t"/>
          <a:lstStyle/>
          <a:p>
            <a:pPr defTabSz="457200"/>
            <a:endParaRPr lang="en-US" sz="1200" b="1" dirty="0" smtClean="0">
              <a:solidFill>
                <a:prstClr val="black"/>
              </a:solidFill>
              <a:latin typeface="Myriad Pro" pitchFamily="34" charset="0"/>
            </a:endParaRPr>
          </a:p>
          <a:p>
            <a:pPr defTabSz="457200"/>
            <a:r>
              <a:rPr lang="en-US" sz="1200" b="1" dirty="0" smtClean="0">
                <a:solidFill>
                  <a:prstClr val="black"/>
                </a:solidFill>
                <a:latin typeface="Myriad Pro" pitchFamily="34" charset="0"/>
              </a:rPr>
              <a:t>MORTALITY</a:t>
            </a:r>
          </a:p>
          <a:p>
            <a:pPr defTabSz="457200"/>
            <a:endParaRPr lang="en-US" sz="1200"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Infant Mortality</a:t>
            </a:r>
          </a:p>
          <a:p>
            <a:pPr defTabSz="457200">
              <a:spcAft>
                <a:spcPts val="600"/>
              </a:spcAft>
            </a:pPr>
            <a:r>
              <a:rPr lang="en-US" sz="1100" dirty="0" smtClean="0">
                <a:solidFill>
                  <a:prstClr val="black"/>
                </a:solidFill>
                <a:latin typeface="Myriad Pro Light" pitchFamily="34" charset="0"/>
              </a:rPr>
              <a:t>Life Expectancy</a:t>
            </a:r>
            <a:endParaRPr lang="en-US" sz="1100" dirty="0">
              <a:solidFill>
                <a:prstClr val="black"/>
              </a:solidFill>
              <a:latin typeface="Myriad Pro Light" pitchFamily="34" charset="0"/>
            </a:endParaRPr>
          </a:p>
        </p:txBody>
      </p:sp>
      <p:sp>
        <p:nvSpPr>
          <p:cNvPr id="9" name="Right Arrow Callout 8"/>
          <p:cNvSpPr/>
          <p:nvPr/>
        </p:nvSpPr>
        <p:spPr>
          <a:xfrm>
            <a:off x="6091713"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a:solidFill>
                  <a:prstClr val="black"/>
                </a:solidFill>
                <a:latin typeface="Myriad Pro" pitchFamily="34" charset="0"/>
              </a:rPr>
              <a:t>DISEASE &amp; INJURY</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Communicable Disease</a:t>
            </a:r>
          </a:p>
          <a:p>
            <a:pPr defTabSz="457200">
              <a:spcAft>
                <a:spcPts val="600"/>
              </a:spcAft>
            </a:pPr>
            <a:r>
              <a:rPr lang="en-US" sz="1100" dirty="0">
                <a:solidFill>
                  <a:prstClr val="black"/>
                </a:solidFill>
                <a:latin typeface="Myriad Pro Light" pitchFamily="34" charset="0"/>
              </a:rPr>
              <a:t>Chronic Disease</a:t>
            </a:r>
          </a:p>
          <a:p>
            <a:pPr defTabSz="457200">
              <a:spcAft>
                <a:spcPts val="600"/>
              </a:spcAft>
            </a:pPr>
            <a:r>
              <a:rPr lang="en-US" sz="1100" dirty="0">
                <a:solidFill>
                  <a:prstClr val="black"/>
                </a:solidFill>
                <a:latin typeface="Myriad Pro Light" pitchFamily="34" charset="0"/>
              </a:rPr>
              <a:t>Injury (Intentional &amp; Unintentional)</a:t>
            </a:r>
          </a:p>
        </p:txBody>
      </p:sp>
      <p:sp>
        <p:nvSpPr>
          <p:cNvPr id="33" name="Right Arrow Callout 32"/>
          <p:cNvSpPr/>
          <p:nvPr/>
        </p:nvSpPr>
        <p:spPr>
          <a:xfrm>
            <a:off x="4621800"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smtClean="0">
                <a:solidFill>
                  <a:prstClr val="black"/>
                </a:solidFill>
                <a:latin typeface="Myriad Pro" pitchFamily="34" charset="0"/>
              </a:rPr>
              <a:t>RISK BEHAVIORS</a:t>
            </a:r>
            <a:endParaRPr lang="en-US" sz="1200" b="1"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Smoking</a:t>
            </a:r>
          </a:p>
          <a:p>
            <a:pPr defTabSz="457200">
              <a:spcAft>
                <a:spcPts val="600"/>
              </a:spcAft>
            </a:pPr>
            <a:r>
              <a:rPr lang="en-US" sz="1100" dirty="0">
                <a:solidFill>
                  <a:prstClr val="black"/>
                </a:solidFill>
                <a:latin typeface="Myriad Pro Light" pitchFamily="34" charset="0"/>
              </a:rPr>
              <a:t>Poor Nutrition</a:t>
            </a:r>
          </a:p>
          <a:p>
            <a:pPr defTabSz="457200">
              <a:spcAft>
                <a:spcPts val="600"/>
              </a:spcAft>
            </a:pPr>
            <a:r>
              <a:rPr lang="en-US" sz="1100" dirty="0">
                <a:solidFill>
                  <a:prstClr val="black"/>
                </a:solidFill>
                <a:latin typeface="Myriad Pro Light" pitchFamily="34" charset="0"/>
              </a:rPr>
              <a:t>Low Physical Activity</a:t>
            </a:r>
          </a:p>
          <a:p>
            <a:pPr defTabSz="457200">
              <a:spcAft>
                <a:spcPts val="600"/>
              </a:spcAft>
            </a:pPr>
            <a:r>
              <a:rPr lang="en-US" sz="1100" dirty="0">
                <a:solidFill>
                  <a:prstClr val="black"/>
                </a:solidFill>
                <a:latin typeface="Myriad Pro Light" pitchFamily="34" charset="0"/>
              </a:rPr>
              <a:t>Sexual Behavior</a:t>
            </a:r>
          </a:p>
          <a:p>
            <a:pPr defTabSz="457200">
              <a:spcAft>
                <a:spcPts val="600"/>
              </a:spcAft>
            </a:pPr>
            <a:r>
              <a:rPr lang="en-US" sz="1100" dirty="0">
                <a:solidFill>
                  <a:prstClr val="black"/>
                </a:solidFill>
                <a:latin typeface="Myriad Pro Light" pitchFamily="34" charset="0"/>
              </a:rPr>
              <a:t>Violence</a:t>
            </a:r>
          </a:p>
          <a:p>
            <a:pPr defTabSz="457200">
              <a:spcAft>
                <a:spcPts val="600"/>
              </a:spcAft>
            </a:pPr>
            <a:r>
              <a:rPr lang="en-US" sz="1100" dirty="0">
                <a:solidFill>
                  <a:prstClr val="black"/>
                </a:solidFill>
                <a:latin typeface="Myriad Pro Light" pitchFamily="34" charset="0"/>
              </a:rPr>
              <a:t>Alcohol &amp; Other Drugs</a:t>
            </a:r>
          </a:p>
        </p:txBody>
      </p:sp>
      <p:grpSp>
        <p:nvGrpSpPr>
          <p:cNvPr id="3" name="Group 2"/>
          <p:cNvGrpSpPr/>
          <p:nvPr/>
        </p:nvGrpSpPr>
        <p:grpSpPr>
          <a:xfrm>
            <a:off x="4572000" y="1489076"/>
            <a:ext cx="4319588" cy="4691388"/>
            <a:chOff x="4572000" y="1489076"/>
            <a:chExt cx="4319588" cy="4691388"/>
          </a:xfrm>
        </p:grpSpPr>
        <p:sp>
          <p:nvSpPr>
            <p:cNvPr id="13" name="TextBox 12"/>
            <p:cNvSpPr txBox="1"/>
            <p:nvPr/>
          </p:nvSpPr>
          <p:spPr bwMode="auto">
            <a:xfrm>
              <a:off x="5317332" y="1636713"/>
              <a:ext cx="2828925" cy="304800"/>
            </a:xfrm>
            <a:prstGeom prst="rect">
              <a:avLst/>
            </a:prstGeom>
            <a:noFill/>
            <a:ln>
              <a:noFill/>
            </a:ln>
          </p:spPr>
          <p:txBody>
            <a:bodyPr wrap="none">
              <a:spAutoFit/>
            </a:bodyPr>
            <a:lstStyle/>
            <a:p>
              <a:pPr>
                <a:defRPr/>
              </a:pPr>
              <a:r>
                <a:rPr lang="en-US" sz="1400" b="1" dirty="0">
                  <a:solidFill>
                    <a:srgbClr val="FB5D05"/>
                  </a:solidFill>
                  <a:latin typeface="Calibri"/>
                  <a:ea typeface="ＭＳ Ｐゴシック" pitchFamily="34" charset="-128"/>
                </a:rPr>
                <a:t>CURRENT PUBLIC HEALTH PRACTICE</a:t>
              </a:r>
            </a:p>
          </p:txBody>
        </p:sp>
        <p:sp>
          <p:nvSpPr>
            <p:cNvPr id="14" name="Rectangle 13"/>
            <p:cNvSpPr/>
            <p:nvPr/>
          </p:nvSpPr>
          <p:spPr bwMode="auto">
            <a:xfrm>
              <a:off x="4572000" y="1489076"/>
              <a:ext cx="4319588" cy="4691388"/>
            </a:xfrm>
            <a:prstGeom prst="rect">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400" dirty="0">
                <a:solidFill>
                  <a:prstClr val="black"/>
                </a:solidFill>
                <a:latin typeface="Calibri"/>
              </a:endParaRPr>
            </a:p>
          </p:txBody>
        </p:sp>
      </p:grpSp>
      <p:sp>
        <p:nvSpPr>
          <p:cNvPr id="19" name="Right Arrow Callout 18"/>
          <p:cNvSpPr/>
          <p:nvPr/>
        </p:nvSpPr>
        <p:spPr>
          <a:xfrm>
            <a:off x="3157006"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9600" dirty="0">
                <a:solidFill>
                  <a:srgbClr val="FF0000"/>
                </a:solidFill>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320185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 grpId="0" animBg="1"/>
      <p:bldP spid="33"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rojects-Reports\~Key Analyses\Maps\LifeExpectancy0610-RY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1925"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p:cNvSpPr>
            <a:spLocks noChangeArrowheads="1"/>
          </p:cNvSpPr>
          <p:nvPr/>
        </p:nvSpPr>
        <p:spPr bwMode="auto">
          <a:xfrm>
            <a:off x="0" y="3352800"/>
            <a:ext cx="3657600" cy="3505200"/>
          </a:xfrm>
          <a:prstGeom prst="ellipse">
            <a:avLst/>
          </a:prstGeom>
          <a:solidFill>
            <a:srgbClr val="00FF00"/>
          </a:solidFill>
          <a:ln w="9525">
            <a:solidFill>
              <a:schemeClr val="tx1"/>
            </a:solidFill>
            <a:round/>
            <a:headEnd/>
            <a:tailEnd/>
          </a:ln>
        </p:spPr>
        <p:txBody>
          <a:bodyPr wrap="none" anchor="ctr"/>
          <a:lstStyle/>
          <a:p>
            <a:pPr algn="ctr" defTabSz="457200"/>
            <a:r>
              <a:rPr lang="en-US" b="1" i="1" dirty="0">
                <a:solidFill>
                  <a:prstClr val="black"/>
                </a:solidFill>
                <a:latin typeface="Verdana" charset="0"/>
              </a:rPr>
              <a:t>All Green Areas</a:t>
            </a:r>
          </a:p>
          <a:p>
            <a:pPr algn="ctr" defTabSz="457200"/>
            <a:r>
              <a:rPr lang="en-US" dirty="0">
                <a:solidFill>
                  <a:prstClr val="black"/>
                </a:solidFill>
                <a:latin typeface="Verdana" charset="0"/>
              </a:rPr>
              <a:t>High school grads: 92%</a:t>
            </a:r>
          </a:p>
          <a:p>
            <a:pPr algn="ctr" defTabSz="457200"/>
            <a:r>
              <a:rPr lang="en-US" dirty="0">
                <a:solidFill>
                  <a:prstClr val="black"/>
                </a:solidFill>
                <a:latin typeface="Verdana" charset="0"/>
              </a:rPr>
              <a:t>Unemployment: 6%</a:t>
            </a:r>
          </a:p>
          <a:p>
            <a:pPr algn="ctr" defTabSz="457200"/>
            <a:r>
              <a:rPr lang="en-US" dirty="0">
                <a:solidFill>
                  <a:prstClr val="black"/>
                </a:solidFill>
                <a:latin typeface="Verdana" charset="0"/>
              </a:rPr>
              <a:t>Poverty: 7%</a:t>
            </a:r>
          </a:p>
          <a:p>
            <a:pPr algn="ctr" defTabSz="457200"/>
            <a:r>
              <a:rPr lang="en-US" dirty="0">
                <a:solidFill>
                  <a:prstClr val="black"/>
                </a:solidFill>
                <a:latin typeface="Verdana" charset="0"/>
              </a:rPr>
              <a:t>Home ownership: 65</a:t>
            </a:r>
            <a:r>
              <a:rPr lang="en-US" altLang="zh-TW" dirty="0">
                <a:solidFill>
                  <a:prstClr val="black"/>
                </a:solidFill>
                <a:latin typeface="Verdana" charset="0"/>
                <a:ea typeface="新細明體" charset="0"/>
                <a:cs typeface="新細明體" charset="0"/>
              </a:rPr>
              <a:t>%</a:t>
            </a:r>
            <a:endParaRPr lang="en-US" dirty="0">
              <a:solidFill>
                <a:prstClr val="black"/>
              </a:solidFill>
              <a:latin typeface="Verdana" charset="0"/>
            </a:endParaRPr>
          </a:p>
          <a:p>
            <a:pPr algn="ctr" defTabSz="457200"/>
            <a:r>
              <a:rPr lang="en-US" dirty="0">
                <a:solidFill>
                  <a:prstClr val="black"/>
                </a:solidFill>
                <a:latin typeface="Verdana" charset="0"/>
              </a:rPr>
              <a:t>Non-White:</a:t>
            </a:r>
            <a:r>
              <a:rPr lang="en-US" altLang="zh-TW" dirty="0">
                <a:solidFill>
                  <a:prstClr val="black"/>
                </a:solidFill>
                <a:latin typeface="Verdana" charset="0"/>
                <a:ea typeface="新細明體" charset="0"/>
                <a:cs typeface="新細明體" charset="0"/>
              </a:rPr>
              <a:t> 58%</a:t>
            </a:r>
            <a:endParaRPr lang="en-US" dirty="0">
              <a:solidFill>
                <a:prstClr val="black"/>
              </a:solidFill>
              <a:latin typeface="Verdana" charset="0"/>
            </a:endParaRPr>
          </a:p>
        </p:txBody>
      </p:sp>
      <p:sp>
        <p:nvSpPr>
          <p:cNvPr id="12" name="Left Arrow 11"/>
          <p:cNvSpPr/>
          <p:nvPr/>
        </p:nvSpPr>
        <p:spPr>
          <a:xfrm>
            <a:off x="1600200" y="1371600"/>
            <a:ext cx="1371600" cy="609600"/>
          </a:xfrm>
          <a:prstGeom prst="leftArrow">
            <a:avLst/>
          </a:prstGeom>
          <a:solidFill>
            <a:srgbClr val="00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spTree>
    <p:extLst>
      <p:ext uri="{BB962C8B-B14F-4D97-AF65-F5344CB8AC3E}">
        <p14:creationId xmlns:p14="http://schemas.microsoft.com/office/powerpoint/2010/main" val="398565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rojects-Reports\~Key Analyses\Maps\LifeExpectancy0610-RY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1925"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eft Arrow 8"/>
          <p:cNvSpPr/>
          <p:nvPr/>
        </p:nvSpPr>
        <p:spPr>
          <a:xfrm>
            <a:off x="3733800" y="5105400"/>
            <a:ext cx="1371600" cy="609600"/>
          </a:xfrm>
          <a:prstGeom prst="leftArrow">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sp>
        <p:nvSpPr>
          <p:cNvPr id="7" name="Oval 7"/>
          <p:cNvSpPr>
            <a:spLocks noChangeArrowheads="1"/>
          </p:cNvSpPr>
          <p:nvPr/>
        </p:nvSpPr>
        <p:spPr bwMode="auto">
          <a:xfrm>
            <a:off x="0" y="3352800"/>
            <a:ext cx="3657600" cy="3505200"/>
          </a:xfrm>
          <a:prstGeom prst="ellipse">
            <a:avLst/>
          </a:prstGeom>
          <a:solidFill>
            <a:srgbClr val="FFFF00"/>
          </a:solidFill>
          <a:ln w="9525">
            <a:solidFill>
              <a:schemeClr val="tx1"/>
            </a:solidFill>
            <a:round/>
            <a:headEnd/>
            <a:tailEnd/>
          </a:ln>
        </p:spPr>
        <p:txBody>
          <a:bodyPr wrap="none" anchor="ctr"/>
          <a:lstStyle/>
          <a:p>
            <a:pPr algn="ctr" defTabSz="457200"/>
            <a:r>
              <a:rPr lang="en-US" b="1" i="1" dirty="0">
                <a:solidFill>
                  <a:prstClr val="black"/>
                </a:solidFill>
                <a:latin typeface="Verdana" charset="0"/>
              </a:rPr>
              <a:t>All Yellow Areas</a:t>
            </a:r>
          </a:p>
          <a:p>
            <a:pPr algn="ctr" defTabSz="457200"/>
            <a:r>
              <a:rPr lang="en-US" dirty="0">
                <a:solidFill>
                  <a:prstClr val="black"/>
                </a:solidFill>
                <a:latin typeface="Verdana" charset="0"/>
              </a:rPr>
              <a:t>High school grads: 87%</a:t>
            </a:r>
          </a:p>
          <a:p>
            <a:pPr algn="ctr" defTabSz="457200"/>
            <a:r>
              <a:rPr lang="en-US" dirty="0">
                <a:solidFill>
                  <a:prstClr val="black"/>
                </a:solidFill>
                <a:latin typeface="Verdana" charset="0"/>
              </a:rPr>
              <a:t>Unemployment: 8%</a:t>
            </a:r>
          </a:p>
          <a:p>
            <a:pPr algn="ctr" defTabSz="457200"/>
            <a:r>
              <a:rPr lang="en-US" dirty="0">
                <a:solidFill>
                  <a:prstClr val="black"/>
                </a:solidFill>
                <a:latin typeface="Verdana" charset="0"/>
              </a:rPr>
              <a:t>Poverty: 10%</a:t>
            </a:r>
          </a:p>
          <a:p>
            <a:pPr algn="ctr" defTabSz="457200"/>
            <a:r>
              <a:rPr lang="en-US" dirty="0">
                <a:solidFill>
                  <a:prstClr val="black"/>
                </a:solidFill>
                <a:latin typeface="Verdana" charset="0"/>
              </a:rPr>
              <a:t>Home ownership: 55</a:t>
            </a:r>
            <a:r>
              <a:rPr lang="en-US" altLang="zh-TW" dirty="0">
                <a:solidFill>
                  <a:prstClr val="black"/>
                </a:solidFill>
                <a:latin typeface="Verdana" charset="0"/>
                <a:ea typeface="新細明體" charset="0"/>
                <a:cs typeface="新細明體" charset="0"/>
              </a:rPr>
              <a:t>%</a:t>
            </a:r>
            <a:endParaRPr lang="en-US" dirty="0">
              <a:solidFill>
                <a:prstClr val="black"/>
              </a:solidFill>
              <a:latin typeface="Verdana" charset="0"/>
            </a:endParaRPr>
          </a:p>
          <a:p>
            <a:pPr algn="ctr" defTabSz="457200"/>
            <a:r>
              <a:rPr lang="en-US" dirty="0">
                <a:solidFill>
                  <a:prstClr val="black"/>
                </a:solidFill>
                <a:latin typeface="Verdana" charset="0"/>
              </a:rPr>
              <a:t>Non-White:</a:t>
            </a:r>
            <a:r>
              <a:rPr lang="en-US" altLang="zh-TW" dirty="0">
                <a:solidFill>
                  <a:prstClr val="black"/>
                </a:solidFill>
                <a:latin typeface="Verdana" charset="0"/>
                <a:ea typeface="新細明體" charset="0"/>
                <a:cs typeface="新細明體" charset="0"/>
              </a:rPr>
              <a:t> 63%</a:t>
            </a:r>
            <a:endParaRPr lang="en-US" dirty="0">
              <a:solidFill>
                <a:prstClr val="black"/>
              </a:solidFill>
              <a:latin typeface="Verdana" charset="0"/>
            </a:endParaRPr>
          </a:p>
        </p:txBody>
      </p:sp>
    </p:spTree>
    <p:extLst>
      <p:ext uri="{BB962C8B-B14F-4D97-AF65-F5344CB8AC3E}">
        <p14:creationId xmlns:p14="http://schemas.microsoft.com/office/powerpoint/2010/main" val="2775035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rojects-Reports\~Key Analyses\Maps\LifeExpectancy0610-RY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1925"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7"/>
          <p:cNvSpPr>
            <a:spLocks noChangeArrowheads="1"/>
          </p:cNvSpPr>
          <p:nvPr/>
        </p:nvSpPr>
        <p:spPr bwMode="auto">
          <a:xfrm>
            <a:off x="0" y="3352800"/>
            <a:ext cx="3657600" cy="3505200"/>
          </a:xfrm>
          <a:prstGeom prst="ellipse">
            <a:avLst/>
          </a:prstGeom>
          <a:solidFill>
            <a:srgbClr val="FF0000"/>
          </a:solidFill>
          <a:ln w="9525">
            <a:solidFill>
              <a:schemeClr val="tx1"/>
            </a:solidFill>
            <a:round/>
            <a:headEnd/>
            <a:tailEnd/>
          </a:ln>
        </p:spPr>
        <p:txBody>
          <a:bodyPr wrap="none" anchor="ctr"/>
          <a:lstStyle/>
          <a:p>
            <a:pPr algn="ctr" defTabSz="457200"/>
            <a:r>
              <a:rPr lang="en-US" b="1" i="1" dirty="0">
                <a:solidFill>
                  <a:prstClr val="black"/>
                </a:solidFill>
                <a:latin typeface="Verdana" charset="0"/>
              </a:rPr>
              <a:t>All Red Areas</a:t>
            </a:r>
          </a:p>
          <a:p>
            <a:pPr algn="ctr" defTabSz="457200"/>
            <a:r>
              <a:rPr lang="en-US" dirty="0">
                <a:solidFill>
                  <a:prstClr val="black"/>
                </a:solidFill>
                <a:latin typeface="Verdana" charset="0"/>
              </a:rPr>
              <a:t>High school grads: 74%</a:t>
            </a:r>
          </a:p>
          <a:p>
            <a:pPr algn="ctr" defTabSz="457200"/>
            <a:r>
              <a:rPr lang="en-US" dirty="0">
                <a:solidFill>
                  <a:prstClr val="black"/>
                </a:solidFill>
                <a:latin typeface="Verdana" charset="0"/>
              </a:rPr>
              <a:t>Unemployment: 12%</a:t>
            </a:r>
          </a:p>
          <a:p>
            <a:pPr algn="ctr" defTabSz="457200"/>
            <a:r>
              <a:rPr lang="en-US" dirty="0">
                <a:solidFill>
                  <a:prstClr val="black"/>
                </a:solidFill>
                <a:latin typeface="Verdana" charset="0"/>
              </a:rPr>
              <a:t>Poverty: 21%</a:t>
            </a:r>
          </a:p>
          <a:p>
            <a:pPr algn="ctr" defTabSz="457200"/>
            <a:r>
              <a:rPr lang="en-US" dirty="0">
                <a:solidFill>
                  <a:prstClr val="black"/>
                </a:solidFill>
                <a:latin typeface="Verdana" charset="0"/>
              </a:rPr>
              <a:t>Home ownership: 35</a:t>
            </a:r>
            <a:r>
              <a:rPr lang="en-US" altLang="zh-TW" dirty="0">
                <a:solidFill>
                  <a:prstClr val="black"/>
                </a:solidFill>
                <a:latin typeface="Verdana" charset="0"/>
                <a:ea typeface="新細明體" charset="0"/>
                <a:cs typeface="新細明體" charset="0"/>
              </a:rPr>
              <a:t>%</a:t>
            </a:r>
            <a:endParaRPr lang="en-US" dirty="0">
              <a:solidFill>
                <a:prstClr val="black"/>
              </a:solidFill>
              <a:latin typeface="Verdana" charset="0"/>
            </a:endParaRPr>
          </a:p>
          <a:p>
            <a:pPr algn="ctr" defTabSz="457200"/>
            <a:r>
              <a:rPr lang="en-US" dirty="0">
                <a:solidFill>
                  <a:prstClr val="black"/>
                </a:solidFill>
                <a:latin typeface="Verdana" charset="0"/>
              </a:rPr>
              <a:t>Non-White:</a:t>
            </a:r>
            <a:r>
              <a:rPr lang="en-US" altLang="zh-TW" dirty="0">
                <a:solidFill>
                  <a:prstClr val="black"/>
                </a:solidFill>
                <a:latin typeface="Verdana" charset="0"/>
                <a:ea typeface="新細明體" charset="0"/>
                <a:cs typeface="新細明體" charset="0"/>
              </a:rPr>
              <a:t> 82%</a:t>
            </a:r>
            <a:endParaRPr lang="en-US" dirty="0">
              <a:solidFill>
                <a:prstClr val="black"/>
              </a:solidFill>
              <a:latin typeface="Verdana" charset="0"/>
            </a:endParaRPr>
          </a:p>
        </p:txBody>
      </p:sp>
      <p:sp>
        <p:nvSpPr>
          <p:cNvPr id="10" name="Left Arrow 9"/>
          <p:cNvSpPr/>
          <p:nvPr/>
        </p:nvSpPr>
        <p:spPr>
          <a:xfrm>
            <a:off x="762000" y="1600200"/>
            <a:ext cx="1371600" cy="609600"/>
          </a:xfrm>
          <a:prstGeom prst="lef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spTree>
    <p:extLst>
      <p:ext uri="{BB962C8B-B14F-4D97-AF65-F5344CB8AC3E}">
        <p14:creationId xmlns:p14="http://schemas.microsoft.com/office/powerpoint/2010/main" val="35025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p:txBody>
          <a:bodyPr/>
          <a:lstStyle/>
          <a:p>
            <a:pPr eaLnBrk="1" hangingPunct="1">
              <a:defRPr/>
            </a:pPr>
            <a:r>
              <a:rPr lang="en-US" dirty="0">
                <a:cs typeface="+mj-cs"/>
              </a:rPr>
              <a:t>Health Inequities in the Bay Area</a:t>
            </a:r>
          </a:p>
        </p:txBody>
      </p:sp>
      <p:pic>
        <p:nvPicPr>
          <p:cNvPr id="40962" name="Picture 4"/>
          <p:cNvPicPr>
            <a:picLocks noGrp="1" noChangeAspect="1" noChangeArrowheads="1"/>
          </p:cNvPicPr>
          <p:nvPr>
            <p:ph idx="1"/>
          </p:nvPr>
        </p:nvPicPr>
        <p:blipFill>
          <a:blip r:embed="rId3"/>
          <a:stretch>
            <a:fillRect/>
          </a:stretch>
        </p:blipFill>
        <p:spPr>
          <a:xfrm>
            <a:off x="457199" y="1498293"/>
            <a:ext cx="8166999" cy="3922005"/>
          </a:xfrm>
        </p:spPr>
      </p:pic>
    </p:spTree>
    <p:extLst>
      <p:ext uri="{BB962C8B-B14F-4D97-AF65-F5344CB8AC3E}">
        <p14:creationId xmlns:p14="http://schemas.microsoft.com/office/powerpoint/2010/main" val="2047012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3"/>
          <a:srcRect b="84908"/>
          <a:stretch>
            <a:fillRect/>
          </a:stretch>
        </p:blipFill>
        <p:spPr bwMode="auto">
          <a:xfrm>
            <a:off x="0" y="457200"/>
            <a:ext cx="9144000" cy="958850"/>
          </a:xfrm>
          <a:prstGeom prst="rect">
            <a:avLst/>
          </a:prstGeom>
          <a:noFill/>
          <a:ln w="9525">
            <a:noFill/>
            <a:miter lim="800000"/>
            <a:headEnd/>
            <a:tailEnd/>
          </a:ln>
        </p:spPr>
      </p:pic>
      <p:sp>
        <p:nvSpPr>
          <p:cNvPr id="30" name="Rectangle 29"/>
          <p:cNvSpPr/>
          <p:nvPr/>
        </p:nvSpPr>
        <p:spPr>
          <a:xfrm>
            <a:off x="7561628" y="2236424"/>
            <a:ext cx="1280160" cy="2853369"/>
          </a:xfrm>
          <a:prstGeom prst="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t"/>
          <a:lstStyle/>
          <a:p>
            <a:pPr defTabSz="457200"/>
            <a:endParaRPr lang="en-US" sz="1200" b="1" dirty="0" smtClean="0">
              <a:solidFill>
                <a:prstClr val="black"/>
              </a:solidFill>
              <a:latin typeface="Myriad Pro" pitchFamily="34" charset="0"/>
            </a:endParaRPr>
          </a:p>
          <a:p>
            <a:pPr defTabSz="457200"/>
            <a:r>
              <a:rPr lang="en-US" sz="1200" b="1" dirty="0" smtClean="0">
                <a:solidFill>
                  <a:prstClr val="black"/>
                </a:solidFill>
                <a:latin typeface="Myriad Pro" pitchFamily="34" charset="0"/>
              </a:rPr>
              <a:t>MORTALITY</a:t>
            </a:r>
          </a:p>
          <a:p>
            <a:pPr defTabSz="457200"/>
            <a:endParaRPr lang="en-US" sz="1200"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Infant Mortality</a:t>
            </a:r>
          </a:p>
          <a:p>
            <a:pPr defTabSz="457200">
              <a:spcAft>
                <a:spcPts val="600"/>
              </a:spcAft>
            </a:pPr>
            <a:r>
              <a:rPr lang="en-US" sz="1100" dirty="0" smtClean="0">
                <a:solidFill>
                  <a:prstClr val="black"/>
                </a:solidFill>
                <a:latin typeface="Myriad Pro Light" pitchFamily="34" charset="0"/>
              </a:rPr>
              <a:t>Life Expectancy</a:t>
            </a:r>
            <a:endParaRPr lang="en-US" sz="1100" dirty="0">
              <a:solidFill>
                <a:prstClr val="black"/>
              </a:solidFill>
              <a:latin typeface="Myriad Pro Light" pitchFamily="34" charset="0"/>
            </a:endParaRPr>
          </a:p>
        </p:txBody>
      </p:sp>
      <p:sp>
        <p:nvSpPr>
          <p:cNvPr id="9" name="Right Arrow Callout 8"/>
          <p:cNvSpPr/>
          <p:nvPr/>
        </p:nvSpPr>
        <p:spPr>
          <a:xfrm>
            <a:off x="6091713"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a:solidFill>
                  <a:prstClr val="black"/>
                </a:solidFill>
                <a:latin typeface="Myriad Pro" pitchFamily="34" charset="0"/>
              </a:rPr>
              <a:t>DISEASE &amp; INJURY</a:t>
            </a: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Communicable Disease</a:t>
            </a:r>
          </a:p>
          <a:p>
            <a:pPr defTabSz="457200">
              <a:spcAft>
                <a:spcPts val="600"/>
              </a:spcAft>
            </a:pPr>
            <a:r>
              <a:rPr lang="en-US" sz="1100" dirty="0">
                <a:solidFill>
                  <a:prstClr val="black"/>
                </a:solidFill>
                <a:latin typeface="Myriad Pro Light" pitchFamily="34" charset="0"/>
              </a:rPr>
              <a:t>Chronic Disease</a:t>
            </a:r>
          </a:p>
          <a:p>
            <a:pPr defTabSz="457200">
              <a:spcAft>
                <a:spcPts val="600"/>
              </a:spcAft>
            </a:pPr>
            <a:r>
              <a:rPr lang="en-US" sz="1100" dirty="0">
                <a:solidFill>
                  <a:prstClr val="black"/>
                </a:solidFill>
                <a:latin typeface="Myriad Pro Light" pitchFamily="34" charset="0"/>
              </a:rPr>
              <a:t>Injury (Intentional &amp; Unintentional)</a:t>
            </a:r>
          </a:p>
        </p:txBody>
      </p:sp>
      <p:sp>
        <p:nvSpPr>
          <p:cNvPr id="33" name="Right Arrow Callout 32"/>
          <p:cNvSpPr/>
          <p:nvPr/>
        </p:nvSpPr>
        <p:spPr>
          <a:xfrm>
            <a:off x="4621800"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t"/>
          <a:lstStyle/>
          <a:p>
            <a:pPr defTabSz="457200"/>
            <a:endParaRPr lang="en-US" sz="1200" dirty="0">
              <a:solidFill>
                <a:prstClr val="black"/>
              </a:solidFill>
              <a:latin typeface="Myriad Pro" pitchFamily="34" charset="0"/>
            </a:endParaRPr>
          </a:p>
          <a:p>
            <a:pPr defTabSz="457200"/>
            <a:r>
              <a:rPr lang="en-US" sz="1200" b="1" dirty="0" smtClean="0">
                <a:solidFill>
                  <a:prstClr val="black"/>
                </a:solidFill>
                <a:latin typeface="Myriad Pro" pitchFamily="34" charset="0"/>
              </a:rPr>
              <a:t>RISK BEHAVIORS</a:t>
            </a:r>
            <a:endParaRPr lang="en-US" sz="1200" b="1"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endParaRPr lang="en-US" sz="1200" dirty="0">
              <a:solidFill>
                <a:prstClr val="black"/>
              </a:solidFill>
              <a:latin typeface="Myriad Pro" pitchFamily="34" charset="0"/>
            </a:endParaRPr>
          </a:p>
          <a:p>
            <a:pPr defTabSz="457200">
              <a:spcAft>
                <a:spcPts val="600"/>
              </a:spcAft>
            </a:pPr>
            <a:r>
              <a:rPr lang="en-US" sz="1100" dirty="0">
                <a:solidFill>
                  <a:prstClr val="black"/>
                </a:solidFill>
                <a:latin typeface="Myriad Pro Light" pitchFamily="34" charset="0"/>
              </a:rPr>
              <a:t>Smoking</a:t>
            </a:r>
          </a:p>
          <a:p>
            <a:pPr defTabSz="457200">
              <a:spcAft>
                <a:spcPts val="600"/>
              </a:spcAft>
            </a:pPr>
            <a:r>
              <a:rPr lang="en-US" sz="1100" dirty="0">
                <a:solidFill>
                  <a:prstClr val="black"/>
                </a:solidFill>
                <a:latin typeface="Myriad Pro Light" pitchFamily="34" charset="0"/>
              </a:rPr>
              <a:t>Poor Nutrition</a:t>
            </a:r>
          </a:p>
          <a:p>
            <a:pPr defTabSz="457200">
              <a:spcAft>
                <a:spcPts val="600"/>
              </a:spcAft>
            </a:pPr>
            <a:r>
              <a:rPr lang="en-US" sz="1100" dirty="0">
                <a:solidFill>
                  <a:prstClr val="black"/>
                </a:solidFill>
                <a:latin typeface="Myriad Pro Light" pitchFamily="34" charset="0"/>
              </a:rPr>
              <a:t>Low Physical Activity</a:t>
            </a:r>
          </a:p>
          <a:p>
            <a:pPr defTabSz="457200">
              <a:spcAft>
                <a:spcPts val="600"/>
              </a:spcAft>
            </a:pPr>
            <a:r>
              <a:rPr lang="en-US" sz="1100" dirty="0">
                <a:solidFill>
                  <a:prstClr val="black"/>
                </a:solidFill>
                <a:latin typeface="Myriad Pro Light" pitchFamily="34" charset="0"/>
              </a:rPr>
              <a:t>Sexual Behavior</a:t>
            </a:r>
          </a:p>
          <a:p>
            <a:pPr defTabSz="457200">
              <a:spcAft>
                <a:spcPts val="600"/>
              </a:spcAft>
            </a:pPr>
            <a:r>
              <a:rPr lang="en-US" sz="1100" dirty="0">
                <a:solidFill>
                  <a:prstClr val="black"/>
                </a:solidFill>
                <a:latin typeface="Myriad Pro Light" pitchFamily="34" charset="0"/>
              </a:rPr>
              <a:t>Violence</a:t>
            </a:r>
          </a:p>
          <a:p>
            <a:pPr defTabSz="457200">
              <a:spcAft>
                <a:spcPts val="600"/>
              </a:spcAft>
            </a:pPr>
            <a:r>
              <a:rPr lang="en-US" sz="1100" dirty="0">
                <a:solidFill>
                  <a:prstClr val="black"/>
                </a:solidFill>
                <a:latin typeface="Myriad Pro Light" pitchFamily="34" charset="0"/>
              </a:rPr>
              <a:t>Alcohol &amp; Other Drugs</a:t>
            </a:r>
          </a:p>
        </p:txBody>
      </p:sp>
      <p:grpSp>
        <p:nvGrpSpPr>
          <p:cNvPr id="3" name="Group 2"/>
          <p:cNvGrpSpPr/>
          <p:nvPr/>
        </p:nvGrpSpPr>
        <p:grpSpPr>
          <a:xfrm>
            <a:off x="4572000" y="1489076"/>
            <a:ext cx="4319588" cy="4691388"/>
            <a:chOff x="4572000" y="1489076"/>
            <a:chExt cx="4319588" cy="4691388"/>
          </a:xfrm>
        </p:grpSpPr>
        <p:sp>
          <p:nvSpPr>
            <p:cNvPr id="13" name="TextBox 12"/>
            <p:cNvSpPr txBox="1"/>
            <p:nvPr/>
          </p:nvSpPr>
          <p:spPr bwMode="auto">
            <a:xfrm>
              <a:off x="5317332" y="1636713"/>
              <a:ext cx="2828925" cy="304800"/>
            </a:xfrm>
            <a:prstGeom prst="rect">
              <a:avLst/>
            </a:prstGeom>
            <a:noFill/>
            <a:ln>
              <a:noFill/>
            </a:ln>
          </p:spPr>
          <p:txBody>
            <a:bodyPr wrap="none">
              <a:spAutoFit/>
            </a:bodyPr>
            <a:lstStyle/>
            <a:p>
              <a:pPr>
                <a:defRPr/>
              </a:pPr>
              <a:r>
                <a:rPr lang="en-US" sz="1400" b="1" dirty="0">
                  <a:solidFill>
                    <a:srgbClr val="FB5D05"/>
                  </a:solidFill>
                  <a:latin typeface="Calibri"/>
                  <a:ea typeface="ＭＳ Ｐゴシック" pitchFamily="34" charset="-128"/>
                </a:rPr>
                <a:t>CURRENT PUBLIC HEALTH PRACTICE</a:t>
              </a:r>
            </a:p>
          </p:txBody>
        </p:sp>
        <p:sp>
          <p:nvSpPr>
            <p:cNvPr id="14" name="Rectangle 13"/>
            <p:cNvSpPr/>
            <p:nvPr/>
          </p:nvSpPr>
          <p:spPr bwMode="auto">
            <a:xfrm>
              <a:off x="4572000" y="1489076"/>
              <a:ext cx="4319588" cy="4691388"/>
            </a:xfrm>
            <a:prstGeom prst="rect">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400" dirty="0">
                <a:solidFill>
                  <a:prstClr val="black"/>
                </a:solidFill>
                <a:latin typeface="Calibri"/>
              </a:endParaRPr>
            </a:p>
          </p:txBody>
        </p:sp>
      </p:grpSp>
      <p:sp>
        <p:nvSpPr>
          <p:cNvPr id="19" name="Right Arrow Callout 18"/>
          <p:cNvSpPr/>
          <p:nvPr/>
        </p:nvSpPr>
        <p:spPr>
          <a:xfrm>
            <a:off x="3157006"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sz="9600" dirty="0">
                <a:solidFill>
                  <a:srgbClr val="FF0000"/>
                </a:solidFill>
                <a:latin typeface="Aharoni" panose="02010803020104030203" pitchFamily="2" charset="-79"/>
                <a:cs typeface="Aharoni" panose="02010803020104030203" pitchFamily="2" charset="-79"/>
              </a:rPr>
              <a:t>?</a:t>
            </a:r>
          </a:p>
        </p:txBody>
      </p:sp>
      <p:sp>
        <p:nvSpPr>
          <p:cNvPr id="10" name="Right Arrow Callout 9"/>
          <p:cNvSpPr/>
          <p:nvPr/>
        </p:nvSpPr>
        <p:spPr>
          <a:xfrm>
            <a:off x="3157007" y="2236424"/>
            <a:ext cx="1459295" cy="2853369"/>
          </a:xfrm>
          <a:prstGeom prst="rightArrowCallout">
            <a:avLst>
              <a:gd name="adj1" fmla="val 6684"/>
              <a:gd name="adj2" fmla="val 10918"/>
              <a:gd name="adj3" fmla="val 7775"/>
              <a:gd name="adj4" fmla="val 87730"/>
            </a:avLst>
          </a:prstGeom>
          <a:ln>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t"/>
          <a:lstStyle/>
          <a:p>
            <a:pPr defTabSz="457200"/>
            <a:endParaRPr lang="en-US" sz="1200" b="1" dirty="0">
              <a:solidFill>
                <a:prstClr val="black"/>
              </a:solidFill>
              <a:latin typeface="Myriad Pro" pitchFamily="34" charset="0"/>
            </a:endParaRPr>
          </a:p>
          <a:p>
            <a:pPr defTabSz="457200"/>
            <a:r>
              <a:rPr lang="en-US" sz="1200" b="1" dirty="0">
                <a:solidFill>
                  <a:prstClr val="black"/>
                </a:solidFill>
                <a:latin typeface="Myriad Pro" pitchFamily="34" charset="0"/>
              </a:rPr>
              <a:t>LIVING CONDITIONS</a:t>
            </a:r>
          </a:p>
          <a:p>
            <a:pPr defTabSz="457200"/>
            <a:endParaRPr lang="en-US" sz="1200" dirty="0">
              <a:solidFill>
                <a:prstClr val="black"/>
              </a:solidFill>
              <a:latin typeface="Myriad Pro" pitchFamily="34" charset="0"/>
            </a:endParaRPr>
          </a:p>
          <a:p>
            <a:pPr defTabSz="457200">
              <a:spcAft>
                <a:spcPts val="600"/>
              </a:spcAft>
            </a:pPr>
            <a:r>
              <a:rPr lang="en-US" sz="1100" dirty="0" smtClean="0">
                <a:solidFill>
                  <a:prstClr val="black"/>
                </a:solidFill>
                <a:latin typeface="Myriad Pro Light" pitchFamily="34" charset="0"/>
              </a:rPr>
              <a:t>Physical Environment</a:t>
            </a:r>
          </a:p>
          <a:p>
            <a:pPr defTabSz="457200">
              <a:spcAft>
                <a:spcPts val="600"/>
              </a:spcAft>
            </a:pPr>
            <a:r>
              <a:rPr lang="en-US" sz="1100" dirty="0" smtClean="0">
                <a:solidFill>
                  <a:prstClr val="black"/>
                </a:solidFill>
                <a:latin typeface="Myriad Pro Light" pitchFamily="34" charset="0"/>
              </a:rPr>
              <a:t>Social </a:t>
            </a:r>
            <a:r>
              <a:rPr lang="en-US" sz="1100" dirty="0">
                <a:solidFill>
                  <a:prstClr val="black"/>
                </a:solidFill>
                <a:latin typeface="Myriad Pro Light" pitchFamily="34" charset="0"/>
              </a:rPr>
              <a:t>Environment</a:t>
            </a:r>
          </a:p>
          <a:p>
            <a:pPr defTabSz="457200">
              <a:spcAft>
                <a:spcPts val="600"/>
              </a:spcAft>
            </a:pPr>
            <a:r>
              <a:rPr lang="en-US" sz="1100" dirty="0">
                <a:solidFill>
                  <a:prstClr val="black"/>
                </a:solidFill>
                <a:latin typeface="Myriad Pro Light" pitchFamily="34" charset="0"/>
              </a:rPr>
              <a:t>Economic &amp; Work Environment</a:t>
            </a:r>
          </a:p>
          <a:p>
            <a:pPr defTabSz="457200">
              <a:spcAft>
                <a:spcPts val="600"/>
              </a:spcAft>
            </a:pPr>
            <a:r>
              <a:rPr lang="en-US" sz="1100" dirty="0" smtClean="0">
                <a:solidFill>
                  <a:prstClr val="black"/>
                </a:solidFill>
                <a:latin typeface="Myriad Pro Light" pitchFamily="34" charset="0"/>
              </a:rPr>
              <a:t>Services </a:t>
            </a:r>
            <a:r>
              <a:rPr lang="en-US" sz="1100" dirty="0">
                <a:solidFill>
                  <a:prstClr val="black"/>
                </a:solidFill>
                <a:latin typeface="Myriad Pro Light" pitchFamily="34" charset="0"/>
              </a:rPr>
              <a:t>Environment</a:t>
            </a:r>
          </a:p>
        </p:txBody>
      </p:sp>
    </p:spTree>
    <p:extLst>
      <p:ext uri="{BB962C8B-B14F-4D97-AF65-F5344CB8AC3E}">
        <p14:creationId xmlns:p14="http://schemas.microsoft.com/office/powerpoint/2010/main" val="823129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457200" y="177006"/>
            <a:ext cx="8229600" cy="1139825"/>
          </a:xfrm>
        </p:spPr>
        <p:txBody>
          <a:bodyPr/>
          <a:lstStyle/>
          <a:p>
            <a:pPr eaLnBrk="1" hangingPunct="1">
              <a:defRPr/>
            </a:pPr>
            <a:r>
              <a:rPr lang="en-US" sz="3600" dirty="0" smtClean="0">
                <a:cs typeface="+mj-cs"/>
              </a:rPr>
              <a:t>The Neighborhood Context</a:t>
            </a:r>
          </a:p>
        </p:txBody>
      </p:sp>
      <p:pic>
        <p:nvPicPr>
          <p:cNvPr id="582660" name="Picture 4" descr="Piedm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22" y="999707"/>
            <a:ext cx="4165340" cy="3021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82661" name="Picture 5" descr="green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506293"/>
            <a:ext cx="4572000" cy="2828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5992" y="1054997"/>
            <a:ext cx="4061460" cy="270340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4129" y="3405866"/>
            <a:ext cx="4211471" cy="280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736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660"/>
                                        </p:tgtEl>
                                        <p:attrNameLst>
                                          <p:attrName>style.visibility</p:attrName>
                                        </p:attrNameLst>
                                      </p:cBhvr>
                                      <p:to>
                                        <p:strVal val="visible"/>
                                      </p:to>
                                    </p:set>
                                    <p:animEffect transition="in" filter="fade">
                                      <p:cBhvr>
                                        <p:cTn id="7" dur="500"/>
                                        <p:tgtEl>
                                          <p:spTgt spid="5826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2661"/>
                                        </p:tgtEl>
                                        <p:attrNameLst>
                                          <p:attrName>style.visibility</p:attrName>
                                        </p:attrNameLst>
                                      </p:cBhvr>
                                      <p:to>
                                        <p:strVal val="visible"/>
                                      </p:to>
                                    </p:set>
                                    <p:animEffect transition="in" filter="fade">
                                      <p:cBhvr>
                                        <p:cTn id="17" dur="500"/>
                                        <p:tgtEl>
                                          <p:spTgt spid="5826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TotalTime>
  <Words>512</Words>
  <Application>Microsoft Macintosh PowerPoint</Application>
  <PresentationFormat>On-screen Show (4:3)</PresentationFormat>
  <Paragraphs>188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 Public Health Framework for Reducing Health Inequities</vt:lpstr>
      <vt:lpstr>PowerPoint Presentation</vt:lpstr>
      <vt:lpstr>PowerPoint Presentation</vt:lpstr>
      <vt:lpstr>PowerPoint Presentation</vt:lpstr>
      <vt:lpstr>PowerPoint Presentation</vt:lpstr>
      <vt:lpstr>PowerPoint Presentation</vt:lpstr>
      <vt:lpstr>Health Inequities in the Bay Area</vt:lpstr>
      <vt:lpstr>PowerPoint Presentation</vt:lpstr>
      <vt:lpstr>The Neighborhood Context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Public Health Framework for Reducing Health Inequities</dc:title>
  <dc:creator>Sandi Galvez</dc:creator>
  <cp:lastModifiedBy>Holly Calhoun</cp:lastModifiedBy>
  <cp:revision>2</cp:revision>
  <dcterms:created xsi:type="dcterms:W3CDTF">2014-05-14T15:34:09Z</dcterms:created>
  <dcterms:modified xsi:type="dcterms:W3CDTF">2014-05-14T15:50:03Z</dcterms:modified>
</cp:coreProperties>
</file>