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6"/>
  </p:notesMasterIdLst>
  <p:sldIdLst>
    <p:sldId id="256" r:id="rId5"/>
    <p:sldId id="289" r:id="rId6"/>
    <p:sldId id="281" r:id="rId7"/>
    <p:sldId id="290" r:id="rId8"/>
    <p:sldId id="275" r:id="rId9"/>
    <p:sldId id="291" r:id="rId10"/>
    <p:sldId id="258" r:id="rId11"/>
    <p:sldId id="293" r:id="rId12"/>
    <p:sldId id="267" r:id="rId13"/>
    <p:sldId id="292" r:id="rId14"/>
    <p:sldId id="283" r:id="rId15"/>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A6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03B730-476A-4C8C-86CE-688624875E81}" v="126" dt="2024-08-01T00:40:23.878"/>
    <p1510:client id="{5B9A50F2-CA8A-4167-9D9E-5A6318ACD655}" v="342" dt="2024-07-31T22:48:58.662"/>
    <p1510:client id="{873FBB59-4114-4F56-92F4-5F6405F44771}" v="283" dt="2024-07-31T21:58:56.247"/>
    <p1510:client id="{B5A9F444-8590-45FA-82C9-FF0AA28155BA}" v="34" dt="2024-07-31T21:51:10.680"/>
    <p1510:client id="{C362363C-2163-1115-DDC5-E77A0803DF41}" v="851" dt="2024-08-01T01:37:59.61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246"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93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2023-06-14 03:37:08</a:t>
            </a:r>
          </a:p>
          <a:p>
            <a:r>
              <a:t>--------------------------------------------</a:t>
            </a:r>
          </a:p>
          <a:p>
            <a:r>
              <a:t>Aloha mai kākou, and welcome to “Understanding Cultural Diversity, Inclusion and Equity”. This training was developed for the Hawai‘i Department of Human Services’ Child Welfare Services in partnership with Nā Kama a Hāloa, a network of government, community agencies and people with lived experience. In an effort to effectively serve our kānaka ʻōiwi families, it is imperative for us to understand their history, trauma and cultural perspectives.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1190691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2023-06-14 03:37:29</a:t>
            </a:r>
          </a:p>
          <a:p>
            <a:r>
              <a:t>--------------------------------------------</a:t>
            </a:r>
          </a:p>
          <a:p>
            <a:r>
              <a:t>Mahalo piha!</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Brief intro of office. Our mission and mandates. </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826651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9025" y="522288"/>
            <a:ext cx="4646613" cy="261302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Peer Support is one that OWR is actively working on to elevate. </a:t>
            </a:r>
          </a:p>
          <a:p>
            <a:pPr marL="171450" indent="-171450">
              <a:buFont typeface="Arial" panose="020B0604020202020204" pitchFamily="34" charset="0"/>
              <a:buChar char="•"/>
            </a:pPr>
            <a:r>
              <a:rPr lang="en-US"/>
              <a:t>Brief intro of peer support and their role. </a:t>
            </a:r>
          </a:p>
          <a:p>
            <a:pPr marL="171450" indent="-171450">
              <a:buFont typeface="Arial" panose="020B0604020202020204" pitchFamily="34" charset="0"/>
              <a:buChar char="•"/>
            </a:pPr>
            <a:r>
              <a:rPr lang="en-US"/>
              <a:t>Numerous peer support programs in community. In the State, it’s mainly through DOH AMHD peer specialist program (credentialing and certification). </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1355283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2023-06-14 03:37:17</a:t>
            </a:r>
          </a:p>
          <a:p>
            <a:r>
              <a:t>--------------------------------------------</a:t>
            </a:r>
          </a:p>
          <a:p>
            <a:r>
              <a:t>For Native Hawaiians and many other peoples, because traditions and cultural practices are timeless, they serve many purposes-</a:t>
            </a:r>
          </a:p>
          <a:p>
            <a:r>
              <a:t>•   Builds upon identity</a:t>
            </a:r>
          </a:p>
          <a:p>
            <a:r>
              <a:t>•   Helps make connections with our piko, helps us recall upon our ancestral memory</a:t>
            </a:r>
          </a:p>
          <a:p>
            <a:r>
              <a:t>•   Provides a sense of belonging</a:t>
            </a:r>
          </a:p>
          <a:p>
            <a:r>
              <a:t>•   Strengthens purpose</a:t>
            </a:r>
          </a:p>
          <a:p>
            <a:r>
              <a:t>•   Perpetuates practices</a:t>
            </a:r>
          </a:p>
          <a:p>
            <a:r>
              <a:t>Replaces the hurt caused by Historical trauma and traumatic experiences and creates a renewed positive trajectory for future generations. HEALS</a:t>
            </a:r>
          </a:p>
          <a:p>
            <a:r>
              <a:t>We have seen a lively resurgence of Native Hawaiian culture and practices, we are witnessing a cultural endurance and resiliency. We (Native Hawaiians) have been wounded, have scars, but WE ARE STILL HERE!</a:t>
            </a:r>
          </a:p>
          <a:p>
            <a: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7791" cy="349091"/>
          </a:xfrm>
          <a:prstGeom prst="rect">
            <a:avLst/>
          </a:prstGeom>
        </p:spPr>
        <p:txBody>
          <a:bodyPr vert="horz" lIns="93324" tIns="46662" rIns="93324" bIns="46662" rtlCol="0"/>
          <a:lstStyle>
            <a:lvl1pPr algn="l">
              <a:defRPr sz="1200"/>
            </a:lvl1pPr>
          </a:lstStyle>
          <a:p>
            <a:endParaRPr/>
          </a:p>
        </p:txBody>
      </p:sp>
      <p:sp>
        <p:nvSpPr>
          <p:cNvPr id="3" name="Date Placeholder 2"/>
          <p:cNvSpPr>
            <a:spLocks noGrp="1"/>
          </p:cNvSpPr>
          <p:nvPr>
            <p:ph type="dt" idx="1"/>
          </p:nvPr>
        </p:nvSpPr>
        <p:spPr>
          <a:xfrm>
            <a:off x="5304717" y="0"/>
            <a:ext cx="4057791" cy="349091"/>
          </a:xfrm>
          <a:prstGeom prst="rect">
            <a:avLst/>
          </a:prstGeom>
        </p:spPr>
        <p:txBody>
          <a:bodyPr vert="horz" lIns="93324" tIns="46662" rIns="93324" bIns="46662"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9025" y="522288"/>
            <a:ext cx="4646613" cy="2613025"/>
          </a:xfrm>
          <a:prstGeom prst="rect">
            <a:avLst/>
          </a:prstGeom>
          <a:noFill/>
          <a:ln w="12700">
            <a:solidFill>
              <a:prstClr val="black"/>
            </a:solidFill>
          </a:ln>
        </p:spPr>
        <p:txBody>
          <a:bodyPr vert="horz" lIns="93324" tIns="46662" rIns="93324" bIns="46662" rtlCol="0" anchor="ctr"/>
          <a:lstStyle/>
          <a:p>
            <a:endParaRPr/>
          </a:p>
        </p:txBody>
      </p:sp>
      <p:sp>
        <p:nvSpPr>
          <p:cNvPr id="5" name="Notes Placeholder 4"/>
          <p:cNvSpPr>
            <a:spLocks noGrp="1"/>
          </p:cNvSpPr>
          <p:nvPr>
            <p:ph type="body" sz="quarter" idx="3"/>
          </p:nvPr>
        </p:nvSpPr>
        <p:spPr>
          <a:xfrm>
            <a:off x="936413" y="3309902"/>
            <a:ext cx="7491307" cy="3136973"/>
          </a:xfrm>
          <a:prstGeom prst="rect">
            <a:avLst/>
          </a:prstGeom>
        </p:spPr>
        <p:txBody>
          <a:bodyPr vert="horz" lIns="93324" tIns="46662" rIns="93324" bIns="46662" rtlCol="0"/>
          <a:lstStyle/>
          <a:p>
            <a:pPr defTabSz="933237">
              <a:defRPr/>
            </a:pPr>
            <a:r>
              <a:rPr lang="en-US"/>
              <a:t>How can the state elevate and support peers? How do we acknowledge and compensate their work that is as worthy, if not more than, academic credentials? </a:t>
            </a:r>
          </a:p>
        </p:txBody>
      </p:sp>
      <p:sp>
        <p:nvSpPr>
          <p:cNvPr id="6" name="Footer Placeholder 5"/>
          <p:cNvSpPr>
            <a:spLocks noGrp="1"/>
          </p:cNvSpPr>
          <p:nvPr>
            <p:ph type="ftr" sz="quarter" idx="4"/>
          </p:nvPr>
        </p:nvSpPr>
        <p:spPr>
          <a:xfrm>
            <a:off x="0" y="6619805"/>
            <a:ext cx="4057791" cy="347476"/>
          </a:xfrm>
          <a:prstGeom prst="rect">
            <a:avLst/>
          </a:prstGeom>
        </p:spPr>
        <p:txBody>
          <a:bodyPr vert="horz" lIns="93324" tIns="46662" rIns="93324" bIns="46662" rtlCol="0" anchor="b"/>
          <a:lstStyle>
            <a:lvl1pPr algn="l">
              <a:defRPr sz="1200"/>
            </a:lvl1pPr>
          </a:lstStyle>
          <a:p>
            <a:endParaRPr/>
          </a:p>
        </p:txBody>
      </p:sp>
      <p:sp>
        <p:nvSpPr>
          <p:cNvPr id="7" name="Slide Number Placeholder 6"/>
          <p:cNvSpPr>
            <a:spLocks noGrp="1"/>
          </p:cNvSpPr>
          <p:nvPr>
            <p:ph type="sldNum" sz="quarter" idx="5"/>
          </p:nvPr>
        </p:nvSpPr>
        <p:spPr>
          <a:xfrm>
            <a:off x="5304717" y="6619805"/>
            <a:ext cx="4057791" cy="347476"/>
          </a:xfrm>
          <a:prstGeom prst="rect">
            <a:avLst/>
          </a:prstGeom>
        </p:spPr>
        <p:txBody>
          <a:bodyPr vert="horz" lIns="93324" tIns="46662" rIns="93324" bIns="46662" rtlCol="0" anchor="b"/>
          <a:lstStyle>
            <a:lvl1pPr algn="r">
              <a:defRPr sz="1200"/>
            </a:lvl1pPr>
          </a:lstStyle>
          <a:p>
            <a:r>
              <a:rPr lang="cs-CZ"/>
              <a:t>‹#›</a:t>
            </a:r>
          </a:p>
        </p:txBody>
      </p:sp>
    </p:spTree>
    <p:extLst>
      <p:ext uri="{BB962C8B-B14F-4D97-AF65-F5344CB8AC3E}">
        <p14:creationId xmlns:p14="http://schemas.microsoft.com/office/powerpoint/2010/main" val="2524988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t>Presenter</a:t>
            </a:r>
          </a:p>
          <a:p>
            <a:r>
              <a:t>2023-06-14 03:37:09</a:t>
            </a:r>
          </a:p>
          <a:p>
            <a:r>
              <a:t>--------------------------------------------</a:t>
            </a:r>
          </a:p>
          <a:p>
            <a:r>
              <a:t>In Hawaiʻi, Hawaiian Culture is not only our host culture, but our Root Culture. We believe that if we honor the practices and values of our root culture and of our ‘āina, then our Kānaka ʻōiwi will thrive.</a:t>
            </a:r>
          </a:p>
          <a:p>
            <a:r>
              <a:t>The wellbeing of Kānaka ʻŌiwi is intrinsically tied to the relationships to ʻāina - the land, to Akua - to God and to kānaka - other human beings. In this section, we will lay a foundation to understand the importance of these relationships.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extLst>
      <p:ext uri="{BB962C8B-B14F-4D97-AF65-F5344CB8AC3E}">
        <p14:creationId xmlns:p14="http://schemas.microsoft.com/office/powerpoint/2010/main" val="493105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20104098" cy="11308556"/>
          </a:xfrm>
          <a:prstGeom prst="rect">
            <a:avLst/>
          </a:prstGeom>
        </p:spPr>
      </p:pic>
      <p:sp>
        <p:nvSpPr>
          <p:cNvPr id="2" name="Holder 2"/>
          <p:cNvSpPr>
            <a:spLocks noGrp="1"/>
          </p:cNvSpPr>
          <p:nvPr>
            <p:ph type="ctrTitle"/>
          </p:nvPr>
        </p:nvSpPr>
        <p:spPr>
          <a:xfrm>
            <a:off x="2909122" y="1537409"/>
            <a:ext cx="14210665" cy="930275"/>
          </a:xfrm>
          <a:prstGeom prst="rect">
            <a:avLst/>
          </a:prstGeom>
        </p:spPr>
        <p:txBody>
          <a:bodyPr wrap="square" lIns="0" tIns="0" rIns="0" bIns="0">
            <a:spAutoFit/>
          </a:bodyPr>
          <a:lstStyle>
            <a:lvl1pPr>
              <a:defRPr sz="6100" b="1" i="0">
                <a:solidFill>
                  <a:srgbClr val="212D22"/>
                </a:solidFill>
                <a:latin typeface="Arial"/>
                <a:cs typeface="Arial"/>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4450" b="0" i="0">
                <a:solidFill>
                  <a:schemeClr val="bg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100" b="1" i="0">
                <a:solidFill>
                  <a:srgbClr val="212D22"/>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4450" b="0" i="0">
                <a:solidFill>
                  <a:schemeClr val="bg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100" b="1" i="0">
                <a:solidFill>
                  <a:srgbClr val="212D22"/>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100" b="1" i="0">
                <a:solidFill>
                  <a:srgbClr val="212D22"/>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BDC1A6"/>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0" y="0"/>
            <a:ext cx="13243816" cy="11308556"/>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7/31/2024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06189" y="4285910"/>
            <a:ext cx="17891721" cy="1845945"/>
          </a:xfrm>
          <a:prstGeom prst="rect">
            <a:avLst/>
          </a:prstGeom>
        </p:spPr>
        <p:txBody>
          <a:bodyPr wrap="square" lIns="0" tIns="0" rIns="0" bIns="0">
            <a:spAutoFit/>
          </a:bodyPr>
          <a:lstStyle>
            <a:lvl1pPr>
              <a:defRPr sz="6100" b="1" i="0">
                <a:solidFill>
                  <a:srgbClr val="212D22"/>
                </a:solidFill>
                <a:latin typeface="Arial"/>
                <a:cs typeface="Arial"/>
              </a:defRPr>
            </a:lvl1pPr>
          </a:lstStyle>
          <a:p>
            <a:endParaRPr/>
          </a:p>
        </p:txBody>
      </p:sp>
      <p:sp>
        <p:nvSpPr>
          <p:cNvPr id="3" name="Holder 3"/>
          <p:cNvSpPr>
            <a:spLocks noGrp="1"/>
          </p:cNvSpPr>
          <p:nvPr>
            <p:ph type="body" idx="1"/>
          </p:nvPr>
        </p:nvSpPr>
        <p:spPr>
          <a:xfrm>
            <a:off x="1054454" y="3426301"/>
            <a:ext cx="17435195" cy="6257925"/>
          </a:xfrm>
          <a:prstGeom prst="rect">
            <a:avLst/>
          </a:prstGeom>
        </p:spPr>
        <p:txBody>
          <a:bodyPr wrap="square" lIns="0" tIns="0" rIns="0" bIns="0">
            <a:spAutoFit/>
          </a:bodyPr>
          <a:lstStyle>
            <a:lvl1pPr>
              <a:defRPr sz="4450" b="0" i="0">
                <a:solidFill>
                  <a:schemeClr val="bg1"/>
                </a:solidFill>
                <a:latin typeface="Times New Roman"/>
                <a:cs typeface="Times New Roman"/>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7/31/2024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0099073" cy="113093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2"/>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Lst>
          </a:blip>
          <a:srcRect t="4469" b="27620"/>
          <a:stretch/>
        </p:blipFill>
        <p:spPr>
          <a:xfrm>
            <a:off x="8499398" y="885912"/>
            <a:ext cx="11223970" cy="4325681"/>
          </a:xfrm>
          <a:prstGeom prst="rect">
            <a:avLst/>
          </a:prstGeom>
        </p:spPr>
      </p:pic>
      <p:sp>
        <p:nvSpPr>
          <p:cNvPr id="3" name="object 3"/>
          <p:cNvSpPr txBox="1"/>
          <p:nvPr/>
        </p:nvSpPr>
        <p:spPr>
          <a:xfrm>
            <a:off x="412325" y="881203"/>
            <a:ext cx="7727496" cy="1560687"/>
          </a:xfrm>
          <a:prstGeom prst="rect">
            <a:avLst/>
          </a:prstGeom>
        </p:spPr>
        <p:txBody>
          <a:bodyPr vert="horz" lIns="91440" tIns="45720" rIns="91440" bIns="45720" rtlCol="0" anchor="t">
            <a:noAutofit/>
          </a:bodyPr>
          <a:lstStyle/>
          <a:p>
            <a:pPr algn="l" rtl="0">
              <a:lnSpc>
                <a:spcPct val="90000"/>
              </a:lnSpc>
              <a:spcBef>
                <a:spcPts val="120"/>
              </a:spcBef>
            </a:pPr>
            <a:r>
              <a:rPr lang="en-US" sz="7200" b="1" kern="1200" dirty="0">
                <a:solidFill>
                  <a:schemeClr val="tx1"/>
                </a:solidFill>
                <a:latin typeface="+mn-lt"/>
                <a:ea typeface="+mn-ea"/>
                <a:cs typeface="+mn-cs"/>
              </a:rPr>
              <a:t>Healing Through Trauma-Informed Care: Elevating the Role of Peer Support in Our Systems</a:t>
            </a:r>
            <a:endParaRPr lang="en-US" sz="7200" b="1" kern="1200" dirty="0">
              <a:solidFill>
                <a:schemeClr val="tx1"/>
              </a:solidFill>
              <a:latin typeface="+mn-lt"/>
              <a:ea typeface="+mn-ea"/>
              <a:cs typeface="Calibri"/>
            </a:endParaRPr>
          </a:p>
        </p:txBody>
      </p:sp>
      <p:pic>
        <p:nvPicPr>
          <p:cNvPr id="4" name="Picture 3">
            <a:extLst>
              <a:ext uri="{FF2B5EF4-FFF2-40B4-BE49-F238E27FC236}">
                <a16:creationId xmlns:a16="http://schemas.microsoft.com/office/drawing/2014/main" id="{07D18A16-70D7-595F-1C25-DE65FB7CB7CD}"/>
              </a:ext>
            </a:extLst>
          </p:cNvPr>
          <p:cNvPicPr>
            <a:picLocks noChangeAspect="1"/>
          </p:cNvPicPr>
          <p:nvPr/>
        </p:nvPicPr>
        <p:blipFill>
          <a:blip r:embed="rId5"/>
          <a:srcRect b="1483"/>
          <a:stretch/>
        </p:blipFill>
        <p:spPr>
          <a:xfrm>
            <a:off x="8319909" y="8676692"/>
            <a:ext cx="4725606" cy="2348628"/>
          </a:xfrm>
          <a:prstGeom prst="rect">
            <a:avLst/>
          </a:prstGeom>
        </p:spPr>
      </p:pic>
      <p:pic>
        <p:nvPicPr>
          <p:cNvPr id="5" name="Picture 4" descr="A white background with brown text&#10;&#10;Description automatically generated">
            <a:extLst>
              <a:ext uri="{FF2B5EF4-FFF2-40B4-BE49-F238E27FC236}">
                <a16:creationId xmlns:a16="http://schemas.microsoft.com/office/drawing/2014/main" id="{1530E087-9BFF-7DA4-54FA-7084BF1BDE99}"/>
              </a:ext>
            </a:extLst>
          </p:cNvPr>
          <p:cNvPicPr>
            <a:picLocks noChangeAspect="1"/>
          </p:cNvPicPr>
          <p:nvPr/>
        </p:nvPicPr>
        <p:blipFill>
          <a:blip r:embed="rId6"/>
          <a:stretch>
            <a:fillRect/>
          </a:stretch>
        </p:blipFill>
        <p:spPr>
          <a:xfrm>
            <a:off x="-6372" y="9061013"/>
            <a:ext cx="8087737" cy="1975165"/>
          </a:xfrm>
          <a:prstGeom prst="rect">
            <a:avLst/>
          </a:prstGeom>
        </p:spPr>
      </p:pic>
      <p:pic>
        <p:nvPicPr>
          <p:cNvPr id="7" name="Picture 6">
            <a:extLst>
              <a:ext uri="{FF2B5EF4-FFF2-40B4-BE49-F238E27FC236}">
                <a16:creationId xmlns:a16="http://schemas.microsoft.com/office/drawing/2014/main" id="{FF95B1EC-B680-AC21-AE00-6359F0535E71}"/>
              </a:ext>
            </a:extLst>
          </p:cNvPr>
          <p:cNvPicPr>
            <a:picLocks noChangeAspect="1"/>
          </p:cNvPicPr>
          <p:nvPr/>
        </p:nvPicPr>
        <p:blipFill>
          <a:blip r:embed="rId7"/>
          <a:stretch>
            <a:fillRect/>
          </a:stretch>
        </p:blipFill>
        <p:spPr>
          <a:xfrm>
            <a:off x="13255797" y="8585423"/>
            <a:ext cx="7403205" cy="292852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p:nvPr/>
        </p:nvSpPr>
        <p:spPr>
          <a:xfrm>
            <a:off x="9652384" y="1837193"/>
            <a:ext cx="10009526" cy="7632218"/>
          </a:xfrm>
          <a:prstGeom prst="rect">
            <a:avLst/>
          </a:prstGeom>
        </p:spPr>
        <p:txBody>
          <a:bodyPr vert="horz" wrap="square" lIns="0" tIns="60325" rIns="0" bIns="0" rtlCol="0" anchor="t">
            <a:spAutoFit/>
          </a:bodyPr>
          <a:lstStyle/>
          <a:p>
            <a:pPr algn="ctr">
              <a:tabLst>
                <a:tab pos="12700" algn="l"/>
                <a:tab pos="200025" algn="l"/>
              </a:tabLst>
            </a:pPr>
            <a:r>
              <a:rPr lang="en-US" sz="3200" b="1" dirty="0">
                <a:solidFill>
                  <a:schemeClr val="tx1"/>
                </a:solidFill>
              </a:rPr>
              <a:t>Recovering from trauma can be challenging, </a:t>
            </a:r>
            <a:endParaRPr lang="en-US" sz="3200">
              <a:solidFill>
                <a:schemeClr val="tx1"/>
              </a:solidFill>
            </a:endParaRPr>
          </a:p>
          <a:p>
            <a:pPr algn="ctr">
              <a:tabLst>
                <a:tab pos="12700" algn="l"/>
                <a:tab pos="200025" algn="l"/>
              </a:tabLst>
            </a:pPr>
            <a:r>
              <a:rPr lang="en-US" sz="3200" b="1" dirty="0">
                <a:solidFill>
                  <a:schemeClr val="tx1"/>
                </a:solidFill>
              </a:rPr>
              <a:t>but recovery </a:t>
            </a:r>
            <a:r>
              <a:rPr sz="3200" b="1" dirty="0">
                <a:solidFill>
                  <a:schemeClr val="tx1"/>
                </a:solidFill>
              </a:rPr>
              <a:t>is </a:t>
            </a:r>
            <a:r>
              <a:rPr lang="en-US" sz="3200" b="1" dirty="0">
                <a:solidFill>
                  <a:schemeClr val="tx1"/>
                </a:solidFill>
              </a:rPr>
              <a:t>possible</a:t>
            </a:r>
            <a:r>
              <a:rPr sz="3200" b="1" dirty="0">
                <a:solidFill>
                  <a:schemeClr val="tx1"/>
                </a:solidFill>
              </a:rPr>
              <a:t>.</a:t>
            </a:r>
            <a:r>
              <a:rPr lang="en-US" sz="3200" b="1" dirty="0">
                <a:solidFill>
                  <a:schemeClr val="tx1"/>
                </a:solidFill>
              </a:rPr>
              <a:t> </a:t>
            </a:r>
            <a:endParaRPr lang="en-US" sz="3200">
              <a:solidFill>
                <a:schemeClr val="tx1"/>
              </a:solidFill>
            </a:endParaRPr>
          </a:p>
          <a:p>
            <a:pPr algn="ctr">
              <a:tabLst>
                <a:tab pos="12700" algn="l"/>
                <a:tab pos="200025" algn="l"/>
              </a:tabLst>
            </a:pPr>
            <a:r>
              <a:rPr lang="en-US" sz="3200" b="1" dirty="0">
                <a:solidFill>
                  <a:schemeClr val="tx1"/>
                </a:solidFill>
              </a:rPr>
              <a:t>Our strategy to support women/girls/families, </a:t>
            </a:r>
            <a:endParaRPr lang="en-US" sz="3200">
              <a:solidFill>
                <a:schemeClr val="tx1"/>
              </a:solidFill>
            </a:endParaRPr>
          </a:p>
          <a:p>
            <a:pPr algn="ctr">
              <a:tabLst>
                <a:tab pos="12700" algn="l"/>
                <a:tab pos="200025" algn="l"/>
              </a:tabLst>
            </a:pPr>
            <a:r>
              <a:rPr lang="en-US" sz="3200" b="1" dirty="0">
                <a:solidFill>
                  <a:schemeClr val="tx1"/>
                </a:solidFill>
              </a:rPr>
              <a:t>especially Hawaiians, is:</a:t>
            </a:r>
            <a:endParaRPr lang="en-US" sz="3200" dirty="0">
              <a:solidFill>
                <a:schemeClr val="tx1"/>
              </a:solidFill>
            </a:endParaRPr>
          </a:p>
          <a:p>
            <a:pPr algn="ctr"/>
            <a:r>
              <a:rPr lang="en-US" sz="2600" dirty="0">
                <a:solidFill>
                  <a:schemeClr val="tx1"/>
                </a:solidFill>
              </a:rPr>
              <a:t>1) We start inside </a:t>
            </a:r>
            <a:r>
              <a:rPr sz="2600" dirty="0">
                <a:solidFill>
                  <a:schemeClr val="tx1"/>
                </a:solidFill>
              </a:rPr>
              <a:t>the </a:t>
            </a:r>
            <a:r>
              <a:rPr lang="en-US" sz="2600" dirty="0">
                <a:solidFill>
                  <a:schemeClr val="tx1"/>
                </a:solidFill>
              </a:rPr>
              <a:t>prison or facility pre-transition, then connect resources post-transition - creating a seamless continuum of </a:t>
            </a:r>
            <a:r>
              <a:rPr sz="2600" dirty="0">
                <a:solidFill>
                  <a:schemeClr val="tx1"/>
                </a:solidFill>
              </a:rPr>
              <a:t>care</a:t>
            </a:r>
            <a:r>
              <a:rPr lang="en-US" sz="2600" dirty="0">
                <a:solidFill>
                  <a:schemeClr val="tx1"/>
                </a:solidFill>
              </a:rPr>
              <a:t>;</a:t>
            </a:r>
          </a:p>
          <a:p>
            <a:pPr algn="ctr">
              <a:tabLst>
                <a:tab pos="12700" algn="l"/>
                <a:tab pos="200025" algn="l"/>
              </a:tabLst>
            </a:pPr>
            <a:r>
              <a:rPr lang="en-US" sz="2600" dirty="0">
                <a:solidFill>
                  <a:schemeClr val="tx1"/>
                </a:solidFill>
              </a:rPr>
              <a:t>2) We have established key strategic public/private</a:t>
            </a:r>
            <a:r>
              <a:rPr sz="2600" dirty="0">
                <a:solidFill>
                  <a:schemeClr val="tx1"/>
                </a:solidFill>
              </a:rPr>
              <a:t>, </a:t>
            </a:r>
            <a:r>
              <a:rPr lang="en-US" sz="2600" dirty="0">
                <a:solidFill>
                  <a:schemeClr val="tx1"/>
                </a:solidFill>
              </a:rPr>
              <a:t>faith-based &amp; community partnerships</a:t>
            </a:r>
            <a:r>
              <a:rPr sz="2600" dirty="0">
                <a:solidFill>
                  <a:schemeClr val="tx1"/>
                </a:solidFill>
              </a:rPr>
              <a:t>, </a:t>
            </a:r>
            <a:r>
              <a:rPr lang="en-US" sz="2600" dirty="0">
                <a:solidFill>
                  <a:schemeClr val="tx1"/>
                </a:solidFill>
              </a:rPr>
              <a:t>and</a:t>
            </a:r>
          </a:p>
          <a:p>
            <a:pPr algn="ctr"/>
            <a:r>
              <a:rPr lang="en-US" sz="2600" dirty="0">
                <a:solidFill>
                  <a:schemeClr val="tx1"/>
                </a:solidFill>
              </a:rPr>
              <a:t>3) We incorporate peer support as a key trauma-informed care element.</a:t>
            </a:r>
            <a:endParaRPr sz="2600" dirty="0">
              <a:solidFill>
                <a:schemeClr val="tx1"/>
              </a:solidFill>
            </a:endParaRPr>
          </a:p>
          <a:p>
            <a:pPr algn="ctr">
              <a:tabLst>
                <a:tab pos="12700" algn="l"/>
                <a:tab pos="200025" algn="l"/>
              </a:tabLst>
            </a:pPr>
            <a:endParaRPr lang="en-US" sz="2600" dirty="0">
              <a:solidFill>
                <a:schemeClr val="tx1"/>
              </a:solidFill>
            </a:endParaRPr>
          </a:p>
          <a:p>
            <a:pPr algn="ctr">
              <a:tabLst>
                <a:tab pos="12700" algn="l"/>
                <a:tab pos="200025" algn="l"/>
              </a:tabLst>
            </a:pPr>
            <a:r>
              <a:rPr lang="en-US" sz="2600" i="1" dirty="0">
                <a:solidFill>
                  <a:schemeClr val="tx1"/>
                </a:solidFill>
              </a:rPr>
              <a:t>We have been working with the Women’s Community Correctional Center (WCCC) since 2007; we were on the leadership team </a:t>
            </a:r>
            <a:r>
              <a:rPr sz="2600" i="1" dirty="0">
                <a:solidFill>
                  <a:schemeClr val="tx1"/>
                </a:solidFill>
              </a:rPr>
              <a:t>for the </a:t>
            </a:r>
            <a:r>
              <a:rPr lang="en-US" sz="2600" i="1" dirty="0">
                <a:solidFill>
                  <a:schemeClr val="tx1"/>
                </a:solidFill>
              </a:rPr>
              <a:t>Trauma Informed Care Initiative at WCCC - 2011 &amp; 2012; </a:t>
            </a:r>
            <a:endParaRPr lang="en-US" sz="2600" dirty="0">
              <a:solidFill>
                <a:schemeClr val="tx1"/>
              </a:solidFill>
            </a:endParaRPr>
          </a:p>
          <a:p>
            <a:pPr algn="ctr">
              <a:tabLst>
                <a:tab pos="12700" algn="l"/>
                <a:tab pos="200025" algn="l"/>
              </a:tabLst>
            </a:pPr>
            <a:r>
              <a:rPr lang="en-US" sz="2600" i="1" dirty="0">
                <a:solidFill>
                  <a:schemeClr val="tx1"/>
                </a:solidFill>
              </a:rPr>
              <a:t>we led the Trauma Informed Care Initiative at Family Court, </a:t>
            </a:r>
            <a:endParaRPr lang="en-US" sz="2600" dirty="0">
              <a:solidFill>
                <a:schemeClr val="tx1"/>
              </a:solidFill>
            </a:endParaRPr>
          </a:p>
          <a:p>
            <a:pPr algn="ctr">
              <a:tabLst>
                <a:tab pos="12700" algn="l"/>
                <a:tab pos="200025" algn="l"/>
              </a:tabLst>
            </a:pPr>
            <a:r>
              <a:rPr lang="en-US" sz="2600" i="1" dirty="0">
                <a:solidFill>
                  <a:schemeClr val="tx1"/>
                </a:solidFill>
              </a:rPr>
              <a:t>involving Kapolei Juvenile Detention Center, </a:t>
            </a:r>
            <a:endParaRPr lang="en-US" sz="2600" dirty="0">
              <a:solidFill>
                <a:schemeClr val="tx1"/>
              </a:solidFill>
            </a:endParaRPr>
          </a:p>
          <a:p>
            <a:pPr algn="ctr">
              <a:tabLst>
                <a:tab pos="12700" algn="l"/>
                <a:tab pos="200025" algn="l"/>
              </a:tabLst>
            </a:pPr>
            <a:r>
              <a:rPr lang="en-US" sz="2600" i="1" dirty="0">
                <a:solidFill>
                  <a:schemeClr val="tx1"/>
                </a:solidFill>
              </a:rPr>
              <a:t>Hawai‘i Youth Correctional Facility &amp; Home Maluhia Shelter - 2013; </a:t>
            </a:r>
            <a:endParaRPr lang="en-US" sz="2600" dirty="0">
              <a:solidFill>
                <a:schemeClr val="tx1"/>
              </a:solidFill>
            </a:endParaRPr>
          </a:p>
          <a:p>
            <a:pPr algn="ctr">
              <a:tabLst>
                <a:tab pos="12700" algn="l"/>
                <a:tab pos="200025" algn="l"/>
              </a:tabLst>
            </a:pPr>
            <a:r>
              <a:rPr lang="en-US" sz="2600" i="1" dirty="0">
                <a:solidFill>
                  <a:schemeClr val="tx1"/>
                </a:solidFill>
              </a:rPr>
              <a:t>we’ve been working at the Federal Detention Center since 2016.</a:t>
            </a:r>
            <a:endParaRPr lang="en-US" sz="2600" dirty="0">
              <a:solidFill>
                <a:schemeClr val="tx1"/>
              </a:solidFill>
            </a:endParaRPr>
          </a:p>
        </p:txBody>
      </p:sp>
      <p:pic>
        <p:nvPicPr>
          <p:cNvPr id="8" name="Picture 7" descr="Pu&amp;#39;a Foundation">
            <a:extLst>
              <a:ext uri="{FF2B5EF4-FFF2-40B4-BE49-F238E27FC236}">
                <a16:creationId xmlns:a16="http://schemas.microsoft.com/office/drawing/2014/main" id="{71CAB552-689B-C4F6-9C7C-C5D7DA61D038}"/>
              </a:ext>
            </a:extLst>
          </p:cNvPr>
          <p:cNvPicPr>
            <a:picLocks noChangeAspect="1"/>
          </p:cNvPicPr>
          <p:nvPr/>
        </p:nvPicPr>
        <p:blipFill>
          <a:blip r:embed="rId3"/>
          <a:stretch>
            <a:fillRect/>
          </a:stretch>
        </p:blipFill>
        <p:spPr>
          <a:xfrm>
            <a:off x="283429" y="3184963"/>
            <a:ext cx="8821919" cy="2114319"/>
          </a:xfrm>
          <a:prstGeom prst="rect">
            <a:avLst/>
          </a:prstGeom>
        </p:spPr>
      </p:pic>
      <p:grpSp>
        <p:nvGrpSpPr>
          <p:cNvPr id="12" name="object 3">
            <a:extLst>
              <a:ext uri="{FF2B5EF4-FFF2-40B4-BE49-F238E27FC236}">
                <a16:creationId xmlns:a16="http://schemas.microsoft.com/office/drawing/2014/main" id="{CFC72CAB-3EE6-80FF-44CC-A3F085C97277}"/>
              </a:ext>
            </a:extLst>
          </p:cNvPr>
          <p:cNvGrpSpPr/>
          <p:nvPr/>
        </p:nvGrpSpPr>
        <p:grpSpPr>
          <a:xfrm>
            <a:off x="2341149" y="6103494"/>
            <a:ext cx="5377180" cy="85725"/>
            <a:chOff x="11107537" y="3891778"/>
            <a:chExt cx="5377180" cy="85725"/>
          </a:xfrm>
        </p:grpSpPr>
        <p:sp>
          <p:nvSpPr>
            <p:cNvPr id="10" name="object 4">
              <a:extLst>
                <a:ext uri="{FF2B5EF4-FFF2-40B4-BE49-F238E27FC236}">
                  <a16:creationId xmlns:a16="http://schemas.microsoft.com/office/drawing/2014/main" id="{38128332-3243-CAF9-AED2-559B25685E6F}"/>
                </a:ext>
              </a:extLst>
            </p:cNvPr>
            <p:cNvSpPr/>
            <p:nvPr/>
          </p:nvSpPr>
          <p:spPr>
            <a:xfrm>
              <a:off x="11107537" y="3891778"/>
              <a:ext cx="5377180" cy="85725"/>
            </a:xfrm>
            <a:custGeom>
              <a:avLst/>
              <a:gdLst/>
              <a:ahLst/>
              <a:cxnLst/>
              <a:rect l="l" t="t" r="r" b="b"/>
              <a:pathLst>
                <a:path w="5377180" h="85725">
                  <a:moveTo>
                    <a:pt x="3186792" y="40482"/>
                  </a:moveTo>
                  <a:lnTo>
                    <a:pt x="2321657" y="40482"/>
                  </a:lnTo>
                  <a:lnTo>
                    <a:pt x="2367975" y="40963"/>
                  </a:lnTo>
                  <a:lnTo>
                    <a:pt x="2417264" y="42818"/>
                  </a:lnTo>
                  <a:lnTo>
                    <a:pt x="2470460" y="46325"/>
                  </a:lnTo>
                  <a:lnTo>
                    <a:pt x="2528497" y="51766"/>
                  </a:lnTo>
                  <a:lnTo>
                    <a:pt x="2594535" y="66938"/>
                  </a:lnTo>
                  <a:lnTo>
                    <a:pt x="2658446" y="77188"/>
                  </a:lnTo>
                  <a:lnTo>
                    <a:pt x="2719789" y="83146"/>
                  </a:lnTo>
                  <a:lnTo>
                    <a:pt x="2778124" y="85441"/>
                  </a:lnTo>
                  <a:lnTo>
                    <a:pt x="2833012" y="84701"/>
                  </a:lnTo>
                  <a:lnTo>
                    <a:pt x="2884011" y="81556"/>
                  </a:lnTo>
                  <a:lnTo>
                    <a:pt x="2930682" y="76635"/>
                  </a:lnTo>
                  <a:lnTo>
                    <a:pt x="2972584" y="70566"/>
                  </a:lnTo>
                  <a:lnTo>
                    <a:pt x="3040322" y="57502"/>
                  </a:lnTo>
                  <a:lnTo>
                    <a:pt x="3065277" y="51766"/>
                  </a:lnTo>
                  <a:lnTo>
                    <a:pt x="3104946" y="45484"/>
                  </a:lnTo>
                  <a:lnTo>
                    <a:pt x="3146463" y="41909"/>
                  </a:lnTo>
                  <a:lnTo>
                    <a:pt x="3144432" y="41909"/>
                  </a:lnTo>
                  <a:lnTo>
                    <a:pt x="3186792" y="40482"/>
                  </a:lnTo>
                  <a:close/>
                </a:path>
                <a:path w="5377180" h="85725">
                  <a:moveTo>
                    <a:pt x="1163999" y="37278"/>
                  </a:moveTo>
                  <a:lnTo>
                    <a:pt x="833839" y="37278"/>
                  </a:lnTo>
                  <a:lnTo>
                    <a:pt x="878728" y="39413"/>
                  </a:lnTo>
                  <a:lnTo>
                    <a:pt x="925772" y="44210"/>
                  </a:lnTo>
                  <a:lnTo>
                    <a:pt x="925349" y="44210"/>
                  </a:lnTo>
                  <a:lnTo>
                    <a:pt x="971833" y="51766"/>
                  </a:lnTo>
                  <a:lnTo>
                    <a:pt x="1020108" y="54936"/>
                  </a:lnTo>
                  <a:lnTo>
                    <a:pt x="1058163" y="56087"/>
                  </a:lnTo>
                  <a:lnTo>
                    <a:pt x="1089679" y="55744"/>
                  </a:lnTo>
                  <a:lnTo>
                    <a:pt x="1117026" y="54494"/>
                  </a:lnTo>
                  <a:lnTo>
                    <a:pt x="1117328" y="54494"/>
                  </a:lnTo>
                  <a:lnTo>
                    <a:pt x="1181799" y="51012"/>
                  </a:lnTo>
                  <a:lnTo>
                    <a:pt x="1220941" y="50028"/>
                  </a:lnTo>
                  <a:lnTo>
                    <a:pt x="1642494" y="50028"/>
                  </a:lnTo>
                  <a:lnTo>
                    <a:pt x="1662715" y="49577"/>
                  </a:lnTo>
                  <a:lnTo>
                    <a:pt x="1659476" y="49577"/>
                  </a:lnTo>
                  <a:lnTo>
                    <a:pt x="1703450" y="49050"/>
                  </a:lnTo>
                  <a:lnTo>
                    <a:pt x="2098353" y="49050"/>
                  </a:lnTo>
                  <a:lnTo>
                    <a:pt x="2234201" y="42519"/>
                  </a:lnTo>
                  <a:lnTo>
                    <a:pt x="2252671" y="41909"/>
                  </a:lnTo>
                  <a:lnTo>
                    <a:pt x="2228822" y="41909"/>
                  </a:lnTo>
                  <a:lnTo>
                    <a:pt x="2175185" y="40272"/>
                  </a:lnTo>
                  <a:lnTo>
                    <a:pt x="2153552" y="38973"/>
                  </a:lnTo>
                  <a:lnTo>
                    <a:pt x="1245913" y="38973"/>
                  </a:lnTo>
                  <a:lnTo>
                    <a:pt x="1190764" y="38175"/>
                  </a:lnTo>
                  <a:lnTo>
                    <a:pt x="1187976" y="38175"/>
                  </a:lnTo>
                  <a:lnTo>
                    <a:pt x="1163999" y="37278"/>
                  </a:lnTo>
                  <a:close/>
                </a:path>
                <a:path w="5377180" h="85725">
                  <a:moveTo>
                    <a:pt x="5091658" y="51766"/>
                  </a:moveTo>
                  <a:lnTo>
                    <a:pt x="4782973" y="51766"/>
                  </a:lnTo>
                  <a:lnTo>
                    <a:pt x="4844337" y="54273"/>
                  </a:lnTo>
                  <a:lnTo>
                    <a:pt x="4897731" y="55515"/>
                  </a:lnTo>
                  <a:lnTo>
                    <a:pt x="4946520" y="55744"/>
                  </a:lnTo>
                  <a:lnTo>
                    <a:pt x="4944294" y="55744"/>
                  </a:lnTo>
                  <a:lnTo>
                    <a:pt x="4987519" y="55179"/>
                  </a:lnTo>
                  <a:lnTo>
                    <a:pt x="5091658" y="51766"/>
                  </a:lnTo>
                  <a:close/>
                </a:path>
                <a:path w="5377180" h="85725">
                  <a:moveTo>
                    <a:pt x="5373969" y="40272"/>
                  </a:moveTo>
                  <a:lnTo>
                    <a:pt x="3195247" y="40272"/>
                  </a:lnTo>
                  <a:lnTo>
                    <a:pt x="3249791" y="40482"/>
                  </a:lnTo>
                  <a:lnTo>
                    <a:pt x="3242073" y="40482"/>
                  </a:lnTo>
                  <a:lnTo>
                    <a:pt x="3290265" y="41909"/>
                  </a:lnTo>
                  <a:lnTo>
                    <a:pt x="3535989" y="53539"/>
                  </a:lnTo>
                  <a:lnTo>
                    <a:pt x="3578572" y="54494"/>
                  </a:lnTo>
                  <a:lnTo>
                    <a:pt x="3621830" y="54759"/>
                  </a:lnTo>
                  <a:lnTo>
                    <a:pt x="3802813" y="52052"/>
                  </a:lnTo>
                  <a:lnTo>
                    <a:pt x="3802348" y="52052"/>
                  </a:lnTo>
                  <a:lnTo>
                    <a:pt x="3856706" y="51012"/>
                  </a:lnTo>
                  <a:lnTo>
                    <a:pt x="3855932" y="51012"/>
                  </a:lnTo>
                  <a:lnTo>
                    <a:pt x="3982650" y="49577"/>
                  </a:lnTo>
                  <a:lnTo>
                    <a:pt x="4187355" y="49577"/>
                  </a:lnTo>
                  <a:lnTo>
                    <a:pt x="4199044" y="49050"/>
                  </a:lnTo>
                  <a:lnTo>
                    <a:pt x="4198466" y="49050"/>
                  </a:lnTo>
                  <a:lnTo>
                    <a:pt x="4256738" y="47154"/>
                  </a:lnTo>
                  <a:lnTo>
                    <a:pt x="4308383" y="46147"/>
                  </a:lnTo>
                  <a:lnTo>
                    <a:pt x="5373844" y="45828"/>
                  </a:lnTo>
                  <a:lnTo>
                    <a:pt x="5373969" y="40272"/>
                  </a:lnTo>
                  <a:close/>
                </a:path>
                <a:path w="5377180" h="85725">
                  <a:moveTo>
                    <a:pt x="1642494" y="50028"/>
                  </a:moveTo>
                  <a:lnTo>
                    <a:pt x="1278000" y="50028"/>
                  </a:lnTo>
                  <a:lnTo>
                    <a:pt x="1407969" y="53089"/>
                  </a:lnTo>
                  <a:lnTo>
                    <a:pt x="1463984" y="53539"/>
                  </a:lnTo>
                  <a:lnTo>
                    <a:pt x="1454944" y="53539"/>
                  </a:lnTo>
                  <a:lnTo>
                    <a:pt x="1506037" y="53234"/>
                  </a:lnTo>
                  <a:lnTo>
                    <a:pt x="1582696" y="51576"/>
                  </a:lnTo>
                  <a:lnTo>
                    <a:pt x="1622117" y="50502"/>
                  </a:lnTo>
                  <a:lnTo>
                    <a:pt x="1621251" y="50502"/>
                  </a:lnTo>
                  <a:lnTo>
                    <a:pt x="1642494" y="50028"/>
                  </a:lnTo>
                  <a:close/>
                </a:path>
                <a:path w="5377180" h="85725">
                  <a:moveTo>
                    <a:pt x="2097527" y="49050"/>
                  </a:moveTo>
                  <a:lnTo>
                    <a:pt x="1762104" y="49050"/>
                  </a:lnTo>
                  <a:lnTo>
                    <a:pt x="1827029" y="50028"/>
                  </a:lnTo>
                  <a:lnTo>
                    <a:pt x="1822652" y="50028"/>
                  </a:lnTo>
                  <a:lnTo>
                    <a:pt x="1884360" y="51766"/>
                  </a:lnTo>
                  <a:lnTo>
                    <a:pt x="1946051" y="52483"/>
                  </a:lnTo>
                  <a:lnTo>
                    <a:pt x="1945870" y="52483"/>
                  </a:lnTo>
                  <a:lnTo>
                    <a:pt x="2002160" y="52052"/>
                  </a:lnTo>
                  <a:lnTo>
                    <a:pt x="2043697" y="51012"/>
                  </a:lnTo>
                  <a:lnTo>
                    <a:pt x="2047337" y="51012"/>
                  </a:lnTo>
                  <a:lnTo>
                    <a:pt x="2097527" y="49050"/>
                  </a:lnTo>
                  <a:close/>
                </a:path>
                <a:path w="5377180" h="85725">
                  <a:moveTo>
                    <a:pt x="5146750" y="50028"/>
                  </a:moveTo>
                  <a:lnTo>
                    <a:pt x="4584160" y="50028"/>
                  </a:lnTo>
                  <a:lnTo>
                    <a:pt x="4630189" y="51012"/>
                  </a:lnTo>
                  <a:lnTo>
                    <a:pt x="4743112" y="52052"/>
                  </a:lnTo>
                  <a:lnTo>
                    <a:pt x="4681502" y="52052"/>
                  </a:lnTo>
                  <a:lnTo>
                    <a:pt x="5091658" y="51766"/>
                  </a:lnTo>
                  <a:lnTo>
                    <a:pt x="5146750" y="50028"/>
                  </a:lnTo>
                  <a:close/>
                </a:path>
                <a:path w="5377180" h="85725">
                  <a:moveTo>
                    <a:pt x="491303" y="21733"/>
                  </a:moveTo>
                  <a:lnTo>
                    <a:pt x="5619" y="21733"/>
                  </a:lnTo>
                  <a:lnTo>
                    <a:pt x="5632" y="51766"/>
                  </a:lnTo>
                  <a:lnTo>
                    <a:pt x="63462" y="47154"/>
                  </a:lnTo>
                  <a:lnTo>
                    <a:pt x="63010" y="47154"/>
                  </a:lnTo>
                  <a:lnTo>
                    <a:pt x="123599" y="43850"/>
                  </a:lnTo>
                  <a:lnTo>
                    <a:pt x="125819" y="43850"/>
                  </a:lnTo>
                  <a:lnTo>
                    <a:pt x="174490" y="42338"/>
                  </a:lnTo>
                  <a:lnTo>
                    <a:pt x="688449" y="41909"/>
                  </a:lnTo>
                  <a:lnTo>
                    <a:pt x="695817" y="41397"/>
                  </a:lnTo>
                  <a:lnTo>
                    <a:pt x="742649" y="38714"/>
                  </a:lnTo>
                  <a:lnTo>
                    <a:pt x="785467" y="37278"/>
                  </a:lnTo>
                  <a:lnTo>
                    <a:pt x="1163999" y="37278"/>
                  </a:lnTo>
                  <a:lnTo>
                    <a:pt x="1131486" y="36063"/>
                  </a:lnTo>
                  <a:lnTo>
                    <a:pt x="1130931" y="36063"/>
                  </a:lnTo>
                  <a:lnTo>
                    <a:pt x="1077116" y="33067"/>
                  </a:lnTo>
                  <a:lnTo>
                    <a:pt x="985943" y="26492"/>
                  </a:lnTo>
                  <a:lnTo>
                    <a:pt x="653781" y="26492"/>
                  </a:lnTo>
                  <a:lnTo>
                    <a:pt x="595161" y="25681"/>
                  </a:lnTo>
                  <a:lnTo>
                    <a:pt x="539292" y="24054"/>
                  </a:lnTo>
                  <a:lnTo>
                    <a:pt x="491303" y="21733"/>
                  </a:lnTo>
                  <a:close/>
                </a:path>
                <a:path w="5377180" h="85725">
                  <a:moveTo>
                    <a:pt x="688449" y="41909"/>
                  </a:moveTo>
                  <a:lnTo>
                    <a:pt x="234884" y="41909"/>
                  </a:lnTo>
                  <a:lnTo>
                    <a:pt x="284097" y="42338"/>
                  </a:lnTo>
                  <a:lnTo>
                    <a:pt x="278794" y="42338"/>
                  </a:lnTo>
                  <a:lnTo>
                    <a:pt x="323567" y="43407"/>
                  </a:lnTo>
                  <a:lnTo>
                    <a:pt x="463724" y="49050"/>
                  </a:lnTo>
                  <a:lnTo>
                    <a:pt x="464248" y="49050"/>
                  </a:lnTo>
                  <a:lnTo>
                    <a:pt x="542411" y="51766"/>
                  </a:lnTo>
                  <a:lnTo>
                    <a:pt x="688449" y="41909"/>
                  </a:lnTo>
                  <a:close/>
                </a:path>
                <a:path w="5377180" h="85725">
                  <a:moveTo>
                    <a:pt x="4187355" y="49577"/>
                  </a:moveTo>
                  <a:lnTo>
                    <a:pt x="4006751" y="49577"/>
                  </a:lnTo>
                  <a:lnTo>
                    <a:pt x="4091002" y="50502"/>
                  </a:lnTo>
                  <a:lnTo>
                    <a:pt x="4084709" y="50502"/>
                  </a:lnTo>
                  <a:lnTo>
                    <a:pt x="4138836" y="51766"/>
                  </a:lnTo>
                  <a:lnTo>
                    <a:pt x="4187355" y="49577"/>
                  </a:lnTo>
                  <a:close/>
                </a:path>
                <a:path w="5377180" h="85725">
                  <a:moveTo>
                    <a:pt x="5373616" y="49050"/>
                  </a:moveTo>
                  <a:lnTo>
                    <a:pt x="5245292" y="49050"/>
                  </a:lnTo>
                  <a:lnTo>
                    <a:pt x="5320052" y="50028"/>
                  </a:lnTo>
                  <a:lnTo>
                    <a:pt x="5311827" y="50028"/>
                  </a:lnTo>
                  <a:lnTo>
                    <a:pt x="5373426" y="51766"/>
                  </a:lnTo>
                  <a:lnTo>
                    <a:pt x="5373548" y="50028"/>
                  </a:lnTo>
                  <a:lnTo>
                    <a:pt x="5373616" y="49050"/>
                  </a:lnTo>
                  <a:close/>
                </a:path>
                <a:path w="5377180" h="85725">
                  <a:moveTo>
                    <a:pt x="5373841" y="45828"/>
                  </a:moveTo>
                  <a:lnTo>
                    <a:pt x="4356421" y="45828"/>
                  </a:lnTo>
                  <a:lnTo>
                    <a:pt x="4418525" y="46147"/>
                  </a:lnTo>
                  <a:lnTo>
                    <a:pt x="4407560" y="46147"/>
                  </a:lnTo>
                  <a:lnTo>
                    <a:pt x="4582891" y="50028"/>
                  </a:lnTo>
                  <a:lnTo>
                    <a:pt x="5146254" y="50028"/>
                  </a:lnTo>
                  <a:lnTo>
                    <a:pt x="5193459" y="49190"/>
                  </a:lnTo>
                  <a:lnTo>
                    <a:pt x="5373616" y="49050"/>
                  </a:lnTo>
                  <a:lnTo>
                    <a:pt x="5373714" y="47652"/>
                  </a:lnTo>
                  <a:lnTo>
                    <a:pt x="5373819" y="46147"/>
                  </a:lnTo>
                  <a:lnTo>
                    <a:pt x="5373841" y="45828"/>
                  </a:lnTo>
                  <a:close/>
                </a:path>
                <a:path w="5377180" h="85725">
                  <a:moveTo>
                    <a:pt x="2309468" y="40650"/>
                  </a:moveTo>
                  <a:lnTo>
                    <a:pt x="2277378" y="41094"/>
                  </a:lnTo>
                  <a:lnTo>
                    <a:pt x="2252671" y="41909"/>
                  </a:lnTo>
                  <a:lnTo>
                    <a:pt x="2274616" y="41909"/>
                  </a:lnTo>
                  <a:lnTo>
                    <a:pt x="2309468" y="40650"/>
                  </a:lnTo>
                  <a:close/>
                </a:path>
                <a:path w="5377180" h="85725">
                  <a:moveTo>
                    <a:pt x="3119851" y="21733"/>
                  </a:moveTo>
                  <a:lnTo>
                    <a:pt x="2474135" y="21733"/>
                  </a:lnTo>
                  <a:lnTo>
                    <a:pt x="2428805" y="30023"/>
                  </a:lnTo>
                  <a:lnTo>
                    <a:pt x="2380164" y="36063"/>
                  </a:lnTo>
                  <a:lnTo>
                    <a:pt x="2329687" y="39920"/>
                  </a:lnTo>
                  <a:lnTo>
                    <a:pt x="2309468" y="40650"/>
                  </a:lnTo>
                  <a:lnTo>
                    <a:pt x="2321657" y="40482"/>
                  </a:lnTo>
                  <a:lnTo>
                    <a:pt x="3186792" y="40482"/>
                  </a:lnTo>
                  <a:lnTo>
                    <a:pt x="3193029" y="40272"/>
                  </a:lnTo>
                  <a:lnTo>
                    <a:pt x="5373969" y="40272"/>
                  </a:lnTo>
                  <a:lnTo>
                    <a:pt x="5373965" y="34354"/>
                  </a:lnTo>
                  <a:lnTo>
                    <a:pt x="3278695" y="34354"/>
                  </a:lnTo>
                  <a:lnTo>
                    <a:pt x="3230725" y="33678"/>
                  </a:lnTo>
                  <a:lnTo>
                    <a:pt x="3177967" y="29738"/>
                  </a:lnTo>
                  <a:lnTo>
                    <a:pt x="3119851" y="21733"/>
                  </a:lnTo>
                  <a:close/>
                </a:path>
                <a:path w="5377180" h="85725">
                  <a:moveTo>
                    <a:pt x="1754134" y="0"/>
                  </a:moveTo>
                  <a:lnTo>
                    <a:pt x="1704876" y="1560"/>
                  </a:lnTo>
                  <a:lnTo>
                    <a:pt x="1648601" y="5465"/>
                  </a:lnTo>
                  <a:lnTo>
                    <a:pt x="1583712" y="12039"/>
                  </a:lnTo>
                  <a:lnTo>
                    <a:pt x="1439334" y="30023"/>
                  </a:lnTo>
                  <a:lnTo>
                    <a:pt x="1438869" y="30023"/>
                  </a:lnTo>
                  <a:lnTo>
                    <a:pt x="1373378" y="35294"/>
                  </a:lnTo>
                  <a:lnTo>
                    <a:pt x="1308450" y="38175"/>
                  </a:lnTo>
                  <a:lnTo>
                    <a:pt x="1245913" y="38973"/>
                  </a:lnTo>
                  <a:lnTo>
                    <a:pt x="2153552" y="38973"/>
                  </a:lnTo>
                  <a:lnTo>
                    <a:pt x="2125313" y="37278"/>
                  </a:lnTo>
                  <a:lnTo>
                    <a:pt x="2077829" y="33067"/>
                  </a:lnTo>
                  <a:lnTo>
                    <a:pt x="2032784" y="27759"/>
                  </a:lnTo>
                  <a:lnTo>
                    <a:pt x="1990676" y="21464"/>
                  </a:lnTo>
                  <a:lnTo>
                    <a:pt x="1912921" y="10679"/>
                  </a:lnTo>
                  <a:lnTo>
                    <a:pt x="1875768" y="6122"/>
                  </a:lnTo>
                  <a:lnTo>
                    <a:pt x="1837984" y="2606"/>
                  </a:lnTo>
                  <a:lnTo>
                    <a:pt x="1797971" y="457"/>
                  </a:lnTo>
                  <a:lnTo>
                    <a:pt x="1754134" y="0"/>
                  </a:lnTo>
                  <a:close/>
                </a:path>
                <a:path w="5377180" h="85725">
                  <a:moveTo>
                    <a:pt x="3498228" y="21113"/>
                  </a:moveTo>
                  <a:lnTo>
                    <a:pt x="3452126" y="22897"/>
                  </a:lnTo>
                  <a:lnTo>
                    <a:pt x="3408592" y="26037"/>
                  </a:lnTo>
                  <a:lnTo>
                    <a:pt x="3364636" y="29738"/>
                  </a:lnTo>
                  <a:lnTo>
                    <a:pt x="3364377" y="29738"/>
                  </a:lnTo>
                  <a:lnTo>
                    <a:pt x="3323348" y="32690"/>
                  </a:lnTo>
                  <a:lnTo>
                    <a:pt x="3278695" y="34354"/>
                  </a:lnTo>
                  <a:lnTo>
                    <a:pt x="5373965" y="34354"/>
                  </a:lnTo>
                  <a:lnTo>
                    <a:pt x="5373927" y="31769"/>
                  </a:lnTo>
                  <a:lnTo>
                    <a:pt x="4507088" y="31769"/>
                  </a:lnTo>
                  <a:lnTo>
                    <a:pt x="4460934" y="31287"/>
                  </a:lnTo>
                  <a:lnTo>
                    <a:pt x="4371780" y="29078"/>
                  </a:lnTo>
                  <a:lnTo>
                    <a:pt x="4195267" y="21733"/>
                  </a:lnTo>
                  <a:lnTo>
                    <a:pt x="3560912" y="21733"/>
                  </a:lnTo>
                  <a:lnTo>
                    <a:pt x="3498228" y="21113"/>
                  </a:lnTo>
                  <a:close/>
                </a:path>
                <a:path w="5377180" h="85725">
                  <a:moveTo>
                    <a:pt x="5373434" y="21733"/>
                  </a:moveTo>
                  <a:lnTo>
                    <a:pt x="4834450" y="21733"/>
                  </a:lnTo>
                  <a:lnTo>
                    <a:pt x="4773029" y="25201"/>
                  </a:lnTo>
                  <a:lnTo>
                    <a:pt x="4713535" y="27941"/>
                  </a:lnTo>
                  <a:lnTo>
                    <a:pt x="4654165" y="30023"/>
                  </a:lnTo>
                  <a:lnTo>
                    <a:pt x="4652463" y="30023"/>
                  </a:lnTo>
                  <a:lnTo>
                    <a:pt x="4604975" y="31144"/>
                  </a:lnTo>
                  <a:lnTo>
                    <a:pt x="4552895" y="31769"/>
                  </a:lnTo>
                  <a:lnTo>
                    <a:pt x="5373927" y="31769"/>
                  </a:lnTo>
                  <a:lnTo>
                    <a:pt x="5373863" y="29078"/>
                  </a:lnTo>
                  <a:lnTo>
                    <a:pt x="5373761" y="27334"/>
                  </a:lnTo>
                  <a:lnTo>
                    <a:pt x="5373636" y="25201"/>
                  </a:lnTo>
                  <a:lnTo>
                    <a:pt x="5373537" y="23507"/>
                  </a:lnTo>
                  <a:lnTo>
                    <a:pt x="5373434" y="21733"/>
                  </a:lnTo>
                  <a:close/>
                </a:path>
                <a:path w="5377180" h="85725">
                  <a:moveTo>
                    <a:pt x="886808" y="20733"/>
                  </a:moveTo>
                  <a:lnTo>
                    <a:pt x="884429" y="20733"/>
                  </a:lnTo>
                  <a:lnTo>
                    <a:pt x="861650" y="21733"/>
                  </a:lnTo>
                  <a:lnTo>
                    <a:pt x="862236" y="21733"/>
                  </a:lnTo>
                  <a:lnTo>
                    <a:pt x="820237" y="24054"/>
                  </a:lnTo>
                  <a:lnTo>
                    <a:pt x="768752" y="25681"/>
                  </a:lnTo>
                  <a:lnTo>
                    <a:pt x="712358" y="26492"/>
                  </a:lnTo>
                  <a:lnTo>
                    <a:pt x="985962" y="26492"/>
                  </a:lnTo>
                  <a:lnTo>
                    <a:pt x="945941" y="23507"/>
                  </a:lnTo>
                  <a:lnTo>
                    <a:pt x="912666" y="21464"/>
                  </a:lnTo>
                  <a:lnTo>
                    <a:pt x="886808" y="20733"/>
                  </a:lnTo>
                  <a:close/>
                </a:path>
                <a:path w="5377180" h="85725">
                  <a:moveTo>
                    <a:pt x="259727" y="19162"/>
                  </a:moveTo>
                  <a:lnTo>
                    <a:pt x="206126" y="19162"/>
                  </a:lnTo>
                  <a:lnTo>
                    <a:pt x="42128" y="20733"/>
                  </a:lnTo>
                  <a:lnTo>
                    <a:pt x="45419" y="20733"/>
                  </a:lnTo>
                  <a:lnTo>
                    <a:pt x="0" y="21733"/>
                  </a:lnTo>
                  <a:lnTo>
                    <a:pt x="495123" y="21733"/>
                  </a:lnTo>
                  <a:lnTo>
                    <a:pt x="315251" y="19385"/>
                  </a:lnTo>
                  <a:lnTo>
                    <a:pt x="319581" y="19385"/>
                  </a:lnTo>
                  <a:lnTo>
                    <a:pt x="259727" y="19162"/>
                  </a:lnTo>
                  <a:close/>
                </a:path>
                <a:path w="5377180" h="85725">
                  <a:moveTo>
                    <a:pt x="2695059" y="16589"/>
                  </a:moveTo>
                  <a:lnTo>
                    <a:pt x="2583029" y="16589"/>
                  </a:lnTo>
                  <a:lnTo>
                    <a:pt x="2540219" y="17487"/>
                  </a:lnTo>
                  <a:lnTo>
                    <a:pt x="2502742" y="19162"/>
                  </a:lnTo>
                  <a:lnTo>
                    <a:pt x="2503162" y="19162"/>
                  </a:lnTo>
                  <a:lnTo>
                    <a:pt x="2473376" y="21733"/>
                  </a:lnTo>
                  <a:lnTo>
                    <a:pt x="3074738" y="21733"/>
                  </a:lnTo>
                  <a:lnTo>
                    <a:pt x="3030296" y="21464"/>
                  </a:lnTo>
                  <a:lnTo>
                    <a:pt x="2695059" y="16589"/>
                  </a:lnTo>
                  <a:close/>
                </a:path>
                <a:path w="5377180" h="85725">
                  <a:moveTo>
                    <a:pt x="3892194" y="3287"/>
                  </a:moveTo>
                  <a:lnTo>
                    <a:pt x="3837828" y="3638"/>
                  </a:lnTo>
                  <a:lnTo>
                    <a:pt x="3784064" y="4829"/>
                  </a:lnTo>
                  <a:lnTo>
                    <a:pt x="3731591" y="6808"/>
                  </a:lnTo>
                  <a:lnTo>
                    <a:pt x="3681097" y="9526"/>
                  </a:lnTo>
                  <a:lnTo>
                    <a:pt x="3633270" y="12932"/>
                  </a:lnTo>
                  <a:lnTo>
                    <a:pt x="3587878" y="17060"/>
                  </a:lnTo>
                  <a:lnTo>
                    <a:pt x="3588068" y="17060"/>
                  </a:lnTo>
                  <a:lnTo>
                    <a:pt x="3547289" y="21733"/>
                  </a:lnTo>
                  <a:lnTo>
                    <a:pt x="4193451" y="21733"/>
                  </a:lnTo>
                  <a:lnTo>
                    <a:pt x="4149565" y="15950"/>
                  </a:lnTo>
                  <a:lnTo>
                    <a:pt x="4149769" y="15950"/>
                  </a:lnTo>
                  <a:lnTo>
                    <a:pt x="4101923" y="11276"/>
                  </a:lnTo>
                  <a:lnTo>
                    <a:pt x="4052028" y="7769"/>
                  </a:lnTo>
                  <a:lnTo>
                    <a:pt x="3999983" y="5302"/>
                  </a:lnTo>
                  <a:lnTo>
                    <a:pt x="3946475" y="3825"/>
                  </a:lnTo>
                  <a:lnTo>
                    <a:pt x="3892194" y="3287"/>
                  </a:lnTo>
                  <a:close/>
                </a:path>
                <a:path w="5377180" h="85725">
                  <a:moveTo>
                    <a:pt x="5126677" y="13257"/>
                  </a:moveTo>
                  <a:lnTo>
                    <a:pt x="5074975" y="13257"/>
                  </a:lnTo>
                  <a:lnTo>
                    <a:pt x="5031897" y="13819"/>
                  </a:lnTo>
                  <a:lnTo>
                    <a:pt x="4975394" y="15351"/>
                  </a:lnTo>
                  <a:lnTo>
                    <a:pt x="4910812" y="17902"/>
                  </a:lnTo>
                  <a:lnTo>
                    <a:pt x="4834165" y="21733"/>
                  </a:lnTo>
                  <a:lnTo>
                    <a:pt x="5376925" y="21733"/>
                  </a:lnTo>
                  <a:lnTo>
                    <a:pt x="5167961" y="13949"/>
                  </a:lnTo>
                  <a:lnTo>
                    <a:pt x="5126677" y="13257"/>
                  </a:lnTo>
                  <a:close/>
                </a:path>
                <a:path w="5377180" h="85725">
                  <a:moveTo>
                    <a:pt x="2632105" y="16287"/>
                  </a:moveTo>
                  <a:lnTo>
                    <a:pt x="2582002" y="16589"/>
                  </a:lnTo>
                  <a:lnTo>
                    <a:pt x="2712345" y="16589"/>
                  </a:lnTo>
                  <a:lnTo>
                    <a:pt x="2632105" y="16287"/>
                  </a:lnTo>
                  <a:close/>
                </a:path>
              </a:pathLst>
            </a:custGeom>
            <a:solidFill>
              <a:srgbClr val="EC7C30"/>
            </a:solidFill>
          </p:spPr>
          <p:txBody>
            <a:bodyPr wrap="square" lIns="0" tIns="0" rIns="0" bIns="0" rtlCol="0"/>
            <a:lstStyle/>
            <a:p>
              <a:endParaRPr/>
            </a:p>
          </p:txBody>
        </p:sp>
        <p:sp>
          <p:nvSpPr>
            <p:cNvPr id="11" name="object 5">
              <a:extLst>
                <a:ext uri="{FF2B5EF4-FFF2-40B4-BE49-F238E27FC236}">
                  <a16:creationId xmlns:a16="http://schemas.microsoft.com/office/drawing/2014/main" id="{E250F593-0D11-FF77-916A-8BE67D647C1E}"/>
                </a:ext>
              </a:extLst>
            </p:cNvPr>
            <p:cNvSpPr/>
            <p:nvPr/>
          </p:nvSpPr>
          <p:spPr>
            <a:xfrm>
              <a:off x="11112208" y="3895052"/>
              <a:ext cx="5369560" cy="67945"/>
            </a:xfrm>
            <a:custGeom>
              <a:avLst/>
              <a:gdLst/>
              <a:ahLst/>
              <a:cxnLst/>
              <a:rect l="l" t="t" r="r" b="b"/>
              <a:pathLst>
                <a:path w="5369559" h="67945">
                  <a:moveTo>
                    <a:pt x="961" y="18336"/>
                  </a:moveTo>
                  <a:lnTo>
                    <a:pt x="45323" y="21045"/>
                  </a:lnTo>
                  <a:lnTo>
                    <a:pt x="93505" y="22781"/>
                  </a:lnTo>
                  <a:lnTo>
                    <a:pt x="144527" y="23687"/>
                  </a:lnTo>
                  <a:lnTo>
                    <a:pt x="197414" y="23908"/>
                  </a:lnTo>
                  <a:lnTo>
                    <a:pt x="251189" y="23586"/>
                  </a:lnTo>
                  <a:lnTo>
                    <a:pt x="304873" y="22867"/>
                  </a:lnTo>
                  <a:lnTo>
                    <a:pt x="357490" y="21893"/>
                  </a:lnTo>
                  <a:lnTo>
                    <a:pt x="408062" y="20810"/>
                  </a:lnTo>
                  <a:lnTo>
                    <a:pt x="455613" y="19760"/>
                  </a:lnTo>
                  <a:lnTo>
                    <a:pt x="499165" y="18887"/>
                  </a:lnTo>
                  <a:lnTo>
                    <a:pt x="537740" y="18336"/>
                  </a:lnTo>
                  <a:lnTo>
                    <a:pt x="571254" y="20388"/>
                  </a:lnTo>
                  <a:lnTo>
                    <a:pt x="606912" y="19538"/>
                  </a:lnTo>
                  <a:lnTo>
                    <a:pt x="645017" y="16615"/>
                  </a:lnTo>
                  <a:lnTo>
                    <a:pt x="685875" y="12452"/>
                  </a:lnTo>
                  <a:lnTo>
                    <a:pt x="729789" y="7877"/>
                  </a:lnTo>
                  <a:lnTo>
                    <a:pt x="777065" y="3723"/>
                  </a:lnTo>
                  <a:lnTo>
                    <a:pt x="828007" y="821"/>
                  </a:lnTo>
                  <a:lnTo>
                    <a:pt x="882919" y="0"/>
                  </a:lnTo>
                  <a:lnTo>
                    <a:pt x="942105" y="2091"/>
                  </a:lnTo>
                  <a:lnTo>
                    <a:pt x="1005871" y="7926"/>
                  </a:lnTo>
                  <a:lnTo>
                    <a:pt x="1074520" y="18336"/>
                  </a:lnTo>
                  <a:lnTo>
                    <a:pt x="1139796" y="20511"/>
                  </a:lnTo>
                  <a:lnTo>
                    <a:pt x="1196136" y="21807"/>
                  </a:lnTo>
                  <a:lnTo>
                    <a:pt x="1245421" y="22371"/>
                  </a:lnTo>
                  <a:lnTo>
                    <a:pt x="1289531" y="22353"/>
                  </a:lnTo>
                  <a:lnTo>
                    <a:pt x="1330345" y="21899"/>
                  </a:lnTo>
                  <a:lnTo>
                    <a:pt x="1369743" y="21159"/>
                  </a:lnTo>
                  <a:lnTo>
                    <a:pt x="1409606" y="20279"/>
                  </a:lnTo>
                  <a:lnTo>
                    <a:pt x="1451813" y="19409"/>
                  </a:lnTo>
                  <a:lnTo>
                    <a:pt x="1498244" y="18696"/>
                  </a:lnTo>
                  <a:lnTo>
                    <a:pt x="1550780" y="18289"/>
                  </a:lnTo>
                  <a:lnTo>
                    <a:pt x="1611299" y="18336"/>
                  </a:lnTo>
                  <a:lnTo>
                    <a:pt x="1661626" y="16346"/>
                  </a:lnTo>
                  <a:lnTo>
                    <a:pt x="1710006" y="13888"/>
                  </a:lnTo>
                  <a:lnTo>
                    <a:pt x="1756933" y="11178"/>
                  </a:lnTo>
                  <a:lnTo>
                    <a:pt x="1802904" y="8436"/>
                  </a:lnTo>
                  <a:lnTo>
                    <a:pt x="1848415" y="5880"/>
                  </a:lnTo>
                  <a:lnTo>
                    <a:pt x="1893962" y="3729"/>
                  </a:lnTo>
                  <a:lnTo>
                    <a:pt x="1940041" y="2200"/>
                  </a:lnTo>
                  <a:lnTo>
                    <a:pt x="1987146" y="1512"/>
                  </a:lnTo>
                  <a:lnTo>
                    <a:pt x="2035775" y="1884"/>
                  </a:lnTo>
                  <a:lnTo>
                    <a:pt x="2086422" y="3534"/>
                  </a:lnTo>
                  <a:lnTo>
                    <a:pt x="2139585" y="6680"/>
                  </a:lnTo>
                  <a:lnTo>
                    <a:pt x="2195758" y="11541"/>
                  </a:lnTo>
                  <a:lnTo>
                    <a:pt x="2255437" y="18336"/>
                  </a:lnTo>
                  <a:lnTo>
                    <a:pt x="2318828" y="24676"/>
                  </a:lnTo>
                  <a:lnTo>
                    <a:pt x="2375497" y="29375"/>
                  </a:lnTo>
                  <a:lnTo>
                    <a:pt x="2426689" y="32580"/>
                  </a:lnTo>
                  <a:lnTo>
                    <a:pt x="2473644" y="34438"/>
                  </a:lnTo>
                  <a:lnTo>
                    <a:pt x="2517606" y="35093"/>
                  </a:lnTo>
                  <a:lnTo>
                    <a:pt x="2559816" y="34694"/>
                  </a:lnTo>
                  <a:lnTo>
                    <a:pt x="2601519" y="33386"/>
                  </a:lnTo>
                  <a:lnTo>
                    <a:pt x="2643955" y="31315"/>
                  </a:lnTo>
                  <a:lnTo>
                    <a:pt x="2688368" y="28628"/>
                  </a:lnTo>
                  <a:lnTo>
                    <a:pt x="2735999" y="25472"/>
                  </a:lnTo>
                  <a:lnTo>
                    <a:pt x="2788093" y="21992"/>
                  </a:lnTo>
                  <a:lnTo>
                    <a:pt x="2845890" y="18336"/>
                  </a:lnTo>
                  <a:lnTo>
                    <a:pt x="2919746" y="15575"/>
                  </a:lnTo>
                  <a:lnTo>
                    <a:pt x="2976513" y="14428"/>
                  </a:lnTo>
                  <a:lnTo>
                    <a:pt x="3020076" y="14499"/>
                  </a:lnTo>
                  <a:lnTo>
                    <a:pt x="3054319" y="15392"/>
                  </a:lnTo>
                  <a:lnTo>
                    <a:pt x="3083124" y="16711"/>
                  </a:lnTo>
                  <a:lnTo>
                    <a:pt x="3110375" y="18061"/>
                  </a:lnTo>
                  <a:lnTo>
                    <a:pt x="3139955" y="19046"/>
                  </a:lnTo>
                  <a:lnTo>
                    <a:pt x="3175748" y="19269"/>
                  </a:lnTo>
                  <a:lnTo>
                    <a:pt x="3221638" y="18336"/>
                  </a:lnTo>
                  <a:lnTo>
                    <a:pt x="3275075" y="19919"/>
                  </a:lnTo>
                  <a:lnTo>
                    <a:pt x="3325151" y="19616"/>
                  </a:lnTo>
                  <a:lnTo>
                    <a:pt x="3372698" y="18004"/>
                  </a:lnTo>
                  <a:lnTo>
                    <a:pt x="3418550" y="15656"/>
                  </a:lnTo>
                  <a:lnTo>
                    <a:pt x="3463540" y="13149"/>
                  </a:lnTo>
                  <a:lnTo>
                    <a:pt x="3508503" y="11056"/>
                  </a:lnTo>
                  <a:lnTo>
                    <a:pt x="3554271" y="9953"/>
                  </a:lnTo>
                  <a:lnTo>
                    <a:pt x="3601678" y="10416"/>
                  </a:lnTo>
                  <a:lnTo>
                    <a:pt x="3651558" y="13018"/>
                  </a:lnTo>
                  <a:lnTo>
                    <a:pt x="3704744" y="18336"/>
                  </a:lnTo>
                  <a:lnTo>
                    <a:pt x="3755981" y="16868"/>
                  </a:lnTo>
                  <a:lnTo>
                    <a:pt x="3807263" y="16673"/>
                  </a:lnTo>
                  <a:lnTo>
                    <a:pt x="3858500" y="17470"/>
                  </a:lnTo>
                  <a:lnTo>
                    <a:pt x="3909603" y="18977"/>
                  </a:lnTo>
                  <a:lnTo>
                    <a:pt x="3960485" y="20917"/>
                  </a:lnTo>
                  <a:lnTo>
                    <a:pt x="4011055" y="23007"/>
                  </a:lnTo>
                  <a:lnTo>
                    <a:pt x="4061225" y="24968"/>
                  </a:lnTo>
                  <a:lnTo>
                    <a:pt x="4110906" y="26520"/>
                  </a:lnTo>
                  <a:lnTo>
                    <a:pt x="4160010" y="27383"/>
                  </a:lnTo>
                  <a:lnTo>
                    <a:pt x="4208447" y="27276"/>
                  </a:lnTo>
                  <a:lnTo>
                    <a:pt x="4256129" y="25919"/>
                  </a:lnTo>
                  <a:lnTo>
                    <a:pt x="4302966" y="23033"/>
                  </a:lnTo>
                  <a:lnTo>
                    <a:pt x="4348871" y="18336"/>
                  </a:lnTo>
                  <a:lnTo>
                    <a:pt x="4409041" y="18597"/>
                  </a:lnTo>
                  <a:lnTo>
                    <a:pt x="4467724" y="18800"/>
                  </a:lnTo>
                  <a:lnTo>
                    <a:pt x="4524659" y="18947"/>
                  </a:lnTo>
                  <a:lnTo>
                    <a:pt x="4579581" y="19040"/>
                  </a:lnTo>
                  <a:lnTo>
                    <a:pt x="4632229" y="19080"/>
                  </a:lnTo>
                  <a:lnTo>
                    <a:pt x="4682340" y="19071"/>
                  </a:lnTo>
                  <a:lnTo>
                    <a:pt x="4729651" y="19012"/>
                  </a:lnTo>
                  <a:lnTo>
                    <a:pt x="4773900" y="18908"/>
                  </a:lnTo>
                  <a:lnTo>
                    <a:pt x="4814825" y="18759"/>
                  </a:lnTo>
                  <a:lnTo>
                    <a:pt x="4885650" y="18336"/>
                  </a:lnTo>
                  <a:lnTo>
                    <a:pt x="4926688" y="24364"/>
                  </a:lnTo>
                  <a:lnTo>
                    <a:pt x="4971662" y="26331"/>
                  </a:lnTo>
                  <a:lnTo>
                    <a:pt x="5019704" y="25257"/>
                  </a:lnTo>
                  <a:lnTo>
                    <a:pt x="5069941" y="22162"/>
                  </a:lnTo>
                  <a:lnTo>
                    <a:pt x="5121505" y="18069"/>
                  </a:lnTo>
                  <a:lnTo>
                    <a:pt x="5173525" y="13996"/>
                  </a:lnTo>
                  <a:lnTo>
                    <a:pt x="5225130" y="10966"/>
                  </a:lnTo>
                  <a:lnTo>
                    <a:pt x="5275451" y="9998"/>
                  </a:lnTo>
                  <a:lnTo>
                    <a:pt x="5323616" y="12115"/>
                  </a:lnTo>
                  <a:lnTo>
                    <a:pt x="5368756" y="18336"/>
                  </a:lnTo>
                  <a:lnTo>
                    <a:pt x="5368516" y="27056"/>
                  </a:lnTo>
                  <a:lnTo>
                    <a:pt x="5368972" y="34081"/>
                  </a:lnTo>
                  <a:lnTo>
                    <a:pt x="5369320" y="40773"/>
                  </a:lnTo>
                  <a:lnTo>
                    <a:pt x="5368756" y="48492"/>
                  </a:lnTo>
                  <a:lnTo>
                    <a:pt x="5338603" y="39601"/>
                  </a:lnTo>
                  <a:lnTo>
                    <a:pt x="5297865" y="33153"/>
                  </a:lnTo>
                  <a:lnTo>
                    <a:pt x="5249196" y="29053"/>
                  </a:lnTo>
                  <a:lnTo>
                    <a:pt x="5195253" y="27207"/>
                  </a:lnTo>
                  <a:lnTo>
                    <a:pt x="5138689" y="27521"/>
                  </a:lnTo>
                  <a:lnTo>
                    <a:pt x="5082160" y="29900"/>
                  </a:lnTo>
                  <a:lnTo>
                    <a:pt x="5028321" y="34251"/>
                  </a:lnTo>
                  <a:lnTo>
                    <a:pt x="4979827" y="40480"/>
                  </a:lnTo>
                  <a:lnTo>
                    <a:pt x="4939334" y="48492"/>
                  </a:lnTo>
                  <a:lnTo>
                    <a:pt x="4906821" y="51051"/>
                  </a:lnTo>
                  <a:lnTo>
                    <a:pt x="4834736" y="56702"/>
                  </a:lnTo>
                  <a:lnTo>
                    <a:pt x="4794872" y="59431"/>
                  </a:lnTo>
                  <a:lnTo>
                    <a:pt x="4752267" y="61855"/>
                  </a:lnTo>
                  <a:lnTo>
                    <a:pt x="4706774" y="63791"/>
                  </a:lnTo>
                  <a:lnTo>
                    <a:pt x="4658246" y="65059"/>
                  </a:lnTo>
                  <a:lnTo>
                    <a:pt x="4606539" y="65478"/>
                  </a:lnTo>
                  <a:lnTo>
                    <a:pt x="4551506" y="64867"/>
                  </a:lnTo>
                  <a:lnTo>
                    <a:pt x="4493002" y="63044"/>
                  </a:lnTo>
                  <a:lnTo>
                    <a:pt x="4430879" y="59827"/>
                  </a:lnTo>
                  <a:lnTo>
                    <a:pt x="4364993" y="55037"/>
                  </a:lnTo>
                  <a:lnTo>
                    <a:pt x="4295197" y="48492"/>
                  </a:lnTo>
                  <a:lnTo>
                    <a:pt x="4229530" y="49492"/>
                  </a:lnTo>
                  <a:lnTo>
                    <a:pt x="4176971" y="50195"/>
                  </a:lnTo>
                  <a:lnTo>
                    <a:pt x="4135429" y="50638"/>
                  </a:lnTo>
                  <a:lnTo>
                    <a:pt x="4102812" y="50855"/>
                  </a:lnTo>
                  <a:lnTo>
                    <a:pt x="4077029" y="50882"/>
                  </a:lnTo>
                  <a:lnTo>
                    <a:pt x="4055988" y="50755"/>
                  </a:lnTo>
                  <a:lnTo>
                    <a:pt x="4037597" y="50507"/>
                  </a:lnTo>
                  <a:lnTo>
                    <a:pt x="4019764" y="50175"/>
                  </a:lnTo>
                  <a:lnTo>
                    <a:pt x="4000399" y="49795"/>
                  </a:lnTo>
                  <a:lnTo>
                    <a:pt x="3977409" y="49401"/>
                  </a:lnTo>
                  <a:lnTo>
                    <a:pt x="3948703" y="49029"/>
                  </a:lnTo>
                  <a:lnTo>
                    <a:pt x="3912189" y="48714"/>
                  </a:lnTo>
                  <a:lnTo>
                    <a:pt x="3865775" y="48492"/>
                  </a:lnTo>
                  <a:lnTo>
                    <a:pt x="3796335" y="47155"/>
                  </a:lnTo>
                  <a:lnTo>
                    <a:pt x="3742737" y="48060"/>
                  </a:lnTo>
                  <a:lnTo>
                    <a:pt x="3700271" y="50278"/>
                  </a:lnTo>
                  <a:lnTo>
                    <a:pt x="3664225" y="52878"/>
                  </a:lnTo>
                  <a:lnTo>
                    <a:pt x="3629889" y="54929"/>
                  </a:lnTo>
                  <a:lnTo>
                    <a:pt x="3592551" y="55502"/>
                  </a:lnTo>
                  <a:lnTo>
                    <a:pt x="3547501" y="53666"/>
                  </a:lnTo>
                  <a:lnTo>
                    <a:pt x="3490028" y="48492"/>
                  </a:lnTo>
                  <a:lnTo>
                    <a:pt x="3415046" y="44050"/>
                  </a:lnTo>
                  <a:lnTo>
                    <a:pt x="3350299" y="41553"/>
                  </a:lnTo>
                  <a:lnTo>
                    <a:pt x="3293906" y="40721"/>
                  </a:lnTo>
                  <a:lnTo>
                    <a:pt x="3243988" y="41277"/>
                  </a:lnTo>
                  <a:lnTo>
                    <a:pt x="3198665" y="42943"/>
                  </a:lnTo>
                  <a:lnTo>
                    <a:pt x="3156055" y="45440"/>
                  </a:lnTo>
                  <a:lnTo>
                    <a:pt x="3114280" y="48492"/>
                  </a:lnTo>
                  <a:lnTo>
                    <a:pt x="3088238" y="39123"/>
                  </a:lnTo>
                  <a:lnTo>
                    <a:pt x="3057228" y="32841"/>
                  </a:lnTo>
                  <a:lnTo>
                    <a:pt x="3021475" y="29229"/>
                  </a:lnTo>
                  <a:lnTo>
                    <a:pt x="2981208" y="27873"/>
                  </a:lnTo>
                  <a:lnTo>
                    <a:pt x="2936654" y="28359"/>
                  </a:lnTo>
                  <a:lnTo>
                    <a:pt x="2888039" y="30272"/>
                  </a:lnTo>
                  <a:lnTo>
                    <a:pt x="2835592" y="33198"/>
                  </a:lnTo>
                  <a:lnTo>
                    <a:pt x="2779540" y="36720"/>
                  </a:lnTo>
                  <a:lnTo>
                    <a:pt x="2720110" y="40426"/>
                  </a:lnTo>
                  <a:lnTo>
                    <a:pt x="2657530" y="43899"/>
                  </a:lnTo>
                  <a:lnTo>
                    <a:pt x="2592026" y="46726"/>
                  </a:lnTo>
                  <a:lnTo>
                    <a:pt x="2523827" y="48492"/>
                  </a:lnTo>
                  <a:lnTo>
                    <a:pt x="2422936" y="41627"/>
                  </a:lnTo>
                  <a:lnTo>
                    <a:pt x="2347981" y="37091"/>
                  </a:lnTo>
                  <a:lnTo>
                    <a:pt x="2292844" y="34859"/>
                  </a:lnTo>
                  <a:lnTo>
                    <a:pt x="2251405" y="34907"/>
                  </a:lnTo>
                  <a:lnTo>
                    <a:pt x="2217544" y="37212"/>
                  </a:lnTo>
                  <a:lnTo>
                    <a:pt x="2185142" y="41748"/>
                  </a:lnTo>
                  <a:lnTo>
                    <a:pt x="2148079" y="48492"/>
                  </a:lnTo>
                  <a:lnTo>
                    <a:pt x="2119974" y="51924"/>
                  </a:lnTo>
                  <a:lnTo>
                    <a:pt x="2045978" y="58114"/>
                  </a:lnTo>
                  <a:lnTo>
                    <a:pt x="2001429" y="60525"/>
                  </a:lnTo>
                  <a:lnTo>
                    <a:pt x="1952741" y="62249"/>
                  </a:lnTo>
                  <a:lnTo>
                    <a:pt x="1900587" y="63115"/>
                  </a:lnTo>
                  <a:lnTo>
                    <a:pt x="1845636" y="62947"/>
                  </a:lnTo>
                  <a:lnTo>
                    <a:pt x="1788560" y="61574"/>
                  </a:lnTo>
                  <a:lnTo>
                    <a:pt x="1730031" y="58823"/>
                  </a:lnTo>
                  <a:lnTo>
                    <a:pt x="1670721" y="54520"/>
                  </a:lnTo>
                  <a:lnTo>
                    <a:pt x="1611299" y="48492"/>
                  </a:lnTo>
                  <a:lnTo>
                    <a:pt x="1545624" y="37955"/>
                  </a:lnTo>
                  <a:lnTo>
                    <a:pt x="1485576" y="31871"/>
                  </a:lnTo>
                  <a:lnTo>
                    <a:pt x="1430667" y="29460"/>
                  </a:lnTo>
                  <a:lnTo>
                    <a:pt x="1380411" y="29943"/>
                  </a:lnTo>
                  <a:lnTo>
                    <a:pt x="1334320" y="32541"/>
                  </a:lnTo>
                  <a:lnTo>
                    <a:pt x="1291909" y="36474"/>
                  </a:lnTo>
                  <a:lnTo>
                    <a:pt x="1252689" y="40962"/>
                  </a:lnTo>
                  <a:lnTo>
                    <a:pt x="1216174" y="45228"/>
                  </a:lnTo>
                  <a:lnTo>
                    <a:pt x="1181878" y="48492"/>
                  </a:lnTo>
                  <a:lnTo>
                    <a:pt x="1149271" y="58538"/>
                  </a:lnTo>
                  <a:lnTo>
                    <a:pt x="1110610" y="64659"/>
                  </a:lnTo>
                  <a:lnTo>
                    <a:pt x="1066835" y="67493"/>
                  </a:lnTo>
                  <a:lnTo>
                    <a:pt x="1018884" y="67679"/>
                  </a:lnTo>
                  <a:lnTo>
                    <a:pt x="967694" y="65856"/>
                  </a:lnTo>
                  <a:lnTo>
                    <a:pt x="914205" y="62662"/>
                  </a:lnTo>
                  <a:lnTo>
                    <a:pt x="859354" y="58736"/>
                  </a:lnTo>
                  <a:lnTo>
                    <a:pt x="804079" y="54718"/>
                  </a:lnTo>
                  <a:lnTo>
                    <a:pt x="749320" y="51245"/>
                  </a:lnTo>
                  <a:lnTo>
                    <a:pt x="696013" y="48957"/>
                  </a:lnTo>
                  <a:lnTo>
                    <a:pt x="645098" y="48492"/>
                  </a:lnTo>
                  <a:lnTo>
                    <a:pt x="602960" y="50205"/>
                  </a:lnTo>
                  <a:lnTo>
                    <a:pt x="557225" y="52552"/>
                  </a:lnTo>
                  <a:lnTo>
                    <a:pt x="508539" y="55282"/>
                  </a:lnTo>
                  <a:lnTo>
                    <a:pt x="457544" y="58145"/>
                  </a:lnTo>
                  <a:lnTo>
                    <a:pt x="404885" y="60890"/>
                  </a:lnTo>
                  <a:lnTo>
                    <a:pt x="351205" y="63266"/>
                  </a:lnTo>
                  <a:lnTo>
                    <a:pt x="297149" y="65022"/>
                  </a:lnTo>
                  <a:lnTo>
                    <a:pt x="243360" y="65907"/>
                  </a:lnTo>
                  <a:lnTo>
                    <a:pt x="190483" y="65671"/>
                  </a:lnTo>
                  <a:lnTo>
                    <a:pt x="139160" y="64062"/>
                  </a:lnTo>
                  <a:lnTo>
                    <a:pt x="90036" y="60830"/>
                  </a:lnTo>
                  <a:lnTo>
                    <a:pt x="43755" y="55723"/>
                  </a:lnTo>
                  <a:lnTo>
                    <a:pt x="961" y="48492"/>
                  </a:lnTo>
                  <a:lnTo>
                    <a:pt x="0" y="40465"/>
                  </a:lnTo>
                  <a:lnTo>
                    <a:pt x="470" y="32059"/>
                  </a:lnTo>
                  <a:lnTo>
                    <a:pt x="1186" y="24330"/>
                  </a:lnTo>
                  <a:lnTo>
                    <a:pt x="961" y="18336"/>
                  </a:lnTo>
                  <a:close/>
                </a:path>
              </a:pathLst>
            </a:custGeom>
            <a:ln w="31412">
              <a:solidFill>
                <a:srgbClr val="EC7C30"/>
              </a:solidFill>
            </a:ln>
          </p:spPr>
          <p:txBody>
            <a:bodyPr wrap="square" lIns="0" tIns="0" rIns="0" bIns="0" rtlCol="0"/>
            <a:lstStyle/>
            <a:p>
              <a:endParaRPr/>
            </a:p>
          </p:txBody>
        </p:sp>
      </p:grpSp>
      <p:sp>
        <p:nvSpPr>
          <p:cNvPr id="13" name="object 6">
            <a:extLst>
              <a:ext uri="{FF2B5EF4-FFF2-40B4-BE49-F238E27FC236}">
                <a16:creationId xmlns:a16="http://schemas.microsoft.com/office/drawing/2014/main" id="{B0B83923-45E2-F727-ED09-1F11334C9B88}"/>
              </a:ext>
            </a:extLst>
          </p:cNvPr>
          <p:cNvSpPr txBox="1"/>
          <p:nvPr/>
        </p:nvSpPr>
        <p:spPr>
          <a:xfrm>
            <a:off x="501901" y="7089502"/>
            <a:ext cx="9049173" cy="1292020"/>
          </a:xfrm>
          <a:prstGeom prst="rect">
            <a:avLst/>
          </a:prstGeom>
        </p:spPr>
        <p:txBody>
          <a:bodyPr vert="horz" wrap="square" lIns="0" tIns="60325" rIns="0" bIns="0" rtlCol="0" anchor="t">
            <a:spAutoFit/>
          </a:bodyPr>
          <a:lstStyle/>
          <a:p>
            <a:pPr algn="ctr">
              <a:tabLst>
                <a:tab pos="12700" algn="l"/>
                <a:tab pos="200025" algn="l"/>
              </a:tabLst>
            </a:pPr>
            <a:r>
              <a:rPr lang="en-US" sz="4000" b="1" dirty="0">
                <a:solidFill>
                  <a:schemeClr val="tx1"/>
                </a:solidFill>
              </a:rPr>
              <a:t>Trauma to Transformation</a:t>
            </a:r>
          </a:p>
          <a:p>
            <a:pPr algn="ctr">
              <a:tabLst>
                <a:tab pos="12700" algn="l"/>
                <a:tab pos="200025" algn="l"/>
              </a:tabLst>
            </a:pPr>
            <a:r>
              <a:rPr lang="en-US" sz="4000" b="1" dirty="0">
                <a:solidFill>
                  <a:schemeClr val="tx1"/>
                </a:solidFill>
              </a:rPr>
              <a:t>Incarceration to Independence</a:t>
            </a:r>
          </a:p>
        </p:txBody>
      </p:sp>
    </p:spTree>
    <p:extLst>
      <p:ext uri="{BB962C8B-B14F-4D97-AF65-F5344CB8AC3E}">
        <p14:creationId xmlns:p14="http://schemas.microsoft.com/office/powerpoint/2010/main" val="1951770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11938257" y="788253"/>
            <a:ext cx="7377430" cy="2033890"/>
          </a:xfrm>
          <a:prstGeom prst="rect">
            <a:avLst/>
          </a:prstGeom>
        </p:spPr>
        <p:txBody>
          <a:bodyPr vert="horz" wrap="square" lIns="0" tIns="401320" rIns="0" bIns="0" rtlCol="0" anchor="t">
            <a:spAutoFit/>
          </a:bodyPr>
          <a:lstStyle/>
          <a:p>
            <a:pPr marL="2245360" marR="5080" indent="-2233295" algn="ctr">
              <a:lnSpc>
                <a:spcPts val="12660"/>
              </a:lnSpc>
              <a:spcBef>
                <a:spcPts val="3160"/>
              </a:spcBef>
            </a:pPr>
            <a:r>
              <a:rPr lang="en-US" sz="13150" spc="-10" dirty="0">
                <a:solidFill>
                  <a:srgbClr val="6B8041"/>
                </a:solidFill>
              </a:rPr>
              <a:t>Mahalo!</a:t>
            </a:r>
            <a:endParaRPr lang="en-US" sz="13150" spc="-10" dirty="0"/>
          </a:p>
        </p:txBody>
      </p:sp>
      <p:sp>
        <p:nvSpPr>
          <p:cNvPr id="6" name="TextBox 5">
            <a:extLst>
              <a:ext uri="{FF2B5EF4-FFF2-40B4-BE49-F238E27FC236}">
                <a16:creationId xmlns:a16="http://schemas.microsoft.com/office/drawing/2014/main" id="{8E1091A1-544D-7EF4-8A54-61FC5FF1AB0D}"/>
              </a:ext>
            </a:extLst>
          </p:cNvPr>
          <p:cNvSpPr txBox="1"/>
          <p:nvPr/>
        </p:nvSpPr>
        <p:spPr>
          <a:xfrm>
            <a:off x="-1327" y="7343225"/>
            <a:ext cx="6233495" cy="9982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lnSpc>
                <a:spcPts val="2250"/>
              </a:lnSpc>
            </a:pPr>
            <a:r>
              <a:rPr lang="en-US" sz="2800" b="1" dirty="0">
                <a:solidFill>
                  <a:srgbClr val="FFFFFF"/>
                </a:solidFill>
                <a:latin typeface="Calibri"/>
                <a:cs typeface="Calibri"/>
              </a:rPr>
              <a:t>Kailene Nihipali Sanchez​</a:t>
            </a:r>
          </a:p>
          <a:p>
            <a:pPr algn="ctr" rtl="0">
              <a:lnSpc>
                <a:spcPts val="2250"/>
              </a:lnSpc>
            </a:pPr>
            <a:r>
              <a:rPr lang="en-US" sz="2800" err="1">
                <a:solidFill>
                  <a:srgbClr val="FFFFFF"/>
                </a:solidFill>
                <a:latin typeface="Calibri"/>
                <a:cs typeface="Calibri"/>
              </a:rPr>
              <a:t>Nā</a:t>
            </a:r>
            <a:r>
              <a:rPr lang="en-US" sz="2800" dirty="0">
                <a:solidFill>
                  <a:srgbClr val="FFFFFF"/>
                </a:solidFill>
                <a:latin typeface="Calibri"/>
                <a:cs typeface="Calibri"/>
              </a:rPr>
              <a:t> Kama a </a:t>
            </a:r>
            <a:r>
              <a:rPr lang="en-US" sz="2800" err="1">
                <a:solidFill>
                  <a:srgbClr val="FFFFFF"/>
                </a:solidFill>
                <a:latin typeface="Calibri"/>
                <a:cs typeface="Calibri"/>
              </a:rPr>
              <a:t>Hāloa</a:t>
            </a:r>
            <a:r>
              <a:rPr lang="en-US" sz="2800" dirty="0">
                <a:solidFill>
                  <a:srgbClr val="FFFFFF"/>
                </a:solidFill>
                <a:latin typeface="Calibri"/>
                <a:cs typeface="Calibri"/>
              </a:rPr>
              <a:t> Manager, EPIC 'Ohana​</a:t>
            </a:r>
          </a:p>
          <a:p>
            <a:pPr algn="ctr" rtl="0">
              <a:lnSpc>
                <a:spcPts val="2250"/>
              </a:lnSpc>
            </a:pPr>
            <a:r>
              <a:rPr lang="en-US" sz="2800" dirty="0">
                <a:solidFill>
                  <a:srgbClr val="FFFFFF"/>
                </a:solidFill>
                <a:latin typeface="Calibri"/>
                <a:cs typeface="Calibri"/>
              </a:rPr>
              <a:t>knihipalisanchez@epicohana.org</a:t>
            </a:r>
          </a:p>
        </p:txBody>
      </p:sp>
      <p:sp>
        <p:nvSpPr>
          <p:cNvPr id="2" name="TextBox 1">
            <a:extLst>
              <a:ext uri="{FF2B5EF4-FFF2-40B4-BE49-F238E27FC236}">
                <a16:creationId xmlns:a16="http://schemas.microsoft.com/office/drawing/2014/main" id="{A74B2562-3F8C-42C8-7B51-65BB646A63B6}"/>
              </a:ext>
            </a:extLst>
          </p:cNvPr>
          <p:cNvSpPr txBox="1"/>
          <p:nvPr/>
        </p:nvSpPr>
        <p:spPr>
          <a:xfrm>
            <a:off x="7893640" y="5883747"/>
            <a:ext cx="6863544" cy="995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lnSpc>
                <a:spcPts val="2250"/>
              </a:lnSpc>
            </a:pPr>
            <a:r>
              <a:rPr lang="en-US" sz="2800" b="1" dirty="0">
                <a:solidFill>
                  <a:schemeClr val="bg1"/>
                </a:solidFill>
              </a:rPr>
              <a:t>Naomi Leipold​</a:t>
            </a:r>
          </a:p>
          <a:p>
            <a:pPr algn="ctr" rtl="0">
              <a:lnSpc>
                <a:spcPts val="2250"/>
              </a:lnSpc>
            </a:pPr>
            <a:r>
              <a:rPr lang="en-US" sz="2800" dirty="0">
                <a:solidFill>
                  <a:schemeClr val="bg1"/>
                </a:solidFill>
              </a:rPr>
              <a:t>Project Manager (Policy Lead), OWR​</a:t>
            </a:r>
          </a:p>
          <a:p>
            <a:pPr algn="ctr" rtl="0">
              <a:lnSpc>
                <a:spcPts val="2250"/>
              </a:lnSpc>
            </a:pPr>
            <a:r>
              <a:rPr lang="en-US" sz="2800" dirty="0">
                <a:solidFill>
                  <a:schemeClr val="bg1"/>
                </a:solidFill>
              </a:rPr>
              <a:t>naomi.t.leipold@hawaii.gov</a:t>
            </a:r>
            <a:endParaRPr lang="en-US" sz="2800" dirty="0">
              <a:solidFill>
                <a:schemeClr val="bg1"/>
              </a:solidFill>
              <a:highlight>
                <a:srgbClr val="F5F5F5"/>
              </a:highlight>
              <a:latin typeface="Calibri"/>
              <a:cs typeface="Segoe UI"/>
            </a:endParaRPr>
          </a:p>
        </p:txBody>
      </p:sp>
      <p:sp>
        <p:nvSpPr>
          <p:cNvPr id="4" name="TextBox 3">
            <a:extLst>
              <a:ext uri="{FF2B5EF4-FFF2-40B4-BE49-F238E27FC236}">
                <a16:creationId xmlns:a16="http://schemas.microsoft.com/office/drawing/2014/main" id="{6BE0E0E0-6616-FA19-3800-CA0C4A76B202}"/>
              </a:ext>
            </a:extLst>
          </p:cNvPr>
          <p:cNvSpPr txBox="1"/>
          <p:nvPr/>
        </p:nvSpPr>
        <p:spPr>
          <a:xfrm>
            <a:off x="2841858" y="9246638"/>
            <a:ext cx="5052185" cy="12904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lnSpc>
                <a:spcPts val="2250"/>
              </a:lnSpc>
            </a:pPr>
            <a:r>
              <a:rPr lang="en-US" sz="2800" b="1" dirty="0">
                <a:solidFill>
                  <a:schemeClr val="bg1"/>
                </a:solidFill>
              </a:rPr>
              <a:t>Asha (Sasha) Autele​</a:t>
            </a:r>
          </a:p>
          <a:p>
            <a:pPr algn="ctr" rtl="0">
              <a:lnSpc>
                <a:spcPts val="2250"/>
              </a:lnSpc>
            </a:pPr>
            <a:r>
              <a:rPr lang="en-US" sz="2800" dirty="0">
                <a:solidFill>
                  <a:schemeClr val="bg1"/>
                </a:solidFill>
              </a:rPr>
              <a:t>Parent Peer Support, EPIC 'Ohana​</a:t>
            </a:r>
          </a:p>
          <a:p>
            <a:pPr algn="ctr" rtl="0">
              <a:lnSpc>
                <a:spcPts val="2250"/>
              </a:lnSpc>
            </a:pPr>
            <a:r>
              <a:rPr lang="en-US" sz="2800" dirty="0">
                <a:solidFill>
                  <a:schemeClr val="bg1"/>
                </a:solidFill>
              </a:rPr>
              <a:t>sautele@epicohana.org</a:t>
            </a:r>
          </a:p>
        </p:txBody>
      </p:sp>
      <p:sp>
        <p:nvSpPr>
          <p:cNvPr id="5" name="TextBox 4">
            <a:extLst>
              <a:ext uri="{FF2B5EF4-FFF2-40B4-BE49-F238E27FC236}">
                <a16:creationId xmlns:a16="http://schemas.microsoft.com/office/drawing/2014/main" id="{C8199D7E-8EF9-3EF3-3A15-1C199BAC5F7A}"/>
              </a:ext>
            </a:extLst>
          </p:cNvPr>
          <p:cNvSpPr txBox="1"/>
          <p:nvPr/>
        </p:nvSpPr>
        <p:spPr>
          <a:xfrm>
            <a:off x="9257347" y="8032813"/>
            <a:ext cx="7381076" cy="995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lnSpc>
                <a:spcPts val="2250"/>
              </a:lnSpc>
            </a:pPr>
            <a:r>
              <a:rPr lang="en-US" sz="2800" b="1" dirty="0">
                <a:solidFill>
                  <a:schemeClr val="bg1"/>
                </a:solidFill>
              </a:rPr>
              <a:t>Kimmy Takata​</a:t>
            </a:r>
          </a:p>
          <a:p>
            <a:pPr algn="ctr" rtl="0">
              <a:lnSpc>
                <a:spcPts val="2250"/>
              </a:lnSpc>
            </a:pPr>
            <a:r>
              <a:rPr lang="en-US" sz="2800" dirty="0">
                <a:solidFill>
                  <a:schemeClr val="bg1"/>
                </a:solidFill>
              </a:rPr>
              <a:t>Forensic Peer Specialist, </a:t>
            </a:r>
            <a:r>
              <a:rPr lang="en-US" sz="2800" dirty="0" err="1">
                <a:solidFill>
                  <a:schemeClr val="bg1"/>
                </a:solidFill>
              </a:rPr>
              <a:t>Pu’a</a:t>
            </a:r>
            <a:r>
              <a:rPr lang="en-US" sz="2800" dirty="0">
                <a:solidFill>
                  <a:schemeClr val="bg1"/>
                </a:solidFill>
              </a:rPr>
              <a:t> Foundation​</a:t>
            </a:r>
          </a:p>
          <a:p>
            <a:pPr algn="ctr" rtl="0">
              <a:lnSpc>
                <a:spcPts val="2250"/>
              </a:lnSpc>
            </a:pPr>
            <a:r>
              <a:rPr lang="en-US" sz="2800" dirty="0">
                <a:solidFill>
                  <a:schemeClr val="bg1"/>
                </a:solidFill>
              </a:rPr>
              <a:t>kimmy.takata@puafoundation.net</a:t>
            </a:r>
            <a:endParaRPr lang="en-US" sz="2800" dirty="0">
              <a:solidFill>
                <a:schemeClr val="bg1"/>
              </a:solidFill>
              <a:highlight>
                <a:srgbClr val="F5F5F5"/>
              </a:highlight>
              <a:latin typeface="Calibri"/>
              <a:cs typeface="Segoe U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47643"/>
        </a:solidFill>
        <a:effectLst/>
      </p:bgPr>
    </p:bg>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1098F910-EC2F-23D5-180C-CC2790783C68}"/>
              </a:ext>
            </a:extLst>
          </p:cNvPr>
          <p:cNvSpPr/>
          <p:nvPr/>
        </p:nvSpPr>
        <p:spPr>
          <a:xfrm>
            <a:off x="4813786" y="1031361"/>
            <a:ext cx="10476529" cy="4623314"/>
          </a:xfrm>
          <a:custGeom>
            <a:avLst/>
            <a:gdLst/>
            <a:ahLst/>
            <a:cxnLst/>
            <a:rect l="l" t="t" r="r" b="b"/>
            <a:pathLst>
              <a:path w="9530134" h="4205668">
                <a:moveTo>
                  <a:pt x="0" y="0"/>
                </a:moveTo>
                <a:lnTo>
                  <a:pt x="9530134" y="0"/>
                </a:lnTo>
                <a:lnTo>
                  <a:pt x="9530134" y="4205668"/>
                </a:lnTo>
                <a:lnTo>
                  <a:pt x="0" y="4205668"/>
                </a:lnTo>
                <a:lnTo>
                  <a:pt x="0" y="0"/>
                </a:lnTo>
                <a:close/>
              </a:path>
            </a:pathLst>
          </a:custGeom>
          <a:blipFill>
            <a:blip r:embed="rId3"/>
            <a:stretch>
              <a:fillRect/>
            </a:stretch>
          </a:blipFill>
        </p:spPr>
        <p:txBody>
          <a:bodyPr/>
          <a:lstStyle>
            <a:defPPr>
              <a:defRPr lang="en-US"/>
            </a:defPPr>
            <a:lvl1pPr marL="0" algn="l" defTabSz="1005200" rtl="0" eaLnBrk="1" latinLnBrk="0" hangingPunct="1">
              <a:defRPr sz="1979" kern="1200">
                <a:solidFill>
                  <a:schemeClr val="tx1"/>
                </a:solidFill>
                <a:latin typeface="+mn-lt"/>
                <a:ea typeface="+mn-ea"/>
                <a:cs typeface="+mn-cs"/>
              </a:defRPr>
            </a:lvl1pPr>
            <a:lvl2pPr marL="502600" algn="l" defTabSz="1005200" rtl="0" eaLnBrk="1" latinLnBrk="0" hangingPunct="1">
              <a:defRPr sz="1979" kern="1200">
                <a:solidFill>
                  <a:schemeClr val="tx1"/>
                </a:solidFill>
                <a:latin typeface="+mn-lt"/>
                <a:ea typeface="+mn-ea"/>
                <a:cs typeface="+mn-cs"/>
              </a:defRPr>
            </a:lvl2pPr>
            <a:lvl3pPr marL="1005200" algn="l" defTabSz="1005200" rtl="0" eaLnBrk="1" latinLnBrk="0" hangingPunct="1">
              <a:defRPr sz="1979" kern="1200">
                <a:solidFill>
                  <a:schemeClr val="tx1"/>
                </a:solidFill>
                <a:latin typeface="+mn-lt"/>
                <a:ea typeface="+mn-ea"/>
                <a:cs typeface="+mn-cs"/>
              </a:defRPr>
            </a:lvl3pPr>
            <a:lvl4pPr marL="1507800" algn="l" defTabSz="1005200" rtl="0" eaLnBrk="1" latinLnBrk="0" hangingPunct="1">
              <a:defRPr sz="1979" kern="1200">
                <a:solidFill>
                  <a:schemeClr val="tx1"/>
                </a:solidFill>
                <a:latin typeface="+mn-lt"/>
                <a:ea typeface="+mn-ea"/>
                <a:cs typeface="+mn-cs"/>
              </a:defRPr>
            </a:lvl4pPr>
            <a:lvl5pPr marL="2010400" algn="l" defTabSz="1005200" rtl="0" eaLnBrk="1" latinLnBrk="0" hangingPunct="1">
              <a:defRPr sz="1979" kern="1200">
                <a:solidFill>
                  <a:schemeClr val="tx1"/>
                </a:solidFill>
                <a:latin typeface="+mn-lt"/>
                <a:ea typeface="+mn-ea"/>
                <a:cs typeface="+mn-cs"/>
              </a:defRPr>
            </a:lvl5pPr>
            <a:lvl6pPr marL="2513000" algn="l" defTabSz="1005200" rtl="0" eaLnBrk="1" latinLnBrk="0" hangingPunct="1">
              <a:defRPr sz="1979" kern="1200">
                <a:solidFill>
                  <a:schemeClr val="tx1"/>
                </a:solidFill>
                <a:latin typeface="+mn-lt"/>
                <a:ea typeface="+mn-ea"/>
                <a:cs typeface="+mn-cs"/>
              </a:defRPr>
            </a:lvl6pPr>
            <a:lvl7pPr marL="3015600" algn="l" defTabSz="1005200" rtl="0" eaLnBrk="1" latinLnBrk="0" hangingPunct="1">
              <a:defRPr sz="1979" kern="1200">
                <a:solidFill>
                  <a:schemeClr val="tx1"/>
                </a:solidFill>
                <a:latin typeface="+mn-lt"/>
                <a:ea typeface="+mn-ea"/>
                <a:cs typeface="+mn-cs"/>
              </a:defRPr>
            </a:lvl7pPr>
            <a:lvl8pPr marL="3518200" algn="l" defTabSz="1005200" rtl="0" eaLnBrk="1" latinLnBrk="0" hangingPunct="1">
              <a:defRPr sz="1979" kern="1200">
                <a:solidFill>
                  <a:schemeClr val="tx1"/>
                </a:solidFill>
                <a:latin typeface="+mn-lt"/>
                <a:ea typeface="+mn-ea"/>
                <a:cs typeface="+mn-cs"/>
              </a:defRPr>
            </a:lvl8pPr>
            <a:lvl9pPr marL="4020800" algn="l" defTabSz="1005200" rtl="0" eaLnBrk="1" latinLnBrk="0" hangingPunct="1">
              <a:defRPr sz="1979" kern="1200">
                <a:solidFill>
                  <a:schemeClr val="tx1"/>
                </a:solidFill>
                <a:latin typeface="+mn-lt"/>
                <a:ea typeface="+mn-ea"/>
                <a:cs typeface="+mn-cs"/>
              </a:defRPr>
            </a:lvl9pPr>
          </a:lstStyle>
          <a:p>
            <a:endParaRPr lang="en-US" sz="2176"/>
          </a:p>
        </p:txBody>
      </p:sp>
      <p:sp>
        <p:nvSpPr>
          <p:cNvPr id="5" name="TextBox 4">
            <a:extLst>
              <a:ext uri="{FF2B5EF4-FFF2-40B4-BE49-F238E27FC236}">
                <a16:creationId xmlns:a16="http://schemas.microsoft.com/office/drawing/2014/main" id="{D1C41203-D836-5C82-4227-ECBEADE1A30C}"/>
              </a:ext>
            </a:extLst>
          </p:cNvPr>
          <p:cNvSpPr txBox="1"/>
          <p:nvPr/>
        </p:nvSpPr>
        <p:spPr>
          <a:xfrm>
            <a:off x="5746667" y="6011523"/>
            <a:ext cx="9528906" cy="1431161"/>
          </a:xfrm>
          <a:prstGeom prst="rect">
            <a:avLst/>
          </a:prstGeom>
          <a:noFill/>
        </p:spPr>
        <p:txBody>
          <a:bodyPr wrap="square" lIns="91440" tIns="45720" rIns="91440" bIns="45720" rtlCol="0" anchor="t">
            <a:spAutoFit/>
          </a:bodyPr>
          <a:lstStyle>
            <a:defPPr>
              <a:defRPr lang="en-US"/>
            </a:defPPr>
            <a:lvl1pPr marL="0" algn="l" defTabSz="1005200" rtl="0" eaLnBrk="1" latinLnBrk="0" hangingPunct="1">
              <a:defRPr sz="1979" kern="1200">
                <a:solidFill>
                  <a:schemeClr val="tx1"/>
                </a:solidFill>
                <a:latin typeface="+mn-lt"/>
                <a:ea typeface="+mn-ea"/>
                <a:cs typeface="+mn-cs"/>
              </a:defRPr>
            </a:lvl1pPr>
            <a:lvl2pPr marL="502600" algn="l" defTabSz="1005200" rtl="0" eaLnBrk="1" latinLnBrk="0" hangingPunct="1">
              <a:defRPr sz="1979" kern="1200">
                <a:solidFill>
                  <a:schemeClr val="tx1"/>
                </a:solidFill>
                <a:latin typeface="+mn-lt"/>
                <a:ea typeface="+mn-ea"/>
                <a:cs typeface="+mn-cs"/>
              </a:defRPr>
            </a:lvl2pPr>
            <a:lvl3pPr marL="1005200" algn="l" defTabSz="1005200" rtl="0" eaLnBrk="1" latinLnBrk="0" hangingPunct="1">
              <a:defRPr sz="1979" kern="1200">
                <a:solidFill>
                  <a:schemeClr val="tx1"/>
                </a:solidFill>
                <a:latin typeface="+mn-lt"/>
                <a:ea typeface="+mn-ea"/>
                <a:cs typeface="+mn-cs"/>
              </a:defRPr>
            </a:lvl3pPr>
            <a:lvl4pPr marL="1507800" algn="l" defTabSz="1005200" rtl="0" eaLnBrk="1" latinLnBrk="0" hangingPunct="1">
              <a:defRPr sz="1979" kern="1200">
                <a:solidFill>
                  <a:schemeClr val="tx1"/>
                </a:solidFill>
                <a:latin typeface="+mn-lt"/>
                <a:ea typeface="+mn-ea"/>
                <a:cs typeface="+mn-cs"/>
              </a:defRPr>
            </a:lvl4pPr>
            <a:lvl5pPr marL="2010400" algn="l" defTabSz="1005200" rtl="0" eaLnBrk="1" latinLnBrk="0" hangingPunct="1">
              <a:defRPr sz="1979" kern="1200">
                <a:solidFill>
                  <a:schemeClr val="tx1"/>
                </a:solidFill>
                <a:latin typeface="+mn-lt"/>
                <a:ea typeface="+mn-ea"/>
                <a:cs typeface="+mn-cs"/>
              </a:defRPr>
            </a:lvl5pPr>
            <a:lvl6pPr marL="2513000" algn="l" defTabSz="1005200" rtl="0" eaLnBrk="1" latinLnBrk="0" hangingPunct="1">
              <a:defRPr sz="1979" kern="1200">
                <a:solidFill>
                  <a:schemeClr val="tx1"/>
                </a:solidFill>
                <a:latin typeface="+mn-lt"/>
                <a:ea typeface="+mn-ea"/>
                <a:cs typeface="+mn-cs"/>
              </a:defRPr>
            </a:lvl6pPr>
            <a:lvl7pPr marL="3015600" algn="l" defTabSz="1005200" rtl="0" eaLnBrk="1" latinLnBrk="0" hangingPunct="1">
              <a:defRPr sz="1979" kern="1200">
                <a:solidFill>
                  <a:schemeClr val="tx1"/>
                </a:solidFill>
                <a:latin typeface="+mn-lt"/>
                <a:ea typeface="+mn-ea"/>
                <a:cs typeface="+mn-cs"/>
              </a:defRPr>
            </a:lvl7pPr>
            <a:lvl8pPr marL="3518200" algn="l" defTabSz="1005200" rtl="0" eaLnBrk="1" latinLnBrk="0" hangingPunct="1">
              <a:defRPr sz="1979" kern="1200">
                <a:solidFill>
                  <a:schemeClr val="tx1"/>
                </a:solidFill>
                <a:latin typeface="+mn-lt"/>
                <a:ea typeface="+mn-ea"/>
                <a:cs typeface="+mn-cs"/>
              </a:defRPr>
            </a:lvl8pPr>
            <a:lvl9pPr marL="4020800" algn="l" defTabSz="1005200" rtl="0" eaLnBrk="1" latinLnBrk="0" hangingPunct="1">
              <a:defRPr sz="1979" kern="1200">
                <a:solidFill>
                  <a:schemeClr val="tx1"/>
                </a:solidFill>
                <a:latin typeface="+mn-lt"/>
                <a:ea typeface="+mn-ea"/>
                <a:cs typeface="+mn-cs"/>
              </a:defRPr>
            </a:lvl9pPr>
          </a:lstStyle>
          <a:p>
            <a:pPr algn="ctr"/>
            <a:r>
              <a:rPr lang="en-US" sz="4350" b="1" dirty="0">
                <a:solidFill>
                  <a:schemeClr val="bg1"/>
                </a:solidFill>
                <a:latin typeface="Arial"/>
                <a:cs typeface="Arial"/>
              </a:rPr>
              <a:t>Office of Wellness and Resilience </a:t>
            </a:r>
            <a:endParaRPr lang="en-US" sz="4350" b="1">
              <a:solidFill>
                <a:schemeClr val="bg1"/>
              </a:solidFill>
              <a:latin typeface="Arial"/>
              <a:cs typeface="Arial"/>
            </a:endParaRPr>
          </a:p>
          <a:p>
            <a:pPr algn="ctr"/>
            <a:r>
              <a:rPr lang="en-US" sz="4350" b="1" dirty="0">
                <a:solidFill>
                  <a:schemeClr val="bg1"/>
                </a:solidFill>
                <a:latin typeface="Arial"/>
                <a:cs typeface="Arial"/>
              </a:rPr>
              <a:t>Established in 2023</a:t>
            </a:r>
          </a:p>
        </p:txBody>
      </p:sp>
      <p:sp>
        <p:nvSpPr>
          <p:cNvPr id="6" name="TextBox 5">
            <a:extLst>
              <a:ext uri="{FF2B5EF4-FFF2-40B4-BE49-F238E27FC236}">
                <a16:creationId xmlns:a16="http://schemas.microsoft.com/office/drawing/2014/main" id="{C5E212FF-D986-7C21-E60F-8E1209DF6CA0}"/>
              </a:ext>
            </a:extLst>
          </p:cNvPr>
          <p:cNvSpPr txBox="1"/>
          <p:nvPr/>
        </p:nvSpPr>
        <p:spPr>
          <a:xfrm>
            <a:off x="1022496" y="8183144"/>
            <a:ext cx="18059108" cy="1569660"/>
          </a:xfrm>
          <a:prstGeom prst="rect">
            <a:avLst/>
          </a:prstGeom>
          <a:noFill/>
        </p:spPr>
        <p:txBody>
          <a:bodyPr wrap="square" lIns="91440" tIns="45720" rIns="91440" bIns="45720" rtlCol="0" anchor="t">
            <a:spAutoFit/>
          </a:bodyPr>
          <a:lstStyle>
            <a:defPPr>
              <a:defRPr lang="en-US"/>
            </a:defPPr>
            <a:lvl1pPr marL="0" algn="l" defTabSz="1005200" rtl="0" eaLnBrk="1" latinLnBrk="0" hangingPunct="1">
              <a:defRPr sz="1979" kern="1200">
                <a:solidFill>
                  <a:schemeClr val="tx1"/>
                </a:solidFill>
                <a:latin typeface="+mn-lt"/>
                <a:ea typeface="+mn-ea"/>
                <a:cs typeface="+mn-cs"/>
              </a:defRPr>
            </a:lvl1pPr>
            <a:lvl2pPr marL="502600" algn="l" defTabSz="1005200" rtl="0" eaLnBrk="1" latinLnBrk="0" hangingPunct="1">
              <a:defRPr sz="1979" kern="1200">
                <a:solidFill>
                  <a:schemeClr val="tx1"/>
                </a:solidFill>
                <a:latin typeface="+mn-lt"/>
                <a:ea typeface="+mn-ea"/>
                <a:cs typeface="+mn-cs"/>
              </a:defRPr>
            </a:lvl2pPr>
            <a:lvl3pPr marL="1005200" algn="l" defTabSz="1005200" rtl="0" eaLnBrk="1" latinLnBrk="0" hangingPunct="1">
              <a:defRPr sz="1979" kern="1200">
                <a:solidFill>
                  <a:schemeClr val="tx1"/>
                </a:solidFill>
                <a:latin typeface="+mn-lt"/>
                <a:ea typeface="+mn-ea"/>
                <a:cs typeface="+mn-cs"/>
              </a:defRPr>
            </a:lvl3pPr>
            <a:lvl4pPr marL="1507800" algn="l" defTabSz="1005200" rtl="0" eaLnBrk="1" latinLnBrk="0" hangingPunct="1">
              <a:defRPr sz="1979" kern="1200">
                <a:solidFill>
                  <a:schemeClr val="tx1"/>
                </a:solidFill>
                <a:latin typeface="+mn-lt"/>
                <a:ea typeface="+mn-ea"/>
                <a:cs typeface="+mn-cs"/>
              </a:defRPr>
            </a:lvl4pPr>
            <a:lvl5pPr marL="2010400" algn="l" defTabSz="1005200" rtl="0" eaLnBrk="1" latinLnBrk="0" hangingPunct="1">
              <a:defRPr sz="1979" kern="1200">
                <a:solidFill>
                  <a:schemeClr val="tx1"/>
                </a:solidFill>
                <a:latin typeface="+mn-lt"/>
                <a:ea typeface="+mn-ea"/>
                <a:cs typeface="+mn-cs"/>
              </a:defRPr>
            </a:lvl5pPr>
            <a:lvl6pPr marL="2513000" algn="l" defTabSz="1005200" rtl="0" eaLnBrk="1" latinLnBrk="0" hangingPunct="1">
              <a:defRPr sz="1979" kern="1200">
                <a:solidFill>
                  <a:schemeClr val="tx1"/>
                </a:solidFill>
                <a:latin typeface="+mn-lt"/>
                <a:ea typeface="+mn-ea"/>
                <a:cs typeface="+mn-cs"/>
              </a:defRPr>
            </a:lvl6pPr>
            <a:lvl7pPr marL="3015600" algn="l" defTabSz="1005200" rtl="0" eaLnBrk="1" latinLnBrk="0" hangingPunct="1">
              <a:defRPr sz="1979" kern="1200">
                <a:solidFill>
                  <a:schemeClr val="tx1"/>
                </a:solidFill>
                <a:latin typeface="+mn-lt"/>
                <a:ea typeface="+mn-ea"/>
                <a:cs typeface="+mn-cs"/>
              </a:defRPr>
            </a:lvl7pPr>
            <a:lvl8pPr marL="3518200" algn="l" defTabSz="1005200" rtl="0" eaLnBrk="1" latinLnBrk="0" hangingPunct="1">
              <a:defRPr sz="1979" kern="1200">
                <a:solidFill>
                  <a:schemeClr val="tx1"/>
                </a:solidFill>
                <a:latin typeface="+mn-lt"/>
                <a:ea typeface="+mn-ea"/>
                <a:cs typeface="+mn-cs"/>
              </a:defRPr>
            </a:lvl8pPr>
            <a:lvl9pPr marL="4020800" algn="l" defTabSz="1005200" rtl="0" eaLnBrk="1" latinLnBrk="0" hangingPunct="1">
              <a:defRPr sz="1979" kern="1200">
                <a:solidFill>
                  <a:schemeClr val="tx1"/>
                </a:solidFill>
                <a:latin typeface="+mn-lt"/>
                <a:ea typeface="+mn-ea"/>
                <a:cs typeface="+mn-cs"/>
              </a:defRPr>
            </a:lvl9pPr>
          </a:lstStyle>
          <a:p>
            <a:pPr algn="ctr"/>
            <a:r>
              <a:rPr lang="en-US" sz="3200" dirty="0">
                <a:solidFill>
                  <a:schemeClr val="bg1"/>
                </a:solidFill>
                <a:latin typeface="Calibri"/>
                <a:cs typeface="Arial"/>
              </a:rPr>
              <a:t>The mission of the Office of Wellness and Resilience is to strengthen our state systems and services, using healing-centered care principles as strategies to make </a:t>
            </a:r>
            <a:r>
              <a:rPr lang="en-US" sz="3200" b="0" i="0" dirty="0">
                <a:solidFill>
                  <a:schemeClr val="bg1"/>
                </a:solidFill>
                <a:effectLst/>
                <a:latin typeface="Calibri"/>
                <a:cs typeface="Arial"/>
              </a:rPr>
              <a:t>Hawai‘</a:t>
            </a:r>
            <a:r>
              <a:rPr lang="en-US" sz="3200" dirty="0">
                <a:solidFill>
                  <a:schemeClr val="bg1"/>
                </a:solidFill>
                <a:latin typeface="Calibri"/>
                <a:cs typeface="Arial"/>
              </a:rPr>
              <a:t>i a trauma-informed state. </a:t>
            </a:r>
            <a:endParaRPr lang="en-US" sz="1950" dirty="0">
              <a:solidFill>
                <a:schemeClr val="bg1"/>
              </a:solidFill>
              <a:latin typeface="Calibri"/>
              <a:cs typeface="Calibri"/>
            </a:endParaRPr>
          </a:p>
          <a:p>
            <a:pPr algn="ctr"/>
            <a:r>
              <a:rPr lang="en-US" sz="3200" dirty="0">
                <a:solidFill>
                  <a:schemeClr val="bg1"/>
                </a:solidFill>
                <a:latin typeface="Calibri"/>
                <a:cs typeface="Arial"/>
              </a:rPr>
              <a:t>We break down barriers that impact the well-being of </a:t>
            </a:r>
            <a:r>
              <a:rPr lang="en-US" sz="3200" b="0" i="0" dirty="0">
                <a:solidFill>
                  <a:schemeClr val="bg1"/>
                </a:solidFill>
                <a:effectLst/>
                <a:latin typeface="Calibri"/>
                <a:cs typeface="Arial"/>
              </a:rPr>
              <a:t>Hawai‘</a:t>
            </a:r>
            <a:r>
              <a:rPr lang="en-US" sz="3200" dirty="0">
                <a:solidFill>
                  <a:schemeClr val="bg1"/>
                </a:solidFill>
                <a:latin typeface="Calibri"/>
                <a:cs typeface="Arial"/>
              </a:rPr>
              <a:t>i’s people—from keiki to </a:t>
            </a:r>
            <a:r>
              <a:rPr lang="en-US" sz="3200" b="0" i="0" dirty="0" err="1">
                <a:solidFill>
                  <a:schemeClr val="bg1"/>
                </a:solidFill>
                <a:effectLst/>
                <a:latin typeface="Calibri"/>
                <a:cs typeface="Arial"/>
              </a:rPr>
              <a:t>kūpuna</a:t>
            </a:r>
            <a:r>
              <a:rPr lang="en-US" sz="3200" b="0" i="0" dirty="0">
                <a:solidFill>
                  <a:schemeClr val="bg1"/>
                </a:solidFill>
                <a:effectLst/>
                <a:latin typeface="Calibri"/>
                <a:cs typeface="Arial"/>
              </a:rPr>
              <a:t>.</a:t>
            </a:r>
            <a:endParaRPr lang="en-US" sz="1950">
              <a:solidFill>
                <a:schemeClr val="bg1"/>
              </a:solidFill>
              <a:cs typeface="Calibri"/>
            </a:endParaRPr>
          </a:p>
        </p:txBody>
      </p:sp>
    </p:spTree>
    <p:extLst>
      <p:ext uri="{BB962C8B-B14F-4D97-AF65-F5344CB8AC3E}">
        <p14:creationId xmlns:p14="http://schemas.microsoft.com/office/powerpoint/2010/main" val="4038631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081472" cy="11308556"/>
          </a:xfrm>
          <a:prstGeom prst="rect">
            <a:avLst/>
          </a:prstGeom>
        </p:spPr>
      </p:pic>
      <p:sp>
        <p:nvSpPr>
          <p:cNvPr id="3" name="object 3"/>
          <p:cNvSpPr txBox="1">
            <a:spLocks noGrp="1"/>
          </p:cNvSpPr>
          <p:nvPr>
            <p:ph type="title"/>
          </p:nvPr>
        </p:nvSpPr>
        <p:spPr>
          <a:xfrm>
            <a:off x="380265" y="1158810"/>
            <a:ext cx="8178441" cy="935513"/>
          </a:xfrm>
          <a:prstGeom prst="rect">
            <a:avLst/>
          </a:prstGeom>
        </p:spPr>
        <p:txBody>
          <a:bodyPr vert="horz" wrap="square" lIns="0" tIns="12065" rIns="0" bIns="0" rtlCol="0" anchor="t">
            <a:spAutoFit/>
          </a:bodyPr>
          <a:lstStyle/>
          <a:p>
            <a:pPr marL="12700">
              <a:lnSpc>
                <a:spcPct val="100000"/>
              </a:lnSpc>
              <a:spcBef>
                <a:spcPts val="95"/>
              </a:spcBef>
            </a:pPr>
            <a:r>
              <a:rPr lang="en-US" sz="6000" spc="-55" dirty="0">
                <a:solidFill>
                  <a:srgbClr val="3A4738"/>
                </a:solidFill>
              </a:rPr>
              <a:t>Trauma</a:t>
            </a:r>
            <a:r>
              <a:rPr lang="en-US" sz="6000" spc="-80" dirty="0">
                <a:solidFill>
                  <a:srgbClr val="3A4738"/>
                </a:solidFill>
              </a:rPr>
              <a:t>-</a:t>
            </a:r>
            <a:r>
              <a:rPr lang="en-US" sz="6000" spc="-204" dirty="0">
                <a:solidFill>
                  <a:srgbClr val="3A4738"/>
                </a:solidFill>
              </a:rPr>
              <a:t>Informed</a:t>
            </a:r>
            <a:r>
              <a:rPr sz="6000" spc="-135" dirty="0">
                <a:solidFill>
                  <a:srgbClr val="3A4738"/>
                </a:solidFill>
              </a:rPr>
              <a:t> </a:t>
            </a:r>
            <a:r>
              <a:rPr sz="6000" spc="-20" dirty="0">
                <a:solidFill>
                  <a:srgbClr val="3A4738"/>
                </a:solidFill>
              </a:rPr>
              <a:t>Care</a:t>
            </a:r>
            <a:endParaRPr sz="6000"/>
          </a:p>
        </p:txBody>
      </p:sp>
      <p:sp>
        <p:nvSpPr>
          <p:cNvPr id="4" name="object 4"/>
          <p:cNvSpPr txBox="1"/>
          <p:nvPr/>
        </p:nvSpPr>
        <p:spPr>
          <a:xfrm>
            <a:off x="7321074" y="3869755"/>
            <a:ext cx="11348717" cy="4219745"/>
          </a:xfrm>
          <a:prstGeom prst="rect">
            <a:avLst/>
          </a:prstGeom>
        </p:spPr>
        <p:txBody>
          <a:bodyPr vert="horz" wrap="square" lIns="0" tIns="13335" rIns="0" bIns="0" rtlCol="0" anchor="t">
            <a:spAutoFit/>
          </a:bodyPr>
          <a:lstStyle/>
          <a:p>
            <a:pPr marL="12700">
              <a:spcBef>
                <a:spcPts val="105"/>
              </a:spcBef>
              <a:buClr>
                <a:srgbClr val="000000"/>
              </a:buClr>
              <a:buSzPct val="95652"/>
              <a:tabLst>
                <a:tab pos="341630" algn="l"/>
              </a:tabLst>
            </a:pPr>
            <a:r>
              <a:rPr sz="5400" b="1" i="1" dirty="0">
                <a:solidFill>
                  <a:srgbClr val="3A4738"/>
                </a:solidFill>
                <a:latin typeface="Calibri"/>
                <a:cs typeface="Calibri"/>
              </a:rPr>
              <a:t>Changing</a:t>
            </a:r>
            <a:r>
              <a:rPr sz="5400" b="1" i="1" spc="-110" dirty="0">
                <a:solidFill>
                  <a:srgbClr val="3A4738"/>
                </a:solidFill>
                <a:latin typeface="Calibri"/>
                <a:cs typeface="Calibri"/>
              </a:rPr>
              <a:t> </a:t>
            </a:r>
            <a:r>
              <a:rPr sz="5400" b="1" i="1" dirty="0">
                <a:solidFill>
                  <a:srgbClr val="3A4738"/>
                </a:solidFill>
                <a:latin typeface="Calibri"/>
                <a:cs typeface="Calibri"/>
              </a:rPr>
              <a:t>the</a:t>
            </a:r>
            <a:r>
              <a:rPr sz="5400" b="1" i="1" spc="-50" dirty="0">
                <a:solidFill>
                  <a:srgbClr val="3A4738"/>
                </a:solidFill>
                <a:latin typeface="Calibri"/>
                <a:cs typeface="Calibri"/>
              </a:rPr>
              <a:t> </a:t>
            </a:r>
            <a:r>
              <a:rPr sz="5400" b="1" i="1" dirty="0">
                <a:solidFill>
                  <a:srgbClr val="3A4738"/>
                </a:solidFill>
                <a:latin typeface="Calibri"/>
                <a:cs typeface="Calibri"/>
              </a:rPr>
              <a:t>perspective</a:t>
            </a:r>
            <a:r>
              <a:rPr lang="en-US" sz="5400" b="1" i="1" spc="-35" dirty="0">
                <a:solidFill>
                  <a:srgbClr val="3A4738"/>
                </a:solidFill>
                <a:latin typeface="Calibri"/>
                <a:cs typeface="Calibri"/>
              </a:rPr>
              <a:t> </a:t>
            </a:r>
            <a:endParaRPr lang="en-US" sz="5400" b="1">
              <a:solidFill>
                <a:srgbClr val="000000"/>
              </a:solidFill>
              <a:latin typeface="Calibri"/>
              <a:cs typeface="Calibri"/>
            </a:endParaRPr>
          </a:p>
          <a:p>
            <a:pPr marL="12700">
              <a:spcBef>
                <a:spcPts val="105"/>
              </a:spcBef>
              <a:tabLst>
                <a:tab pos="341630" algn="l"/>
              </a:tabLst>
            </a:pPr>
            <a:r>
              <a:rPr sz="5400" b="1" i="1" dirty="0">
                <a:solidFill>
                  <a:srgbClr val="3A4738"/>
                </a:solidFill>
                <a:latin typeface="Calibri"/>
                <a:cs typeface="Calibri"/>
              </a:rPr>
              <a:t>from</a:t>
            </a:r>
            <a:r>
              <a:rPr sz="5400" b="1" i="1" spc="-55" dirty="0">
                <a:solidFill>
                  <a:srgbClr val="3A4738"/>
                </a:solidFill>
                <a:latin typeface="Calibri"/>
                <a:cs typeface="Calibri"/>
              </a:rPr>
              <a:t> </a:t>
            </a:r>
            <a:r>
              <a:rPr sz="5400" b="1" i="1" dirty="0">
                <a:solidFill>
                  <a:srgbClr val="3A4738"/>
                </a:solidFill>
                <a:latin typeface="Calibri"/>
                <a:cs typeface="Calibri"/>
              </a:rPr>
              <a:t>‘</a:t>
            </a:r>
            <a:r>
              <a:rPr lang="en-US" sz="5400" b="1" i="1" dirty="0">
                <a:solidFill>
                  <a:srgbClr val="3A4738"/>
                </a:solidFill>
                <a:latin typeface="Calibri"/>
                <a:cs typeface="Calibri"/>
              </a:rPr>
              <a:t>What’s</a:t>
            </a:r>
            <a:r>
              <a:rPr sz="5400" b="1" i="1" spc="-45" dirty="0">
                <a:solidFill>
                  <a:srgbClr val="3A4738"/>
                </a:solidFill>
                <a:latin typeface="Calibri"/>
                <a:cs typeface="Calibri"/>
              </a:rPr>
              <a:t> </a:t>
            </a:r>
            <a:r>
              <a:rPr sz="5400" b="1" spc="-20" dirty="0">
                <a:solidFill>
                  <a:srgbClr val="3A4738"/>
                </a:solidFill>
                <a:latin typeface="Calibri"/>
                <a:cs typeface="Calibri"/>
              </a:rPr>
              <a:t>wrong</a:t>
            </a:r>
            <a:r>
              <a:rPr sz="5400" b="1" spc="-375" dirty="0">
                <a:solidFill>
                  <a:srgbClr val="3A4738"/>
                </a:solidFill>
                <a:latin typeface="Calibri"/>
                <a:cs typeface="Calibri"/>
              </a:rPr>
              <a:t> </a:t>
            </a:r>
            <a:r>
              <a:rPr sz="5400" b="1" i="1" dirty="0">
                <a:solidFill>
                  <a:srgbClr val="3A4738"/>
                </a:solidFill>
                <a:latin typeface="Calibri"/>
                <a:cs typeface="Calibri"/>
              </a:rPr>
              <a:t>with</a:t>
            </a:r>
            <a:r>
              <a:rPr sz="5400" b="1" i="1" spc="-50" dirty="0">
                <a:solidFill>
                  <a:srgbClr val="3A4738"/>
                </a:solidFill>
                <a:latin typeface="Calibri"/>
                <a:cs typeface="Calibri"/>
              </a:rPr>
              <a:t> </a:t>
            </a:r>
            <a:r>
              <a:rPr sz="5400" b="1" i="1" dirty="0">
                <a:solidFill>
                  <a:srgbClr val="3A4738"/>
                </a:solidFill>
                <a:latin typeface="Calibri"/>
                <a:cs typeface="Calibri"/>
              </a:rPr>
              <a:t>that</a:t>
            </a:r>
            <a:r>
              <a:rPr sz="5400" b="1" i="1" spc="-50" dirty="0">
                <a:solidFill>
                  <a:srgbClr val="3A4738"/>
                </a:solidFill>
                <a:latin typeface="Calibri"/>
                <a:cs typeface="Calibri"/>
              </a:rPr>
              <a:t> </a:t>
            </a:r>
            <a:r>
              <a:rPr sz="5400" b="1" i="1" dirty="0">
                <a:solidFill>
                  <a:srgbClr val="3A4738"/>
                </a:solidFill>
                <a:latin typeface="Calibri"/>
                <a:cs typeface="Calibri"/>
              </a:rPr>
              <a:t>person</a:t>
            </a:r>
            <a:r>
              <a:rPr lang="en-US" sz="5400" b="1" i="1" dirty="0">
                <a:solidFill>
                  <a:srgbClr val="3A4738"/>
                </a:solidFill>
                <a:latin typeface="Calibri"/>
                <a:cs typeface="Calibri"/>
              </a:rPr>
              <a:t>?’</a:t>
            </a:r>
            <a:r>
              <a:rPr lang="en-US" sz="5400" b="1" i="1" spc="-50" dirty="0">
                <a:solidFill>
                  <a:srgbClr val="3A4738"/>
                </a:solidFill>
                <a:latin typeface="Calibri"/>
                <a:cs typeface="Calibri"/>
              </a:rPr>
              <a:t> </a:t>
            </a:r>
            <a:endParaRPr lang="en-US" sz="5400" b="1">
              <a:solidFill>
                <a:srgbClr val="000000"/>
              </a:solidFill>
              <a:latin typeface="Calibri"/>
              <a:cs typeface="Calibri"/>
            </a:endParaRPr>
          </a:p>
          <a:p>
            <a:pPr marL="12700">
              <a:spcBef>
                <a:spcPts val="105"/>
              </a:spcBef>
              <a:tabLst>
                <a:tab pos="341630" algn="l"/>
              </a:tabLst>
            </a:pPr>
            <a:r>
              <a:rPr sz="5400" b="1" i="1" dirty="0">
                <a:solidFill>
                  <a:srgbClr val="3A4738"/>
                </a:solidFill>
                <a:latin typeface="Calibri"/>
                <a:cs typeface="Calibri"/>
              </a:rPr>
              <a:t>to</a:t>
            </a:r>
            <a:r>
              <a:rPr sz="5400" b="1" i="1" spc="-50" dirty="0">
                <a:solidFill>
                  <a:srgbClr val="3A4738"/>
                </a:solidFill>
                <a:latin typeface="Calibri"/>
                <a:cs typeface="Calibri"/>
              </a:rPr>
              <a:t> </a:t>
            </a:r>
            <a:r>
              <a:rPr sz="5400" b="1" i="1" dirty="0">
                <a:solidFill>
                  <a:srgbClr val="3A4738"/>
                </a:solidFill>
                <a:latin typeface="Calibri"/>
                <a:cs typeface="Calibri"/>
              </a:rPr>
              <a:t>‘</a:t>
            </a:r>
            <a:r>
              <a:rPr lang="en-US" sz="5400" b="1" i="1" dirty="0">
                <a:solidFill>
                  <a:srgbClr val="3A4738"/>
                </a:solidFill>
                <a:latin typeface="Calibri"/>
                <a:cs typeface="Calibri"/>
              </a:rPr>
              <a:t>What</a:t>
            </a:r>
            <a:r>
              <a:rPr sz="5400" b="1" i="1" spc="-45" dirty="0">
                <a:solidFill>
                  <a:srgbClr val="3A4738"/>
                </a:solidFill>
                <a:latin typeface="Calibri"/>
                <a:cs typeface="Calibri"/>
              </a:rPr>
              <a:t> </a:t>
            </a:r>
            <a:r>
              <a:rPr sz="5400" b="1" dirty="0">
                <a:solidFill>
                  <a:srgbClr val="3A4738"/>
                </a:solidFill>
                <a:latin typeface="Calibri"/>
                <a:cs typeface="Calibri"/>
              </a:rPr>
              <a:t>happened</a:t>
            </a:r>
            <a:r>
              <a:rPr sz="5400" b="1" spc="-90" dirty="0">
                <a:solidFill>
                  <a:srgbClr val="3A4738"/>
                </a:solidFill>
                <a:latin typeface="Calibri"/>
                <a:cs typeface="Calibri"/>
              </a:rPr>
              <a:t> </a:t>
            </a:r>
            <a:r>
              <a:rPr sz="5400" b="1" i="1" dirty="0">
                <a:solidFill>
                  <a:srgbClr val="3A4738"/>
                </a:solidFill>
                <a:latin typeface="Calibri"/>
                <a:cs typeface="Calibri"/>
              </a:rPr>
              <a:t>to</a:t>
            </a:r>
            <a:r>
              <a:rPr sz="5400" b="1" i="1" spc="-50" dirty="0">
                <a:solidFill>
                  <a:srgbClr val="3A4738"/>
                </a:solidFill>
                <a:latin typeface="Calibri"/>
                <a:cs typeface="Calibri"/>
              </a:rPr>
              <a:t> </a:t>
            </a:r>
            <a:r>
              <a:rPr sz="5400" b="1" i="1" spc="-10" dirty="0">
                <a:solidFill>
                  <a:srgbClr val="3A4738"/>
                </a:solidFill>
                <a:latin typeface="Calibri"/>
                <a:cs typeface="Calibri"/>
              </a:rPr>
              <a:t>them</a:t>
            </a:r>
            <a:r>
              <a:rPr lang="en-US" sz="5400" b="1" i="1" spc="-10" dirty="0">
                <a:solidFill>
                  <a:srgbClr val="3A4738"/>
                </a:solidFill>
                <a:latin typeface="Calibri"/>
                <a:cs typeface="Calibri"/>
              </a:rPr>
              <a:t>?’</a:t>
            </a:r>
          </a:p>
          <a:p>
            <a:pPr marL="12700">
              <a:spcBef>
                <a:spcPts val="105"/>
              </a:spcBef>
              <a:tabLst>
                <a:tab pos="341630" algn="l"/>
              </a:tabLst>
            </a:pPr>
            <a:endParaRPr lang="en-US" sz="5400" i="1" spc="-10" dirty="0">
              <a:solidFill>
                <a:srgbClr val="3A4738"/>
              </a:solidFill>
              <a:latin typeface="Calibri"/>
              <a:cs typeface="Calibri"/>
            </a:endParaRPr>
          </a:p>
          <a:p>
            <a:pPr marL="12700">
              <a:spcBef>
                <a:spcPts val="105"/>
              </a:spcBef>
              <a:tabLst>
                <a:tab pos="341630" algn="l"/>
              </a:tabLst>
            </a:pPr>
            <a:r>
              <a:rPr lang="en-US" sz="5400" i="1" spc="-10" dirty="0">
                <a:solidFill>
                  <a:srgbClr val="3A4738"/>
                </a:solidFill>
                <a:latin typeface="Calibri"/>
                <a:cs typeface="Calibri"/>
              </a:rPr>
              <a:t>And to their family? Their community?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47643"/>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7FF470-248D-BD7E-B220-431833910A7F}"/>
              </a:ext>
            </a:extLst>
          </p:cNvPr>
          <p:cNvSpPr txBox="1"/>
          <p:nvPr/>
        </p:nvSpPr>
        <p:spPr>
          <a:xfrm>
            <a:off x="8006322" y="3156232"/>
            <a:ext cx="11036727" cy="3222411"/>
          </a:xfrm>
          <a:prstGeom prst="rect">
            <a:avLst/>
          </a:prstGeom>
          <a:noFill/>
        </p:spPr>
        <p:txBody>
          <a:bodyPr rot="0" spcFirstLastPara="0" vertOverflow="overflow" horzOverflow="overflow" vert="horz" wrap="square" lIns="100521" tIns="50260" rIns="100521" bIns="50260" numCol="1" spcCol="0" rtlCol="0" fromWordArt="0" anchor="t" anchorCtr="0" forceAA="0" compatLnSpc="1">
            <a:prstTxWarp prst="textNoShape">
              <a:avLst/>
            </a:prstTxWarp>
            <a:spAutoFit/>
          </a:bodyPr>
          <a:lstStyle>
            <a:defPPr>
              <a:defRPr lang="en-US"/>
            </a:defPPr>
            <a:lvl1pPr marL="0" algn="l" defTabSz="1005200" rtl="0" eaLnBrk="1" latinLnBrk="0" hangingPunct="1">
              <a:defRPr sz="1979" kern="1200">
                <a:solidFill>
                  <a:schemeClr val="tx1"/>
                </a:solidFill>
                <a:latin typeface="+mn-lt"/>
                <a:ea typeface="+mn-ea"/>
                <a:cs typeface="+mn-cs"/>
              </a:defRPr>
            </a:lvl1pPr>
            <a:lvl2pPr marL="502600" algn="l" defTabSz="1005200" rtl="0" eaLnBrk="1" latinLnBrk="0" hangingPunct="1">
              <a:defRPr sz="1979" kern="1200">
                <a:solidFill>
                  <a:schemeClr val="tx1"/>
                </a:solidFill>
                <a:latin typeface="+mn-lt"/>
                <a:ea typeface="+mn-ea"/>
                <a:cs typeface="+mn-cs"/>
              </a:defRPr>
            </a:lvl2pPr>
            <a:lvl3pPr marL="1005200" algn="l" defTabSz="1005200" rtl="0" eaLnBrk="1" latinLnBrk="0" hangingPunct="1">
              <a:defRPr sz="1979" kern="1200">
                <a:solidFill>
                  <a:schemeClr val="tx1"/>
                </a:solidFill>
                <a:latin typeface="+mn-lt"/>
                <a:ea typeface="+mn-ea"/>
                <a:cs typeface="+mn-cs"/>
              </a:defRPr>
            </a:lvl3pPr>
            <a:lvl4pPr marL="1507800" algn="l" defTabSz="1005200" rtl="0" eaLnBrk="1" latinLnBrk="0" hangingPunct="1">
              <a:defRPr sz="1979" kern="1200">
                <a:solidFill>
                  <a:schemeClr val="tx1"/>
                </a:solidFill>
                <a:latin typeface="+mn-lt"/>
                <a:ea typeface="+mn-ea"/>
                <a:cs typeface="+mn-cs"/>
              </a:defRPr>
            </a:lvl4pPr>
            <a:lvl5pPr marL="2010400" algn="l" defTabSz="1005200" rtl="0" eaLnBrk="1" latinLnBrk="0" hangingPunct="1">
              <a:defRPr sz="1979" kern="1200">
                <a:solidFill>
                  <a:schemeClr val="tx1"/>
                </a:solidFill>
                <a:latin typeface="+mn-lt"/>
                <a:ea typeface="+mn-ea"/>
                <a:cs typeface="+mn-cs"/>
              </a:defRPr>
            </a:lvl5pPr>
            <a:lvl6pPr marL="2513000" algn="l" defTabSz="1005200" rtl="0" eaLnBrk="1" latinLnBrk="0" hangingPunct="1">
              <a:defRPr sz="1979" kern="1200">
                <a:solidFill>
                  <a:schemeClr val="tx1"/>
                </a:solidFill>
                <a:latin typeface="+mn-lt"/>
                <a:ea typeface="+mn-ea"/>
                <a:cs typeface="+mn-cs"/>
              </a:defRPr>
            </a:lvl6pPr>
            <a:lvl7pPr marL="3015600" algn="l" defTabSz="1005200" rtl="0" eaLnBrk="1" latinLnBrk="0" hangingPunct="1">
              <a:defRPr sz="1979" kern="1200">
                <a:solidFill>
                  <a:schemeClr val="tx1"/>
                </a:solidFill>
                <a:latin typeface="+mn-lt"/>
                <a:ea typeface="+mn-ea"/>
                <a:cs typeface="+mn-cs"/>
              </a:defRPr>
            </a:lvl7pPr>
            <a:lvl8pPr marL="3518200" algn="l" defTabSz="1005200" rtl="0" eaLnBrk="1" latinLnBrk="0" hangingPunct="1">
              <a:defRPr sz="1979" kern="1200">
                <a:solidFill>
                  <a:schemeClr val="tx1"/>
                </a:solidFill>
                <a:latin typeface="+mn-lt"/>
                <a:ea typeface="+mn-ea"/>
                <a:cs typeface="+mn-cs"/>
              </a:defRPr>
            </a:lvl8pPr>
            <a:lvl9pPr marL="4020800" algn="l" defTabSz="1005200" rtl="0" eaLnBrk="1" latinLnBrk="0" hangingPunct="1">
              <a:defRPr sz="1979" kern="1200">
                <a:solidFill>
                  <a:schemeClr val="tx1"/>
                </a:solidFill>
                <a:latin typeface="+mn-lt"/>
                <a:ea typeface="+mn-ea"/>
                <a:cs typeface="+mn-cs"/>
              </a:defRPr>
            </a:lvl9pPr>
          </a:lstStyle>
          <a:p>
            <a:pPr defTabSz="924784">
              <a:spcAft>
                <a:spcPts val="660"/>
              </a:spcAft>
            </a:pPr>
            <a:r>
              <a:rPr lang="en-US" sz="3641" b="1" kern="1200">
                <a:solidFill>
                  <a:schemeClr val="bg1"/>
                </a:solidFill>
                <a:latin typeface="+mn-lt"/>
                <a:ea typeface="+mn-ea"/>
                <a:cs typeface="Calibri"/>
              </a:rPr>
              <a:t>   </a:t>
            </a:r>
          </a:p>
          <a:p>
            <a:pPr marL="577990" indent="-577990" defTabSz="924784">
              <a:spcAft>
                <a:spcPts val="660"/>
              </a:spcAft>
              <a:buFont typeface="Courier New" panose="05000000000000000000" pitchFamily="2" charset="2"/>
              <a:buChar char="o"/>
            </a:pPr>
            <a:r>
              <a:rPr lang="en-US" sz="3641" kern="1200">
                <a:solidFill>
                  <a:schemeClr val="bg1"/>
                </a:solidFill>
                <a:latin typeface="+mn-lt"/>
                <a:ea typeface="+mn-ea"/>
                <a:cs typeface="Calibri"/>
              </a:rPr>
              <a:t>S.B. 3094: Peer Support Specialist Working Group</a:t>
            </a:r>
          </a:p>
          <a:p>
            <a:pPr defTabSz="924784">
              <a:spcAft>
                <a:spcPts val="660"/>
              </a:spcAft>
            </a:pPr>
            <a:endParaRPr lang="en-US" sz="3641" kern="1200">
              <a:solidFill>
                <a:schemeClr val="bg1"/>
              </a:solidFill>
              <a:latin typeface="+mn-lt"/>
              <a:ea typeface="+mn-ea"/>
              <a:cs typeface="Calibri"/>
            </a:endParaRPr>
          </a:p>
          <a:p>
            <a:pPr marL="577990" indent="-577990" defTabSz="924784">
              <a:spcAft>
                <a:spcPts val="660"/>
              </a:spcAft>
              <a:buFont typeface="Courier New" panose="05000000000000000000" pitchFamily="2" charset="2"/>
              <a:buChar char="o"/>
            </a:pPr>
            <a:r>
              <a:rPr lang="en-US" sz="3641" kern="1200">
                <a:solidFill>
                  <a:schemeClr val="bg1"/>
                </a:solidFill>
                <a:latin typeface="+mn-lt"/>
                <a:ea typeface="+mn-ea"/>
                <a:cs typeface="Calibri"/>
              </a:rPr>
              <a:t>Launch of Learning Collaborative(s)</a:t>
            </a:r>
          </a:p>
          <a:p>
            <a:pPr>
              <a:spcAft>
                <a:spcPts val="660"/>
              </a:spcAft>
            </a:pPr>
            <a:endParaRPr lang="en-US" sz="3518" b="1">
              <a:solidFill>
                <a:schemeClr val="bg1"/>
              </a:solidFill>
              <a:cs typeface="Calibri"/>
            </a:endParaRPr>
          </a:p>
        </p:txBody>
      </p:sp>
      <p:pic>
        <p:nvPicPr>
          <p:cNvPr id="13" name="Picture 12" descr="A blue and white symbols&#10;&#10;Description automatically generated with medium confidence">
            <a:extLst>
              <a:ext uri="{FF2B5EF4-FFF2-40B4-BE49-F238E27FC236}">
                <a16:creationId xmlns:a16="http://schemas.microsoft.com/office/drawing/2014/main" id="{B6D5CEC6-A950-09C4-7C0A-63E2A5687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854" y="2830186"/>
            <a:ext cx="16572393" cy="3222410"/>
          </a:xfrm>
          <a:prstGeom prst="rect">
            <a:avLst/>
          </a:prstGeom>
        </p:spPr>
      </p:pic>
      <p:sp>
        <p:nvSpPr>
          <p:cNvPr id="15" name="TextBox 14">
            <a:extLst>
              <a:ext uri="{FF2B5EF4-FFF2-40B4-BE49-F238E27FC236}">
                <a16:creationId xmlns:a16="http://schemas.microsoft.com/office/drawing/2014/main" id="{68DA8653-0D4A-BB76-686E-F1D52A926A94}"/>
              </a:ext>
            </a:extLst>
          </p:cNvPr>
          <p:cNvSpPr txBox="1"/>
          <p:nvPr/>
        </p:nvSpPr>
        <p:spPr>
          <a:xfrm>
            <a:off x="2166605" y="1564056"/>
            <a:ext cx="15787672" cy="845851"/>
          </a:xfrm>
          <a:prstGeom prst="rect">
            <a:avLst/>
          </a:prstGeom>
          <a:noFill/>
        </p:spPr>
        <p:txBody>
          <a:bodyPr wrap="square" lIns="91440" tIns="45720" rIns="91440" bIns="45720" rtlCol="0" anchor="t">
            <a:spAutoFit/>
          </a:bodyPr>
          <a:lstStyle>
            <a:defPPr>
              <a:defRPr lang="en-US"/>
            </a:defPPr>
            <a:lvl1pPr marL="0" algn="l" defTabSz="1005200" rtl="0" eaLnBrk="1" latinLnBrk="0" hangingPunct="1">
              <a:defRPr sz="1979" kern="1200">
                <a:solidFill>
                  <a:schemeClr val="tx1"/>
                </a:solidFill>
                <a:latin typeface="+mn-lt"/>
                <a:ea typeface="+mn-ea"/>
                <a:cs typeface="+mn-cs"/>
              </a:defRPr>
            </a:lvl1pPr>
            <a:lvl2pPr marL="502600" algn="l" defTabSz="1005200" rtl="0" eaLnBrk="1" latinLnBrk="0" hangingPunct="1">
              <a:defRPr sz="1979" kern="1200">
                <a:solidFill>
                  <a:schemeClr val="tx1"/>
                </a:solidFill>
                <a:latin typeface="+mn-lt"/>
                <a:ea typeface="+mn-ea"/>
                <a:cs typeface="+mn-cs"/>
              </a:defRPr>
            </a:lvl2pPr>
            <a:lvl3pPr marL="1005200" algn="l" defTabSz="1005200" rtl="0" eaLnBrk="1" latinLnBrk="0" hangingPunct="1">
              <a:defRPr sz="1979" kern="1200">
                <a:solidFill>
                  <a:schemeClr val="tx1"/>
                </a:solidFill>
                <a:latin typeface="+mn-lt"/>
                <a:ea typeface="+mn-ea"/>
                <a:cs typeface="+mn-cs"/>
              </a:defRPr>
            </a:lvl3pPr>
            <a:lvl4pPr marL="1507800" algn="l" defTabSz="1005200" rtl="0" eaLnBrk="1" latinLnBrk="0" hangingPunct="1">
              <a:defRPr sz="1979" kern="1200">
                <a:solidFill>
                  <a:schemeClr val="tx1"/>
                </a:solidFill>
                <a:latin typeface="+mn-lt"/>
                <a:ea typeface="+mn-ea"/>
                <a:cs typeface="+mn-cs"/>
              </a:defRPr>
            </a:lvl4pPr>
            <a:lvl5pPr marL="2010400" algn="l" defTabSz="1005200" rtl="0" eaLnBrk="1" latinLnBrk="0" hangingPunct="1">
              <a:defRPr sz="1979" kern="1200">
                <a:solidFill>
                  <a:schemeClr val="tx1"/>
                </a:solidFill>
                <a:latin typeface="+mn-lt"/>
                <a:ea typeface="+mn-ea"/>
                <a:cs typeface="+mn-cs"/>
              </a:defRPr>
            </a:lvl5pPr>
            <a:lvl6pPr marL="2513000" algn="l" defTabSz="1005200" rtl="0" eaLnBrk="1" latinLnBrk="0" hangingPunct="1">
              <a:defRPr sz="1979" kern="1200">
                <a:solidFill>
                  <a:schemeClr val="tx1"/>
                </a:solidFill>
                <a:latin typeface="+mn-lt"/>
                <a:ea typeface="+mn-ea"/>
                <a:cs typeface="+mn-cs"/>
              </a:defRPr>
            </a:lvl6pPr>
            <a:lvl7pPr marL="3015600" algn="l" defTabSz="1005200" rtl="0" eaLnBrk="1" latinLnBrk="0" hangingPunct="1">
              <a:defRPr sz="1979" kern="1200">
                <a:solidFill>
                  <a:schemeClr val="tx1"/>
                </a:solidFill>
                <a:latin typeface="+mn-lt"/>
                <a:ea typeface="+mn-ea"/>
                <a:cs typeface="+mn-cs"/>
              </a:defRPr>
            </a:lvl7pPr>
            <a:lvl8pPr marL="3518200" algn="l" defTabSz="1005200" rtl="0" eaLnBrk="1" latinLnBrk="0" hangingPunct="1">
              <a:defRPr sz="1979" kern="1200">
                <a:solidFill>
                  <a:schemeClr val="tx1"/>
                </a:solidFill>
                <a:latin typeface="+mn-lt"/>
                <a:ea typeface="+mn-ea"/>
                <a:cs typeface="+mn-cs"/>
              </a:defRPr>
            </a:lvl8pPr>
            <a:lvl9pPr marL="4020800" algn="l" defTabSz="1005200" rtl="0" eaLnBrk="1" latinLnBrk="0" hangingPunct="1">
              <a:defRPr sz="1979" kern="1200">
                <a:solidFill>
                  <a:schemeClr val="tx1"/>
                </a:solidFill>
                <a:latin typeface="+mn-lt"/>
                <a:ea typeface="+mn-ea"/>
                <a:cs typeface="+mn-cs"/>
              </a:defRPr>
            </a:lvl9pPr>
          </a:lstStyle>
          <a:p>
            <a:pPr algn="ctr"/>
            <a:r>
              <a:rPr lang="en-US" sz="4800" b="1" dirty="0">
                <a:solidFill>
                  <a:schemeClr val="bg1"/>
                </a:solidFill>
              </a:rPr>
              <a:t>SAMSHA’s Guiding Principles to A Trauma-Informed Approach</a:t>
            </a:r>
            <a:endParaRPr lang="en-US" sz="4837" b="1" dirty="0">
              <a:solidFill>
                <a:schemeClr val="bg1"/>
              </a:solidFill>
              <a:cs typeface="Calibri"/>
            </a:endParaRPr>
          </a:p>
        </p:txBody>
      </p:sp>
      <p:sp>
        <p:nvSpPr>
          <p:cNvPr id="16" name="TextBox 15">
            <a:extLst>
              <a:ext uri="{FF2B5EF4-FFF2-40B4-BE49-F238E27FC236}">
                <a16:creationId xmlns:a16="http://schemas.microsoft.com/office/drawing/2014/main" id="{DE84A0EA-B260-F99F-CE35-D54A6D27E87C}"/>
              </a:ext>
            </a:extLst>
          </p:cNvPr>
          <p:cNvSpPr txBox="1"/>
          <p:nvPr/>
        </p:nvSpPr>
        <p:spPr>
          <a:xfrm>
            <a:off x="1767513" y="6792190"/>
            <a:ext cx="16574609" cy="2912785"/>
          </a:xfrm>
          <a:prstGeom prst="rect">
            <a:avLst/>
          </a:prstGeom>
          <a:noFill/>
        </p:spPr>
        <p:txBody>
          <a:bodyPr wrap="square" lIns="91440" tIns="45720" rIns="91440" bIns="45720" rtlCol="0" anchor="t">
            <a:spAutoFit/>
          </a:bodyPr>
          <a:lstStyle>
            <a:defPPr>
              <a:defRPr lang="en-US"/>
            </a:defPPr>
            <a:lvl1pPr marL="0" algn="l" defTabSz="1005200" rtl="0" eaLnBrk="1" latinLnBrk="0" hangingPunct="1">
              <a:defRPr sz="1979" kern="1200">
                <a:solidFill>
                  <a:schemeClr val="tx1"/>
                </a:solidFill>
                <a:latin typeface="+mn-lt"/>
                <a:ea typeface="+mn-ea"/>
                <a:cs typeface="+mn-cs"/>
              </a:defRPr>
            </a:lvl1pPr>
            <a:lvl2pPr marL="502600" algn="l" defTabSz="1005200" rtl="0" eaLnBrk="1" latinLnBrk="0" hangingPunct="1">
              <a:defRPr sz="1979" kern="1200">
                <a:solidFill>
                  <a:schemeClr val="tx1"/>
                </a:solidFill>
                <a:latin typeface="+mn-lt"/>
                <a:ea typeface="+mn-ea"/>
                <a:cs typeface="+mn-cs"/>
              </a:defRPr>
            </a:lvl2pPr>
            <a:lvl3pPr marL="1005200" algn="l" defTabSz="1005200" rtl="0" eaLnBrk="1" latinLnBrk="0" hangingPunct="1">
              <a:defRPr sz="1979" kern="1200">
                <a:solidFill>
                  <a:schemeClr val="tx1"/>
                </a:solidFill>
                <a:latin typeface="+mn-lt"/>
                <a:ea typeface="+mn-ea"/>
                <a:cs typeface="+mn-cs"/>
              </a:defRPr>
            </a:lvl3pPr>
            <a:lvl4pPr marL="1507800" algn="l" defTabSz="1005200" rtl="0" eaLnBrk="1" latinLnBrk="0" hangingPunct="1">
              <a:defRPr sz="1979" kern="1200">
                <a:solidFill>
                  <a:schemeClr val="tx1"/>
                </a:solidFill>
                <a:latin typeface="+mn-lt"/>
                <a:ea typeface="+mn-ea"/>
                <a:cs typeface="+mn-cs"/>
              </a:defRPr>
            </a:lvl4pPr>
            <a:lvl5pPr marL="2010400" algn="l" defTabSz="1005200" rtl="0" eaLnBrk="1" latinLnBrk="0" hangingPunct="1">
              <a:defRPr sz="1979" kern="1200">
                <a:solidFill>
                  <a:schemeClr val="tx1"/>
                </a:solidFill>
                <a:latin typeface="+mn-lt"/>
                <a:ea typeface="+mn-ea"/>
                <a:cs typeface="+mn-cs"/>
              </a:defRPr>
            </a:lvl5pPr>
            <a:lvl6pPr marL="2513000" algn="l" defTabSz="1005200" rtl="0" eaLnBrk="1" latinLnBrk="0" hangingPunct="1">
              <a:defRPr sz="1979" kern="1200">
                <a:solidFill>
                  <a:schemeClr val="tx1"/>
                </a:solidFill>
                <a:latin typeface="+mn-lt"/>
                <a:ea typeface="+mn-ea"/>
                <a:cs typeface="+mn-cs"/>
              </a:defRPr>
            </a:lvl6pPr>
            <a:lvl7pPr marL="3015600" algn="l" defTabSz="1005200" rtl="0" eaLnBrk="1" latinLnBrk="0" hangingPunct="1">
              <a:defRPr sz="1979" kern="1200">
                <a:solidFill>
                  <a:schemeClr val="tx1"/>
                </a:solidFill>
                <a:latin typeface="+mn-lt"/>
                <a:ea typeface="+mn-ea"/>
                <a:cs typeface="+mn-cs"/>
              </a:defRPr>
            </a:lvl7pPr>
            <a:lvl8pPr marL="3518200" algn="l" defTabSz="1005200" rtl="0" eaLnBrk="1" latinLnBrk="0" hangingPunct="1">
              <a:defRPr sz="1979" kern="1200">
                <a:solidFill>
                  <a:schemeClr val="tx1"/>
                </a:solidFill>
                <a:latin typeface="+mn-lt"/>
                <a:ea typeface="+mn-ea"/>
                <a:cs typeface="+mn-cs"/>
              </a:defRPr>
            </a:lvl8pPr>
            <a:lvl9pPr marL="4020800" algn="l" defTabSz="1005200" rtl="0" eaLnBrk="1" latinLnBrk="0" hangingPunct="1">
              <a:defRPr sz="1979" kern="1200">
                <a:solidFill>
                  <a:schemeClr val="tx1"/>
                </a:solidFill>
                <a:latin typeface="+mn-lt"/>
                <a:ea typeface="+mn-ea"/>
                <a:cs typeface="+mn-cs"/>
              </a:defRPr>
            </a:lvl9pPr>
          </a:lstStyle>
          <a:p>
            <a:pPr marL="313690" indent="-313690">
              <a:buFont typeface="Arial" panose="020B0604020202020204" pitchFamily="34" charset="0"/>
              <a:buChar char="•"/>
            </a:pPr>
            <a:r>
              <a:rPr lang="en-US" sz="3050" dirty="0">
                <a:solidFill>
                  <a:schemeClr val="bg1"/>
                </a:solidFill>
              </a:rPr>
              <a:t>Peer support as key vehicle for establishing safety and hope, building trust, enhancing collaboration, and utilizing their stories and lived experience to promote recovery and healing.</a:t>
            </a:r>
            <a:endParaRPr lang="en-US" sz="3050" dirty="0">
              <a:solidFill>
                <a:schemeClr val="bg1"/>
              </a:solidFill>
              <a:cs typeface="Calibri"/>
            </a:endParaRPr>
          </a:p>
          <a:p>
            <a:endParaRPr lang="en-US" sz="3078">
              <a:solidFill>
                <a:schemeClr val="bg1"/>
              </a:solidFill>
            </a:endParaRPr>
          </a:p>
          <a:p>
            <a:pPr marL="313690" indent="-313690">
              <a:buFont typeface="Arial" panose="020B0604020202020204" pitchFamily="34" charset="0"/>
              <a:buChar char="•"/>
            </a:pPr>
            <a:r>
              <a:rPr lang="en-US" sz="3050" dirty="0">
                <a:solidFill>
                  <a:schemeClr val="bg1"/>
                </a:solidFill>
              </a:rPr>
              <a:t>“Peers” refers to individuals with lived experiences of trauma, or, in the case of keiki, this may be family members of children who have experienced traumatic events and are key caregivers in their recovery. </a:t>
            </a:r>
            <a:endParaRPr lang="en-US" sz="3050" dirty="0">
              <a:solidFill>
                <a:schemeClr val="bg1"/>
              </a:solidFill>
              <a:cs typeface="Calibri"/>
            </a:endParaRPr>
          </a:p>
        </p:txBody>
      </p:sp>
    </p:spTree>
    <p:extLst>
      <p:ext uri="{BB962C8B-B14F-4D97-AF65-F5344CB8AC3E}">
        <p14:creationId xmlns:p14="http://schemas.microsoft.com/office/powerpoint/2010/main" val="3111901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3" cstate="print"/>
          <a:stretch>
            <a:fillRect/>
          </a:stretch>
        </p:blipFill>
        <p:spPr>
          <a:xfrm>
            <a:off x="12068743" y="794"/>
            <a:ext cx="8035357" cy="11308556"/>
          </a:xfrm>
          <a:prstGeom prst="rect">
            <a:avLst/>
          </a:prstGeom>
        </p:spPr>
      </p:pic>
      <p:pic>
        <p:nvPicPr>
          <p:cNvPr id="4" name="Picture 3" descr="A document with text on it&#10;&#10;Description automatically generated">
            <a:extLst>
              <a:ext uri="{FF2B5EF4-FFF2-40B4-BE49-F238E27FC236}">
                <a16:creationId xmlns:a16="http://schemas.microsoft.com/office/drawing/2014/main" id="{D644A5CD-8F18-8D28-7830-7990EB2F8730}"/>
              </a:ext>
            </a:extLst>
          </p:cNvPr>
          <p:cNvPicPr>
            <a:picLocks noChangeAspect="1"/>
          </p:cNvPicPr>
          <p:nvPr/>
        </p:nvPicPr>
        <p:blipFill>
          <a:blip r:embed="rId4"/>
          <a:stretch>
            <a:fillRect/>
          </a:stretch>
        </p:blipFill>
        <p:spPr>
          <a:xfrm>
            <a:off x="1938530" y="3919094"/>
            <a:ext cx="8546813" cy="7391400"/>
          </a:xfrm>
          <a:prstGeom prst="rect">
            <a:avLst/>
          </a:prstGeom>
        </p:spPr>
      </p:pic>
      <p:sp>
        <p:nvSpPr>
          <p:cNvPr id="5" name="TextBox 4">
            <a:extLst>
              <a:ext uri="{FF2B5EF4-FFF2-40B4-BE49-F238E27FC236}">
                <a16:creationId xmlns:a16="http://schemas.microsoft.com/office/drawing/2014/main" id="{D9013A0E-E129-ABDA-833C-0073E248B025}"/>
              </a:ext>
            </a:extLst>
          </p:cNvPr>
          <p:cNvSpPr txBox="1"/>
          <p:nvPr/>
        </p:nvSpPr>
        <p:spPr>
          <a:xfrm>
            <a:off x="1695129" y="1207027"/>
            <a:ext cx="9032984" cy="21025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lnSpc>
                <a:spcPts val="3000"/>
              </a:lnSpc>
            </a:pPr>
            <a:r>
              <a:rPr lang="en-US" sz="5400" b="1" i="1" dirty="0">
                <a:solidFill>
                  <a:schemeClr val="tx1"/>
                </a:solidFill>
                <a:latin typeface="Calibri"/>
                <a:cs typeface="Segoe UI"/>
              </a:rPr>
              <a:t>Governor Green’s Declaration</a:t>
            </a:r>
            <a:endParaRPr lang="en-US" sz="5400" dirty="0">
              <a:solidFill>
                <a:schemeClr val="tx1"/>
              </a:solidFill>
            </a:endParaRPr>
          </a:p>
          <a:p>
            <a:pPr algn="ctr">
              <a:lnSpc>
                <a:spcPts val="3000"/>
              </a:lnSpc>
            </a:pPr>
            <a:endParaRPr lang="en-US" sz="5400">
              <a:solidFill>
                <a:schemeClr val="tx1"/>
              </a:solidFill>
            </a:endParaRPr>
          </a:p>
          <a:p>
            <a:pPr algn="ctr">
              <a:lnSpc>
                <a:spcPts val="3000"/>
              </a:lnSpc>
            </a:pPr>
            <a:r>
              <a:rPr lang="en-US" sz="5400" b="1" i="1" dirty="0">
                <a:solidFill>
                  <a:schemeClr val="tx1"/>
                </a:solidFill>
                <a:latin typeface="Calibri"/>
                <a:cs typeface="Segoe UI"/>
              </a:rPr>
              <a:t>of Hawai‘i </a:t>
            </a:r>
            <a:r>
              <a:rPr lang="en-US" sz="5400" dirty="0">
                <a:solidFill>
                  <a:schemeClr val="tx1"/>
                </a:solidFill>
                <a:latin typeface="Calibri"/>
                <a:cs typeface="Segoe UI"/>
              </a:rPr>
              <a:t>​</a:t>
            </a:r>
            <a:endParaRPr lang="en-US" sz="5400">
              <a:solidFill>
                <a:schemeClr val="tx1"/>
              </a:solidFill>
            </a:endParaRPr>
          </a:p>
          <a:p>
            <a:pPr algn="ctr">
              <a:lnSpc>
                <a:spcPts val="3000"/>
              </a:lnSpc>
            </a:pPr>
            <a:endParaRPr lang="en-US" sz="5400" dirty="0">
              <a:solidFill>
                <a:schemeClr val="tx1"/>
              </a:solidFill>
              <a:latin typeface="Calibri"/>
              <a:cs typeface="Segoe UI"/>
            </a:endParaRPr>
          </a:p>
          <a:p>
            <a:pPr algn="ctr" rtl="0">
              <a:lnSpc>
                <a:spcPts val="3000"/>
              </a:lnSpc>
            </a:pPr>
            <a:r>
              <a:rPr lang="en-US" sz="5400" b="1" i="1" dirty="0">
                <a:solidFill>
                  <a:schemeClr val="tx1"/>
                </a:solidFill>
                <a:latin typeface="Calibri"/>
                <a:cs typeface="Segoe UI"/>
              </a:rPr>
              <a:t>as a Trauma-Informed State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4764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6CE7CD-22B9-02CC-3450-DBF0790AB97A}"/>
              </a:ext>
            </a:extLst>
          </p:cNvPr>
          <p:cNvPicPr>
            <a:picLocks noChangeAspect="1"/>
          </p:cNvPicPr>
          <p:nvPr/>
        </p:nvPicPr>
        <p:blipFill>
          <a:blip r:embed="rId3"/>
          <a:stretch>
            <a:fillRect/>
          </a:stretch>
        </p:blipFill>
        <p:spPr>
          <a:xfrm>
            <a:off x="17404222" y="8540383"/>
            <a:ext cx="2703062" cy="2773074"/>
          </a:xfrm>
          <a:prstGeom prst="rect">
            <a:avLst/>
          </a:prstGeom>
        </p:spPr>
      </p:pic>
      <p:sp>
        <p:nvSpPr>
          <p:cNvPr id="4" name="TextBox 3">
            <a:extLst>
              <a:ext uri="{FF2B5EF4-FFF2-40B4-BE49-F238E27FC236}">
                <a16:creationId xmlns:a16="http://schemas.microsoft.com/office/drawing/2014/main" id="{962BF809-4FB3-C673-31DA-850E936642EB}"/>
              </a:ext>
            </a:extLst>
          </p:cNvPr>
          <p:cNvSpPr txBox="1"/>
          <p:nvPr/>
        </p:nvSpPr>
        <p:spPr>
          <a:xfrm>
            <a:off x="1047089" y="1302265"/>
            <a:ext cx="18009923" cy="913520"/>
          </a:xfrm>
          <a:prstGeom prst="rect">
            <a:avLst/>
          </a:prstGeom>
          <a:noFill/>
        </p:spPr>
        <p:txBody>
          <a:bodyPr rot="0" spcFirstLastPara="0" vertOverflow="overflow" horzOverflow="overflow" vert="horz" wrap="square" lIns="100521" tIns="50260" rIns="100521" bIns="50260" numCol="1" spcCol="0" rtlCol="0" fromWordArt="0" anchor="t" anchorCtr="0" forceAA="0" compatLnSpc="1">
            <a:prstTxWarp prst="textNoShape">
              <a:avLst/>
            </a:prstTxWarp>
            <a:spAutoFit/>
          </a:bodyPr>
          <a:lstStyle>
            <a:defPPr>
              <a:defRPr lang="en-US"/>
            </a:defPPr>
            <a:lvl1pPr marL="0" algn="l" defTabSz="1005200" rtl="0" eaLnBrk="1" latinLnBrk="0" hangingPunct="1">
              <a:defRPr sz="1979" kern="1200">
                <a:solidFill>
                  <a:schemeClr val="tx1"/>
                </a:solidFill>
                <a:latin typeface="+mn-lt"/>
                <a:ea typeface="+mn-ea"/>
                <a:cs typeface="+mn-cs"/>
              </a:defRPr>
            </a:lvl1pPr>
            <a:lvl2pPr marL="502600" algn="l" defTabSz="1005200" rtl="0" eaLnBrk="1" latinLnBrk="0" hangingPunct="1">
              <a:defRPr sz="1979" kern="1200">
                <a:solidFill>
                  <a:schemeClr val="tx1"/>
                </a:solidFill>
                <a:latin typeface="+mn-lt"/>
                <a:ea typeface="+mn-ea"/>
                <a:cs typeface="+mn-cs"/>
              </a:defRPr>
            </a:lvl2pPr>
            <a:lvl3pPr marL="1005200" algn="l" defTabSz="1005200" rtl="0" eaLnBrk="1" latinLnBrk="0" hangingPunct="1">
              <a:defRPr sz="1979" kern="1200">
                <a:solidFill>
                  <a:schemeClr val="tx1"/>
                </a:solidFill>
                <a:latin typeface="+mn-lt"/>
                <a:ea typeface="+mn-ea"/>
                <a:cs typeface="+mn-cs"/>
              </a:defRPr>
            </a:lvl3pPr>
            <a:lvl4pPr marL="1507800" algn="l" defTabSz="1005200" rtl="0" eaLnBrk="1" latinLnBrk="0" hangingPunct="1">
              <a:defRPr sz="1979" kern="1200">
                <a:solidFill>
                  <a:schemeClr val="tx1"/>
                </a:solidFill>
                <a:latin typeface="+mn-lt"/>
                <a:ea typeface="+mn-ea"/>
                <a:cs typeface="+mn-cs"/>
              </a:defRPr>
            </a:lvl4pPr>
            <a:lvl5pPr marL="2010400" algn="l" defTabSz="1005200" rtl="0" eaLnBrk="1" latinLnBrk="0" hangingPunct="1">
              <a:defRPr sz="1979" kern="1200">
                <a:solidFill>
                  <a:schemeClr val="tx1"/>
                </a:solidFill>
                <a:latin typeface="+mn-lt"/>
                <a:ea typeface="+mn-ea"/>
                <a:cs typeface="+mn-cs"/>
              </a:defRPr>
            </a:lvl5pPr>
            <a:lvl6pPr marL="2513000" algn="l" defTabSz="1005200" rtl="0" eaLnBrk="1" latinLnBrk="0" hangingPunct="1">
              <a:defRPr sz="1979" kern="1200">
                <a:solidFill>
                  <a:schemeClr val="tx1"/>
                </a:solidFill>
                <a:latin typeface="+mn-lt"/>
                <a:ea typeface="+mn-ea"/>
                <a:cs typeface="+mn-cs"/>
              </a:defRPr>
            </a:lvl6pPr>
            <a:lvl7pPr marL="3015600" algn="l" defTabSz="1005200" rtl="0" eaLnBrk="1" latinLnBrk="0" hangingPunct="1">
              <a:defRPr sz="1979" kern="1200">
                <a:solidFill>
                  <a:schemeClr val="tx1"/>
                </a:solidFill>
                <a:latin typeface="+mn-lt"/>
                <a:ea typeface="+mn-ea"/>
                <a:cs typeface="+mn-cs"/>
              </a:defRPr>
            </a:lvl7pPr>
            <a:lvl8pPr marL="3518200" algn="l" defTabSz="1005200" rtl="0" eaLnBrk="1" latinLnBrk="0" hangingPunct="1">
              <a:defRPr sz="1979" kern="1200">
                <a:solidFill>
                  <a:schemeClr val="tx1"/>
                </a:solidFill>
                <a:latin typeface="+mn-lt"/>
                <a:ea typeface="+mn-ea"/>
                <a:cs typeface="+mn-cs"/>
              </a:defRPr>
            </a:lvl8pPr>
            <a:lvl9pPr marL="4020800" algn="l" defTabSz="1005200" rtl="0" eaLnBrk="1" latinLnBrk="0" hangingPunct="1">
              <a:defRPr sz="1979" kern="1200">
                <a:solidFill>
                  <a:schemeClr val="tx1"/>
                </a:solidFill>
                <a:latin typeface="+mn-lt"/>
                <a:ea typeface="+mn-ea"/>
                <a:cs typeface="+mn-cs"/>
              </a:defRPr>
            </a:lvl9pPr>
          </a:lstStyle>
          <a:p>
            <a:pPr algn="ctr"/>
            <a:r>
              <a:rPr lang="en-US" sz="5250" b="1" dirty="0">
                <a:solidFill>
                  <a:srgbClr val="FFFFFF"/>
                </a:solidFill>
              </a:rPr>
              <a:t>Act 88: Peer Support Specialist Working Group</a:t>
            </a:r>
            <a:endParaRPr lang="en-US" sz="5250" b="1" dirty="0"/>
          </a:p>
        </p:txBody>
      </p:sp>
      <p:sp>
        <p:nvSpPr>
          <p:cNvPr id="3" name="TextBox 3">
            <a:extLst>
              <a:ext uri="{FF2B5EF4-FFF2-40B4-BE49-F238E27FC236}">
                <a16:creationId xmlns:a16="http://schemas.microsoft.com/office/drawing/2014/main" id="{74C6C7D2-8BAF-82A5-863F-07961CEFE587}"/>
              </a:ext>
            </a:extLst>
          </p:cNvPr>
          <p:cNvSpPr txBox="1">
            <a:spLocks/>
          </p:cNvSpPr>
          <p:nvPr/>
        </p:nvSpPr>
        <p:spPr>
          <a:xfrm>
            <a:off x="1985691" y="2892864"/>
            <a:ext cx="16090364" cy="6699142"/>
          </a:xfrm>
          <a:prstGeom prst="rect">
            <a:avLst/>
          </a:prstGeom>
        </p:spPr>
        <p:txBody>
          <a:bodyPr wrap="square" lIns="0" tIns="0" rIns="0" bIns="0" rtlCol="0" anchor="t">
            <a:spAutoFit/>
          </a:bodyPr>
          <a:lstStyle>
            <a:defPPr>
              <a:defRPr lang="en-US"/>
            </a:defPPr>
            <a:lvl1pPr marL="0" algn="l" defTabSz="1005200" rtl="0" eaLnBrk="1" latinLnBrk="0" hangingPunct="1">
              <a:defRPr sz="1979" kern="1200">
                <a:solidFill>
                  <a:schemeClr val="tx1"/>
                </a:solidFill>
                <a:latin typeface="+mn-lt"/>
                <a:ea typeface="+mn-ea"/>
                <a:cs typeface="+mn-cs"/>
              </a:defRPr>
            </a:lvl1pPr>
            <a:lvl2pPr marL="502600" algn="l" defTabSz="1005200" rtl="0" eaLnBrk="1" latinLnBrk="0" hangingPunct="1">
              <a:defRPr sz="1979" kern="1200">
                <a:solidFill>
                  <a:schemeClr val="tx1"/>
                </a:solidFill>
                <a:latin typeface="+mn-lt"/>
                <a:ea typeface="+mn-ea"/>
                <a:cs typeface="+mn-cs"/>
              </a:defRPr>
            </a:lvl2pPr>
            <a:lvl3pPr marL="1005200" algn="l" defTabSz="1005200" rtl="0" eaLnBrk="1" latinLnBrk="0" hangingPunct="1">
              <a:defRPr sz="1979" kern="1200">
                <a:solidFill>
                  <a:schemeClr val="tx1"/>
                </a:solidFill>
                <a:latin typeface="+mn-lt"/>
                <a:ea typeface="+mn-ea"/>
                <a:cs typeface="+mn-cs"/>
              </a:defRPr>
            </a:lvl3pPr>
            <a:lvl4pPr marL="1507800" algn="l" defTabSz="1005200" rtl="0" eaLnBrk="1" latinLnBrk="0" hangingPunct="1">
              <a:defRPr sz="1979" kern="1200">
                <a:solidFill>
                  <a:schemeClr val="tx1"/>
                </a:solidFill>
                <a:latin typeface="+mn-lt"/>
                <a:ea typeface="+mn-ea"/>
                <a:cs typeface="+mn-cs"/>
              </a:defRPr>
            </a:lvl4pPr>
            <a:lvl5pPr marL="2010400" algn="l" defTabSz="1005200" rtl="0" eaLnBrk="1" latinLnBrk="0" hangingPunct="1">
              <a:defRPr sz="1979" kern="1200">
                <a:solidFill>
                  <a:schemeClr val="tx1"/>
                </a:solidFill>
                <a:latin typeface="+mn-lt"/>
                <a:ea typeface="+mn-ea"/>
                <a:cs typeface="+mn-cs"/>
              </a:defRPr>
            </a:lvl5pPr>
            <a:lvl6pPr marL="2513000" algn="l" defTabSz="1005200" rtl="0" eaLnBrk="1" latinLnBrk="0" hangingPunct="1">
              <a:defRPr sz="1979" kern="1200">
                <a:solidFill>
                  <a:schemeClr val="tx1"/>
                </a:solidFill>
                <a:latin typeface="+mn-lt"/>
                <a:ea typeface="+mn-ea"/>
                <a:cs typeface="+mn-cs"/>
              </a:defRPr>
            </a:lvl6pPr>
            <a:lvl7pPr marL="3015600" algn="l" defTabSz="1005200" rtl="0" eaLnBrk="1" latinLnBrk="0" hangingPunct="1">
              <a:defRPr sz="1979" kern="1200">
                <a:solidFill>
                  <a:schemeClr val="tx1"/>
                </a:solidFill>
                <a:latin typeface="+mn-lt"/>
                <a:ea typeface="+mn-ea"/>
                <a:cs typeface="+mn-cs"/>
              </a:defRPr>
            </a:lvl7pPr>
            <a:lvl8pPr marL="3518200" algn="l" defTabSz="1005200" rtl="0" eaLnBrk="1" latinLnBrk="0" hangingPunct="1">
              <a:defRPr sz="1979" kern="1200">
                <a:solidFill>
                  <a:schemeClr val="tx1"/>
                </a:solidFill>
                <a:latin typeface="+mn-lt"/>
                <a:ea typeface="+mn-ea"/>
                <a:cs typeface="+mn-cs"/>
              </a:defRPr>
            </a:lvl8pPr>
            <a:lvl9pPr marL="4020800" algn="l" defTabSz="1005200" rtl="0" eaLnBrk="1" latinLnBrk="0" hangingPunct="1">
              <a:defRPr sz="1979" kern="1200">
                <a:solidFill>
                  <a:schemeClr val="tx1"/>
                </a:solidFill>
                <a:latin typeface="+mn-lt"/>
                <a:ea typeface="+mn-ea"/>
                <a:cs typeface="+mn-cs"/>
              </a:defRPr>
            </a:lvl9pPr>
          </a:lstStyle>
          <a:p>
            <a:pPr marL="628250" indent="-628250">
              <a:buFont typeface="Courier New" panose="05000000000000000000" pitchFamily="2" charset="2"/>
              <a:buChar char="o"/>
            </a:pPr>
            <a:r>
              <a:rPr lang="en-US" sz="3957">
                <a:solidFill>
                  <a:srgbClr val="FFFFFF"/>
                </a:solidFill>
              </a:rPr>
              <a:t>Establishes a Peer Support Specialist Working Group within OWR, </a:t>
            </a:r>
            <a:r>
              <a:rPr lang="en-US" sz="3957">
                <a:solidFill>
                  <a:srgbClr val="FFFFFF"/>
                </a:solidFill>
                <a:ea typeface="+mn-lt"/>
                <a:cs typeface="+mn-lt"/>
              </a:rPr>
              <a:t>consists of several state departments, community partners and peers</a:t>
            </a:r>
            <a:endParaRPr lang="en-US" sz="3957">
              <a:solidFill>
                <a:srgbClr val="FFFFFF"/>
              </a:solidFill>
              <a:cs typeface="Calibri"/>
            </a:endParaRPr>
          </a:p>
          <a:p>
            <a:endParaRPr lang="en-US" sz="3957">
              <a:solidFill>
                <a:srgbClr val="FFFFFF"/>
              </a:solidFill>
              <a:cs typeface="Calibri"/>
            </a:endParaRPr>
          </a:p>
          <a:p>
            <a:pPr marL="628250" indent="-628250">
              <a:buFont typeface="Courier New" panose="05000000000000000000" pitchFamily="2" charset="2"/>
              <a:buChar char="o"/>
            </a:pPr>
            <a:r>
              <a:rPr lang="en-US" sz="3957">
                <a:solidFill>
                  <a:srgbClr val="FFFFFF"/>
                </a:solidFill>
              </a:rPr>
              <a:t>Will develop and make recommendations for a framework for peer support specialists in the State</a:t>
            </a:r>
            <a:endParaRPr lang="en-US" sz="3957">
              <a:solidFill>
                <a:srgbClr val="FFFFFF"/>
              </a:solidFill>
              <a:cs typeface="Calibri"/>
            </a:endParaRPr>
          </a:p>
          <a:p>
            <a:pPr marL="628250" indent="-628250">
              <a:buFont typeface="Wingdings" panose="05000000000000000000" pitchFamily="2" charset="2"/>
              <a:buChar char="Ø"/>
            </a:pPr>
            <a:endParaRPr lang="en-US" sz="3957">
              <a:solidFill>
                <a:srgbClr val="FFFFFF"/>
              </a:solidFill>
            </a:endParaRPr>
          </a:p>
          <a:p>
            <a:pPr marL="628250" indent="-628250">
              <a:buFont typeface="Courier New" panose="05000000000000000000" pitchFamily="2" charset="2"/>
              <a:buChar char="o"/>
            </a:pPr>
            <a:r>
              <a:rPr lang="en-US" sz="3957">
                <a:solidFill>
                  <a:srgbClr val="FFFFFF"/>
                </a:solidFill>
              </a:rPr>
              <a:t>Will examine best practices of certifying and credentialing peers, trauma-informed supervision and sustainable funding to support the work of peer support specialists statewide</a:t>
            </a:r>
            <a:endParaRPr lang="en-US" sz="3957">
              <a:solidFill>
                <a:srgbClr val="FFFFFF"/>
              </a:solidFill>
              <a:cs typeface="Calibri"/>
            </a:endParaRPr>
          </a:p>
          <a:p>
            <a:pPr marL="628250" indent="-628250">
              <a:buFont typeface="Wingdings" panose="05000000000000000000" pitchFamily="2" charset="2"/>
              <a:buChar char="Ø"/>
            </a:pPr>
            <a:endParaRPr lang="en-US" sz="3957">
              <a:solidFill>
                <a:srgbClr val="FFFFFF"/>
              </a:solidFill>
            </a:endParaRPr>
          </a:p>
          <a:p>
            <a:endParaRPr lang="en-US" sz="3957">
              <a:solidFill>
                <a:srgbClr val="FFFFFF"/>
              </a:solidFill>
            </a:endParaRPr>
          </a:p>
        </p:txBody>
      </p:sp>
    </p:spTree>
    <p:extLst>
      <p:ext uri="{BB962C8B-B14F-4D97-AF65-F5344CB8AC3E}">
        <p14:creationId xmlns:p14="http://schemas.microsoft.com/office/powerpoint/2010/main" val="1525769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BDC1A6"/>
          </a:solidFill>
        </p:spPr>
        <p:txBody>
          <a:bodyPr wrap="square" lIns="0" tIns="0" rIns="0" bIns="0" rtlCol="0"/>
          <a:lstStyle/>
          <a:p>
            <a:endParaRPr/>
          </a:p>
        </p:txBody>
      </p:sp>
      <p:pic>
        <p:nvPicPr>
          <p:cNvPr id="3" name="object 3"/>
          <p:cNvPicPr/>
          <p:nvPr/>
        </p:nvPicPr>
        <p:blipFill>
          <a:blip r:embed="rId3" cstate="print"/>
          <a:stretch>
            <a:fillRect/>
          </a:stretch>
        </p:blipFill>
        <p:spPr>
          <a:xfrm>
            <a:off x="0" y="0"/>
            <a:ext cx="6453416" cy="11308556"/>
          </a:xfrm>
          <a:prstGeom prst="rect">
            <a:avLst/>
          </a:prstGeom>
        </p:spPr>
      </p:pic>
      <p:grpSp>
        <p:nvGrpSpPr>
          <p:cNvPr id="5" name="object 5"/>
          <p:cNvGrpSpPr/>
          <p:nvPr/>
        </p:nvGrpSpPr>
        <p:grpSpPr>
          <a:xfrm>
            <a:off x="5102081" y="0"/>
            <a:ext cx="15002510" cy="11308715"/>
            <a:chOff x="5102081" y="0"/>
            <a:chExt cx="15002510" cy="11308715"/>
          </a:xfrm>
        </p:grpSpPr>
        <p:pic>
          <p:nvPicPr>
            <p:cNvPr id="6" name="object 6"/>
            <p:cNvPicPr/>
            <p:nvPr/>
          </p:nvPicPr>
          <p:blipFill>
            <a:blip r:embed="rId4" cstate="print"/>
            <a:stretch>
              <a:fillRect/>
            </a:stretch>
          </p:blipFill>
          <p:spPr>
            <a:xfrm>
              <a:off x="5102081" y="0"/>
              <a:ext cx="9263469" cy="7220228"/>
            </a:xfrm>
            <a:prstGeom prst="rect">
              <a:avLst/>
            </a:prstGeom>
          </p:spPr>
        </p:pic>
        <p:pic>
          <p:nvPicPr>
            <p:cNvPr id="7" name="object 7"/>
            <p:cNvPicPr/>
            <p:nvPr/>
          </p:nvPicPr>
          <p:blipFill>
            <a:blip r:embed="rId5" cstate="print"/>
            <a:stretch>
              <a:fillRect/>
            </a:stretch>
          </p:blipFill>
          <p:spPr>
            <a:xfrm>
              <a:off x="12244653" y="0"/>
              <a:ext cx="7859435" cy="11308556"/>
            </a:xfrm>
            <a:prstGeom prst="rect">
              <a:avLst/>
            </a:prstGeom>
          </p:spPr>
        </p:pic>
      </p:grpSp>
      <p:sp>
        <p:nvSpPr>
          <p:cNvPr id="11" name="TextBox 10">
            <a:extLst>
              <a:ext uri="{FF2B5EF4-FFF2-40B4-BE49-F238E27FC236}">
                <a16:creationId xmlns:a16="http://schemas.microsoft.com/office/drawing/2014/main" id="{DC343C16-ED91-D6DE-EEB7-72F71106D0CE}"/>
              </a:ext>
            </a:extLst>
          </p:cNvPr>
          <p:cNvSpPr txBox="1"/>
          <p:nvPr/>
        </p:nvSpPr>
        <p:spPr>
          <a:xfrm>
            <a:off x="909136" y="6066874"/>
            <a:ext cx="11099961" cy="5246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ts val="2475"/>
              </a:lnSpc>
            </a:pPr>
            <a:endParaRPr lang="en-US" sz="3600" b="1" dirty="0">
              <a:solidFill>
                <a:schemeClr val="tx1"/>
              </a:solidFill>
            </a:endParaRPr>
          </a:p>
          <a:p>
            <a:pPr rtl="0">
              <a:lnSpc>
                <a:spcPts val="2475"/>
              </a:lnSpc>
            </a:pPr>
            <a:r>
              <a:rPr lang="en-US" sz="3600" b="1" dirty="0">
                <a:solidFill>
                  <a:schemeClr val="tx1"/>
                </a:solidFill>
              </a:rPr>
              <a:t>​</a:t>
            </a:r>
            <a:r>
              <a:rPr lang="en-US" sz="3600" dirty="0">
                <a:solidFill>
                  <a:schemeClr val="tx1"/>
                </a:solidFill>
              </a:rPr>
              <a:t>Today's Panelists:</a:t>
            </a:r>
          </a:p>
          <a:p>
            <a:pPr>
              <a:lnSpc>
                <a:spcPts val="2475"/>
              </a:lnSpc>
            </a:pPr>
            <a:endParaRPr lang="en-US" sz="3600" dirty="0">
              <a:solidFill>
                <a:schemeClr val="tx1"/>
              </a:solidFill>
            </a:endParaRPr>
          </a:p>
          <a:p>
            <a:pPr>
              <a:lnSpc>
                <a:spcPts val="2475"/>
              </a:lnSpc>
            </a:pPr>
            <a:endParaRPr lang="en-US" sz="3600" b="1" dirty="0">
              <a:solidFill>
                <a:schemeClr val="tx1"/>
              </a:solidFill>
            </a:endParaRPr>
          </a:p>
          <a:p>
            <a:pPr>
              <a:lnSpc>
                <a:spcPts val="2475"/>
              </a:lnSpc>
            </a:pPr>
            <a:r>
              <a:rPr lang="en-US" sz="3600" b="1" dirty="0">
                <a:solidFill>
                  <a:schemeClr val="tx1"/>
                </a:solidFill>
              </a:rPr>
              <a:t>Asha (Sasha) Autele</a:t>
            </a:r>
            <a:endParaRPr lang="en-US" dirty="0">
              <a:solidFill>
                <a:schemeClr val="tx1"/>
              </a:solidFill>
            </a:endParaRPr>
          </a:p>
          <a:p>
            <a:pPr>
              <a:lnSpc>
                <a:spcPts val="2475"/>
              </a:lnSpc>
            </a:pPr>
            <a:endParaRPr lang="en-US" sz="3600" dirty="0">
              <a:solidFill>
                <a:schemeClr val="tx1"/>
              </a:solidFill>
            </a:endParaRPr>
          </a:p>
          <a:p>
            <a:pPr marL="457200" indent="-457200">
              <a:lnSpc>
                <a:spcPts val="2475"/>
              </a:lnSpc>
              <a:buFont typeface="Arial"/>
              <a:buChar char="•"/>
            </a:pPr>
            <a:r>
              <a:rPr lang="en-US" sz="3600" dirty="0">
                <a:solidFill>
                  <a:schemeClr val="tx1"/>
                </a:solidFill>
              </a:rPr>
              <a:t>Parent Peer Support, EPIC ’Ohana, Inc.</a:t>
            </a:r>
          </a:p>
          <a:p>
            <a:pPr marL="457200" indent="-457200">
              <a:lnSpc>
                <a:spcPts val="2475"/>
              </a:lnSpc>
              <a:buFont typeface="Arial"/>
              <a:buChar char="•"/>
            </a:pPr>
            <a:endParaRPr lang="en-US" sz="3600" dirty="0">
              <a:solidFill>
                <a:schemeClr val="tx1"/>
              </a:solidFill>
            </a:endParaRPr>
          </a:p>
          <a:p>
            <a:pPr>
              <a:lnSpc>
                <a:spcPts val="2475"/>
              </a:lnSpc>
            </a:pPr>
            <a:r>
              <a:rPr lang="en-US" sz="3600" b="1" dirty="0">
                <a:solidFill>
                  <a:schemeClr val="tx1"/>
                </a:solidFill>
              </a:rPr>
              <a:t>Kailene Nihipali Sanchez</a:t>
            </a:r>
            <a:endParaRPr lang="en-US" sz="3600" b="1">
              <a:solidFill>
                <a:schemeClr val="tx1"/>
              </a:solidFill>
            </a:endParaRPr>
          </a:p>
          <a:p>
            <a:pPr>
              <a:lnSpc>
                <a:spcPts val="2475"/>
              </a:lnSpc>
            </a:pPr>
            <a:endParaRPr lang="en-US" sz="3600" dirty="0">
              <a:solidFill>
                <a:schemeClr val="tx1"/>
              </a:solidFill>
            </a:endParaRPr>
          </a:p>
          <a:p>
            <a:pPr marL="342900" indent="-342900">
              <a:lnSpc>
                <a:spcPts val="2475"/>
              </a:lnSpc>
              <a:buFont typeface="Arial"/>
              <a:buChar char="•"/>
            </a:pPr>
            <a:r>
              <a:rPr lang="en-US" sz="3600" dirty="0" err="1">
                <a:solidFill>
                  <a:schemeClr val="tx1"/>
                </a:solidFill>
              </a:rPr>
              <a:t>Nā</a:t>
            </a:r>
            <a:r>
              <a:rPr lang="en-US" sz="3600" dirty="0">
                <a:solidFill>
                  <a:schemeClr val="tx1"/>
                </a:solidFill>
              </a:rPr>
              <a:t> Kama a </a:t>
            </a:r>
            <a:r>
              <a:rPr lang="en-US" sz="3600" dirty="0" err="1">
                <a:solidFill>
                  <a:schemeClr val="tx1"/>
                </a:solidFill>
              </a:rPr>
              <a:t>Hāloa</a:t>
            </a:r>
            <a:r>
              <a:rPr lang="en-US" sz="3600" dirty="0">
                <a:solidFill>
                  <a:schemeClr val="tx1"/>
                </a:solidFill>
              </a:rPr>
              <a:t> Manager, EPIC ’Ohana, Inc.</a:t>
            </a:r>
          </a:p>
          <a:p>
            <a:pPr marL="457200" indent="-457200">
              <a:lnSpc>
                <a:spcPts val="2475"/>
              </a:lnSpc>
              <a:buFont typeface="Arial"/>
              <a:buChar char="•"/>
            </a:pPr>
            <a:endParaRPr lang="en-US" sz="3600" b="1" dirty="0">
              <a:solidFill>
                <a:schemeClr val="tx1"/>
              </a:solidFill>
            </a:endParaRPr>
          </a:p>
          <a:p>
            <a:pPr>
              <a:lnSpc>
                <a:spcPts val="2475"/>
              </a:lnSpc>
            </a:pPr>
            <a:r>
              <a:rPr lang="en-US" sz="3600" b="1" dirty="0">
                <a:solidFill>
                  <a:schemeClr val="tx1"/>
                </a:solidFill>
              </a:rPr>
              <a:t>Kimmy Takata</a:t>
            </a:r>
          </a:p>
          <a:p>
            <a:pPr>
              <a:lnSpc>
                <a:spcPts val="2475"/>
              </a:lnSpc>
            </a:pPr>
            <a:endParaRPr lang="en-US" sz="3600" dirty="0">
              <a:solidFill>
                <a:schemeClr val="tx1"/>
              </a:solidFill>
            </a:endParaRPr>
          </a:p>
          <a:p>
            <a:pPr marL="457200" indent="-457200">
              <a:lnSpc>
                <a:spcPts val="2475"/>
              </a:lnSpc>
              <a:buFont typeface="Arial,Sans-Serif"/>
              <a:buChar char="•"/>
            </a:pPr>
            <a:r>
              <a:rPr lang="en-US" sz="3600" dirty="0">
                <a:solidFill>
                  <a:schemeClr val="tx1"/>
                </a:solidFill>
              </a:rPr>
              <a:t>Forensic Peer Specialist Coordinator, </a:t>
            </a:r>
            <a:r>
              <a:rPr lang="en-US" sz="3600" err="1">
                <a:solidFill>
                  <a:schemeClr val="tx1"/>
                </a:solidFill>
              </a:rPr>
              <a:t>Pu’a</a:t>
            </a:r>
            <a:r>
              <a:rPr lang="en-US" sz="3600" dirty="0">
                <a:solidFill>
                  <a:schemeClr val="tx1"/>
                </a:solidFill>
              </a:rPr>
              <a:t> Foundation </a:t>
            </a:r>
            <a:endParaRPr lang="en-US" sz="360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7363125" y="8592540"/>
            <a:ext cx="5377180" cy="85725"/>
            <a:chOff x="11107537" y="3891778"/>
            <a:chExt cx="5377180" cy="85725"/>
          </a:xfrm>
        </p:grpSpPr>
        <p:sp>
          <p:nvSpPr>
            <p:cNvPr id="4" name="object 4"/>
            <p:cNvSpPr/>
            <p:nvPr/>
          </p:nvSpPr>
          <p:spPr>
            <a:xfrm>
              <a:off x="11107537" y="3891778"/>
              <a:ext cx="5377180" cy="85725"/>
            </a:xfrm>
            <a:custGeom>
              <a:avLst/>
              <a:gdLst/>
              <a:ahLst/>
              <a:cxnLst/>
              <a:rect l="l" t="t" r="r" b="b"/>
              <a:pathLst>
                <a:path w="5377180" h="85725">
                  <a:moveTo>
                    <a:pt x="3186792" y="40482"/>
                  </a:moveTo>
                  <a:lnTo>
                    <a:pt x="2321657" y="40482"/>
                  </a:lnTo>
                  <a:lnTo>
                    <a:pt x="2367975" y="40963"/>
                  </a:lnTo>
                  <a:lnTo>
                    <a:pt x="2417264" y="42818"/>
                  </a:lnTo>
                  <a:lnTo>
                    <a:pt x="2470460" y="46325"/>
                  </a:lnTo>
                  <a:lnTo>
                    <a:pt x="2528497" y="51766"/>
                  </a:lnTo>
                  <a:lnTo>
                    <a:pt x="2594535" y="66938"/>
                  </a:lnTo>
                  <a:lnTo>
                    <a:pt x="2658446" y="77188"/>
                  </a:lnTo>
                  <a:lnTo>
                    <a:pt x="2719789" y="83146"/>
                  </a:lnTo>
                  <a:lnTo>
                    <a:pt x="2778124" y="85441"/>
                  </a:lnTo>
                  <a:lnTo>
                    <a:pt x="2833012" y="84701"/>
                  </a:lnTo>
                  <a:lnTo>
                    <a:pt x="2884011" y="81556"/>
                  </a:lnTo>
                  <a:lnTo>
                    <a:pt x="2930682" y="76635"/>
                  </a:lnTo>
                  <a:lnTo>
                    <a:pt x="2972584" y="70566"/>
                  </a:lnTo>
                  <a:lnTo>
                    <a:pt x="3040322" y="57502"/>
                  </a:lnTo>
                  <a:lnTo>
                    <a:pt x="3065277" y="51766"/>
                  </a:lnTo>
                  <a:lnTo>
                    <a:pt x="3104946" y="45484"/>
                  </a:lnTo>
                  <a:lnTo>
                    <a:pt x="3146463" y="41909"/>
                  </a:lnTo>
                  <a:lnTo>
                    <a:pt x="3144432" y="41909"/>
                  </a:lnTo>
                  <a:lnTo>
                    <a:pt x="3186792" y="40482"/>
                  </a:lnTo>
                  <a:close/>
                </a:path>
                <a:path w="5377180" h="85725">
                  <a:moveTo>
                    <a:pt x="1163999" y="37278"/>
                  </a:moveTo>
                  <a:lnTo>
                    <a:pt x="833839" y="37278"/>
                  </a:lnTo>
                  <a:lnTo>
                    <a:pt x="878728" y="39413"/>
                  </a:lnTo>
                  <a:lnTo>
                    <a:pt x="925772" y="44210"/>
                  </a:lnTo>
                  <a:lnTo>
                    <a:pt x="925349" y="44210"/>
                  </a:lnTo>
                  <a:lnTo>
                    <a:pt x="971833" y="51766"/>
                  </a:lnTo>
                  <a:lnTo>
                    <a:pt x="1020108" y="54936"/>
                  </a:lnTo>
                  <a:lnTo>
                    <a:pt x="1058163" y="56087"/>
                  </a:lnTo>
                  <a:lnTo>
                    <a:pt x="1089679" y="55744"/>
                  </a:lnTo>
                  <a:lnTo>
                    <a:pt x="1117026" y="54494"/>
                  </a:lnTo>
                  <a:lnTo>
                    <a:pt x="1117328" y="54494"/>
                  </a:lnTo>
                  <a:lnTo>
                    <a:pt x="1181799" y="51012"/>
                  </a:lnTo>
                  <a:lnTo>
                    <a:pt x="1220941" y="50028"/>
                  </a:lnTo>
                  <a:lnTo>
                    <a:pt x="1642494" y="50028"/>
                  </a:lnTo>
                  <a:lnTo>
                    <a:pt x="1662715" y="49577"/>
                  </a:lnTo>
                  <a:lnTo>
                    <a:pt x="1659476" y="49577"/>
                  </a:lnTo>
                  <a:lnTo>
                    <a:pt x="1703450" y="49050"/>
                  </a:lnTo>
                  <a:lnTo>
                    <a:pt x="2098353" y="49050"/>
                  </a:lnTo>
                  <a:lnTo>
                    <a:pt x="2234201" y="42519"/>
                  </a:lnTo>
                  <a:lnTo>
                    <a:pt x="2252671" y="41909"/>
                  </a:lnTo>
                  <a:lnTo>
                    <a:pt x="2228822" y="41909"/>
                  </a:lnTo>
                  <a:lnTo>
                    <a:pt x="2175185" y="40272"/>
                  </a:lnTo>
                  <a:lnTo>
                    <a:pt x="2153552" y="38973"/>
                  </a:lnTo>
                  <a:lnTo>
                    <a:pt x="1245913" y="38973"/>
                  </a:lnTo>
                  <a:lnTo>
                    <a:pt x="1190764" y="38175"/>
                  </a:lnTo>
                  <a:lnTo>
                    <a:pt x="1187976" y="38175"/>
                  </a:lnTo>
                  <a:lnTo>
                    <a:pt x="1163999" y="37278"/>
                  </a:lnTo>
                  <a:close/>
                </a:path>
                <a:path w="5377180" h="85725">
                  <a:moveTo>
                    <a:pt x="5091658" y="51766"/>
                  </a:moveTo>
                  <a:lnTo>
                    <a:pt x="4782973" y="51766"/>
                  </a:lnTo>
                  <a:lnTo>
                    <a:pt x="4844337" y="54273"/>
                  </a:lnTo>
                  <a:lnTo>
                    <a:pt x="4897731" y="55515"/>
                  </a:lnTo>
                  <a:lnTo>
                    <a:pt x="4946520" y="55744"/>
                  </a:lnTo>
                  <a:lnTo>
                    <a:pt x="4944294" y="55744"/>
                  </a:lnTo>
                  <a:lnTo>
                    <a:pt x="4987519" y="55179"/>
                  </a:lnTo>
                  <a:lnTo>
                    <a:pt x="5091658" y="51766"/>
                  </a:lnTo>
                  <a:close/>
                </a:path>
                <a:path w="5377180" h="85725">
                  <a:moveTo>
                    <a:pt x="5373969" y="40272"/>
                  </a:moveTo>
                  <a:lnTo>
                    <a:pt x="3195247" y="40272"/>
                  </a:lnTo>
                  <a:lnTo>
                    <a:pt x="3249791" y="40482"/>
                  </a:lnTo>
                  <a:lnTo>
                    <a:pt x="3242073" y="40482"/>
                  </a:lnTo>
                  <a:lnTo>
                    <a:pt x="3290265" y="41909"/>
                  </a:lnTo>
                  <a:lnTo>
                    <a:pt x="3535989" y="53539"/>
                  </a:lnTo>
                  <a:lnTo>
                    <a:pt x="3578572" y="54494"/>
                  </a:lnTo>
                  <a:lnTo>
                    <a:pt x="3621830" y="54759"/>
                  </a:lnTo>
                  <a:lnTo>
                    <a:pt x="3802813" y="52052"/>
                  </a:lnTo>
                  <a:lnTo>
                    <a:pt x="3802348" y="52052"/>
                  </a:lnTo>
                  <a:lnTo>
                    <a:pt x="3856706" y="51012"/>
                  </a:lnTo>
                  <a:lnTo>
                    <a:pt x="3855932" y="51012"/>
                  </a:lnTo>
                  <a:lnTo>
                    <a:pt x="3982650" y="49577"/>
                  </a:lnTo>
                  <a:lnTo>
                    <a:pt x="4187355" y="49577"/>
                  </a:lnTo>
                  <a:lnTo>
                    <a:pt x="4199044" y="49050"/>
                  </a:lnTo>
                  <a:lnTo>
                    <a:pt x="4198466" y="49050"/>
                  </a:lnTo>
                  <a:lnTo>
                    <a:pt x="4256738" y="47154"/>
                  </a:lnTo>
                  <a:lnTo>
                    <a:pt x="4308383" y="46147"/>
                  </a:lnTo>
                  <a:lnTo>
                    <a:pt x="5373844" y="45828"/>
                  </a:lnTo>
                  <a:lnTo>
                    <a:pt x="5373969" y="40272"/>
                  </a:lnTo>
                  <a:close/>
                </a:path>
                <a:path w="5377180" h="85725">
                  <a:moveTo>
                    <a:pt x="1642494" y="50028"/>
                  </a:moveTo>
                  <a:lnTo>
                    <a:pt x="1278000" y="50028"/>
                  </a:lnTo>
                  <a:lnTo>
                    <a:pt x="1407969" y="53089"/>
                  </a:lnTo>
                  <a:lnTo>
                    <a:pt x="1463984" y="53539"/>
                  </a:lnTo>
                  <a:lnTo>
                    <a:pt x="1454944" y="53539"/>
                  </a:lnTo>
                  <a:lnTo>
                    <a:pt x="1506037" y="53234"/>
                  </a:lnTo>
                  <a:lnTo>
                    <a:pt x="1582696" y="51576"/>
                  </a:lnTo>
                  <a:lnTo>
                    <a:pt x="1622117" y="50502"/>
                  </a:lnTo>
                  <a:lnTo>
                    <a:pt x="1621251" y="50502"/>
                  </a:lnTo>
                  <a:lnTo>
                    <a:pt x="1642494" y="50028"/>
                  </a:lnTo>
                  <a:close/>
                </a:path>
                <a:path w="5377180" h="85725">
                  <a:moveTo>
                    <a:pt x="2097527" y="49050"/>
                  </a:moveTo>
                  <a:lnTo>
                    <a:pt x="1762104" y="49050"/>
                  </a:lnTo>
                  <a:lnTo>
                    <a:pt x="1827029" y="50028"/>
                  </a:lnTo>
                  <a:lnTo>
                    <a:pt x="1822652" y="50028"/>
                  </a:lnTo>
                  <a:lnTo>
                    <a:pt x="1884360" y="51766"/>
                  </a:lnTo>
                  <a:lnTo>
                    <a:pt x="1946051" y="52483"/>
                  </a:lnTo>
                  <a:lnTo>
                    <a:pt x="1945870" y="52483"/>
                  </a:lnTo>
                  <a:lnTo>
                    <a:pt x="2002160" y="52052"/>
                  </a:lnTo>
                  <a:lnTo>
                    <a:pt x="2043697" y="51012"/>
                  </a:lnTo>
                  <a:lnTo>
                    <a:pt x="2047337" y="51012"/>
                  </a:lnTo>
                  <a:lnTo>
                    <a:pt x="2097527" y="49050"/>
                  </a:lnTo>
                  <a:close/>
                </a:path>
                <a:path w="5377180" h="85725">
                  <a:moveTo>
                    <a:pt x="5146750" y="50028"/>
                  </a:moveTo>
                  <a:lnTo>
                    <a:pt x="4584160" y="50028"/>
                  </a:lnTo>
                  <a:lnTo>
                    <a:pt x="4630189" y="51012"/>
                  </a:lnTo>
                  <a:lnTo>
                    <a:pt x="4743112" y="52052"/>
                  </a:lnTo>
                  <a:lnTo>
                    <a:pt x="4681502" y="52052"/>
                  </a:lnTo>
                  <a:lnTo>
                    <a:pt x="5091658" y="51766"/>
                  </a:lnTo>
                  <a:lnTo>
                    <a:pt x="5146750" y="50028"/>
                  </a:lnTo>
                  <a:close/>
                </a:path>
                <a:path w="5377180" h="85725">
                  <a:moveTo>
                    <a:pt x="491303" y="21733"/>
                  </a:moveTo>
                  <a:lnTo>
                    <a:pt x="5619" y="21733"/>
                  </a:lnTo>
                  <a:lnTo>
                    <a:pt x="5632" y="51766"/>
                  </a:lnTo>
                  <a:lnTo>
                    <a:pt x="63462" y="47154"/>
                  </a:lnTo>
                  <a:lnTo>
                    <a:pt x="63010" y="47154"/>
                  </a:lnTo>
                  <a:lnTo>
                    <a:pt x="123599" y="43850"/>
                  </a:lnTo>
                  <a:lnTo>
                    <a:pt x="125819" y="43850"/>
                  </a:lnTo>
                  <a:lnTo>
                    <a:pt x="174490" y="42338"/>
                  </a:lnTo>
                  <a:lnTo>
                    <a:pt x="688449" y="41909"/>
                  </a:lnTo>
                  <a:lnTo>
                    <a:pt x="695817" y="41397"/>
                  </a:lnTo>
                  <a:lnTo>
                    <a:pt x="742649" y="38714"/>
                  </a:lnTo>
                  <a:lnTo>
                    <a:pt x="785467" y="37278"/>
                  </a:lnTo>
                  <a:lnTo>
                    <a:pt x="1163999" y="37278"/>
                  </a:lnTo>
                  <a:lnTo>
                    <a:pt x="1131486" y="36063"/>
                  </a:lnTo>
                  <a:lnTo>
                    <a:pt x="1130931" y="36063"/>
                  </a:lnTo>
                  <a:lnTo>
                    <a:pt x="1077116" y="33067"/>
                  </a:lnTo>
                  <a:lnTo>
                    <a:pt x="985943" y="26492"/>
                  </a:lnTo>
                  <a:lnTo>
                    <a:pt x="653781" y="26492"/>
                  </a:lnTo>
                  <a:lnTo>
                    <a:pt x="595161" y="25681"/>
                  </a:lnTo>
                  <a:lnTo>
                    <a:pt x="539292" y="24054"/>
                  </a:lnTo>
                  <a:lnTo>
                    <a:pt x="491303" y="21733"/>
                  </a:lnTo>
                  <a:close/>
                </a:path>
                <a:path w="5377180" h="85725">
                  <a:moveTo>
                    <a:pt x="688449" y="41909"/>
                  </a:moveTo>
                  <a:lnTo>
                    <a:pt x="234884" y="41909"/>
                  </a:lnTo>
                  <a:lnTo>
                    <a:pt x="284097" y="42338"/>
                  </a:lnTo>
                  <a:lnTo>
                    <a:pt x="278794" y="42338"/>
                  </a:lnTo>
                  <a:lnTo>
                    <a:pt x="323567" y="43407"/>
                  </a:lnTo>
                  <a:lnTo>
                    <a:pt x="463724" y="49050"/>
                  </a:lnTo>
                  <a:lnTo>
                    <a:pt x="464248" y="49050"/>
                  </a:lnTo>
                  <a:lnTo>
                    <a:pt x="542411" y="51766"/>
                  </a:lnTo>
                  <a:lnTo>
                    <a:pt x="688449" y="41909"/>
                  </a:lnTo>
                  <a:close/>
                </a:path>
                <a:path w="5377180" h="85725">
                  <a:moveTo>
                    <a:pt x="4187355" y="49577"/>
                  </a:moveTo>
                  <a:lnTo>
                    <a:pt x="4006751" y="49577"/>
                  </a:lnTo>
                  <a:lnTo>
                    <a:pt x="4091002" y="50502"/>
                  </a:lnTo>
                  <a:lnTo>
                    <a:pt x="4084709" y="50502"/>
                  </a:lnTo>
                  <a:lnTo>
                    <a:pt x="4138836" y="51766"/>
                  </a:lnTo>
                  <a:lnTo>
                    <a:pt x="4187355" y="49577"/>
                  </a:lnTo>
                  <a:close/>
                </a:path>
                <a:path w="5377180" h="85725">
                  <a:moveTo>
                    <a:pt x="5373616" y="49050"/>
                  </a:moveTo>
                  <a:lnTo>
                    <a:pt x="5245292" y="49050"/>
                  </a:lnTo>
                  <a:lnTo>
                    <a:pt x="5320052" y="50028"/>
                  </a:lnTo>
                  <a:lnTo>
                    <a:pt x="5311827" y="50028"/>
                  </a:lnTo>
                  <a:lnTo>
                    <a:pt x="5373426" y="51766"/>
                  </a:lnTo>
                  <a:lnTo>
                    <a:pt x="5373548" y="50028"/>
                  </a:lnTo>
                  <a:lnTo>
                    <a:pt x="5373616" y="49050"/>
                  </a:lnTo>
                  <a:close/>
                </a:path>
                <a:path w="5377180" h="85725">
                  <a:moveTo>
                    <a:pt x="5373841" y="45828"/>
                  </a:moveTo>
                  <a:lnTo>
                    <a:pt x="4356421" y="45828"/>
                  </a:lnTo>
                  <a:lnTo>
                    <a:pt x="4418525" y="46147"/>
                  </a:lnTo>
                  <a:lnTo>
                    <a:pt x="4407560" y="46147"/>
                  </a:lnTo>
                  <a:lnTo>
                    <a:pt x="4582891" y="50028"/>
                  </a:lnTo>
                  <a:lnTo>
                    <a:pt x="5146254" y="50028"/>
                  </a:lnTo>
                  <a:lnTo>
                    <a:pt x="5193459" y="49190"/>
                  </a:lnTo>
                  <a:lnTo>
                    <a:pt x="5373616" y="49050"/>
                  </a:lnTo>
                  <a:lnTo>
                    <a:pt x="5373714" y="47652"/>
                  </a:lnTo>
                  <a:lnTo>
                    <a:pt x="5373819" y="46147"/>
                  </a:lnTo>
                  <a:lnTo>
                    <a:pt x="5373841" y="45828"/>
                  </a:lnTo>
                  <a:close/>
                </a:path>
                <a:path w="5377180" h="85725">
                  <a:moveTo>
                    <a:pt x="2309468" y="40650"/>
                  </a:moveTo>
                  <a:lnTo>
                    <a:pt x="2277378" y="41094"/>
                  </a:lnTo>
                  <a:lnTo>
                    <a:pt x="2252671" y="41909"/>
                  </a:lnTo>
                  <a:lnTo>
                    <a:pt x="2274616" y="41909"/>
                  </a:lnTo>
                  <a:lnTo>
                    <a:pt x="2309468" y="40650"/>
                  </a:lnTo>
                  <a:close/>
                </a:path>
                <a:path w="5377180" h="85725">
                  <a:moveTo>
                    <a:pt x="3119851" y="21733"/>
                  </a:moveTo>
                  <a:lnTo>
                    <a:pt x="2474135" y="21733"/>
                  </a:lnTo>
                  <a:lnTo>
                    <a:pt x="2428805" y="30023"/>
                  </a:lnTo>
                  <a:lnTo>
                    <a:pt x="2380164" y="36063"/>
                  </a:lnTo>
                  <a:lnTo>
                    <a:pt x="2329687" y="39920"/>
                  </a:lnTo>
                  <a:lnTo>
                    <a:pt x="2309468" y="40650"/>
                  </a:lnTo>
                  <a:lnTo>
                    <a:pt x="2321657" y="40482"/>
                  </a:lnTo>
                  <a:lnTo>
                    <a:pt x="3186792" y="40482"/>
                  </a:lnTo>
                  <a:lnTo>
                    <a:pt x="3193029" y="40272"/>
                  </a:lnTo>
                  <a:lnTo>
                    <a:pt x="5373969" y="40272"/>
                  </a:lnTo>
                  <a:lnTo>
                    <a:pt x="5373965" y="34354"/>
                  </a:lnTo>
                  <a:lnTo>
                    <a:pt x="3278695" y="34354"/>
                  </a:lnTo>
                  <a:lnTo>
                    <a:pt x="3230725" y="33678"/>
                  </a:lnTo>
                  <a:lnTo>
                    <a:pt x="3177967" y="29738"/>
                  </a:lnTo>
                  <a:lnTo>
                    <a:pt x="3119851" y="21733"/>
                  </a:lnTo>
                  <a:close/>
                </a:path>
                <a:path w="5377180" h="85725">
                  <a:moveTo>
                    <a:pt x="1754134" y="0"/>
                  </a:moveTo>
                  <a:lnTo>
                    <a:pt x="1704876" y="1560"/>
                  </a:lnTo>
                  <a:lnTo>
                    <a:pt x="1648601" y="5465"/>
                  </a:lnTo>
                  <a:lnTo>
                    <a:pt x="1583712" y="12039"/>
                  </a:lnTo>
                  <a:lnTo>
                    <a:pt x="1439334" y="30023"/>
                  </a:lnTo>
                  <a:lnTo>
                    <a:pt x="1438869" y="30023"/>
                  </a:lnTo>
                  <a:lnTo>
                    <a:pt x="1373378" y="35294"/>
                  </a:lnTo>
                  <a:lnTo>
                    <a:pt x="1308450" y="38175"/>
                  </a:lnTo>
                  <a:lnTo>
                    <a:pt x="1245913" y="38973"/>
                  </a:lnTo>
                  <a:lnTo>
                    <a:pt x="2153552" y="38973"/>
                  </a:lnTo>
                  <a:lnTo>
                    <a:pt x="2125313" y="37278"/>
                  </a:lnTo>
                  <a:lnTo>
                    <a:pt x="2077829" y="33067"/>
                  </a:lnTo>
                  <a:lnTo>
                    <a:pt x="2032784" y="27759"/>
                  </a:lnTo>
                  <a:lnTo>
                    <a:pt x="1990676" y="21464"/>
                  </a:lnTo>
                  <a:lnTo>
                    <a:pt x="1912921" y="10679"/>
                  </a:lnTo>
                  <a:lnTo>
                    <a:pt x="1875768" y="6122"/>
                  </a:lnTo>
                  <a:lnTo>
                    <a:pt x="1837984" y="2606"/>
                  </a:lnTo>
                  <a:lnTo>
                    <a:pt x="1797971" y="457"/>
                  </a:lnTo>
                  <a:lnTo>
                    <a:pt x="1754134" y="0"/>
                  </a:lnTo>
                  <a:close/>
                </a:path>
                <a:path w="5377180" h="85725">
                  <a:moveTo>
                    <a:pt x="3498228" y="21113"/>
                  </a:moveTo>
                  <a:lnTo>
                    <a:pt x="3452126" y="22897"/>
                  </a:lnTo>
                  <a:lnTo>
                    <a:pt x="3408592" y="26037"/>
                  </a:lnTo>
                  <a:lnTo>
                    <a:pt x="3364636" y="29738"/>
                  </a:lnTo>
                  <a:lnTo>
                    <a:pt x="3364377" y="29738"/>
                  </a:lnTo>
                  <a:lnTo>
                    <a:pt x="3323348" y="32690"/>
                  </a:lnTo>
                  <a:lnTo>
                    <a:pt x="3278695" y="34354"/>
                  </a:lnTo>
                  <a:lnTo>
                    <a:pt x="5373965" y="34354"/>
                  </a:lnTo>
                  <a:lnTo>
                    <a:pt x="5373927" y="31769"/>
                  </a:lnTo>
                  <a:lnTo>
                    <a:pt x="4507088" y="31769"/>
                  </a:lnTo>
                  <a:lnTo>
                    <a:pt x="4460934" y="31287"/>
                  </a:lnTo>
                  <a:lnTo>
                    <a:pt x="4371780" y="29078"/>
                  </a:lnTo>
                  <a:lnTo>
                    <a:pt x="4195267" y="21733"/>
                  </a:lnTo>
                  <a:lnTo>
                    <a:pt x="3560912" y="21733"/>
                  </a:lnTo>
                  <a:lnTo>
                    <a:pt x="3498228" y="21113"/>
                  </a:lnTo>
                  <a:close/>
                </a:path>
                <a:path w="5377180" h="85725">
                  <a:moveTo>
                    <a:pt x="5373434" y="21733"/>
                  </a:moveTo>
                  <a:lnTo>
                    <a:pt x="4834450" y="21733"/>
                  </a:lnTo>
                  <a:lnTo>
                    <a:pt x="4773029" y="25201"/>
                  </a:lnTo>
                  <a:lnTo>
                    <a:pt x="4713535" y="27941"/>
                  </a:lnTo>
                  <a:lnTo>
                    <a:pt x="4654165" y="30023"/>
                  </a:lnTo>
                  <a:lnTo>
                    <a:pt x="4652463" y="30023"/>
                  </a:lnTo>
                  <a:lnTo>
                    <a:pt x="4604975" y="31144"/>
                  </a:lnTo>
                  <a:lnTo>
                    <a:pt x="4552895" y="31769"/>
                  </a:lnTo>
                  <a:lnTo>
                    <a:pt x="5373927" y="31769"/>
                  </a:lnTo>
                  <a:lnTo>
                    <a:pt x="5373863" y="29078"/>
                  </a:lnTo>
                  <a:lnTo>
                    <a:pt x="5373761" y="27334"/>
                  </a:lnTo>
                  <a:lnTo>
                    <a:pt x="5373636" y="25201"/>
                  </a:lnTo>
                  <a:lnTo>
                    <a:pt x="5373537" y="23507"/>
                  </a:lnTo>
                  <a:lnTo>
                    <a:pt x="5373434" y="21733"/>
                  </a:lnTo>
                  <a:close/>
                </a:path>
                <a:path w="5377180" h="85725">
                  <a:moveTo>
                    <a:pt x="886808" y="20733"/>
                  </a:moveTo>
                  <a:lnTo>
                    <a:pt x="884429" y="20733"/>
                  </a:lnTo>
                  <a:lnTo>
                    <a:pt x="861650" y="21733"/>
                  </a:lnTo>
                  <a:lnTo>
                    <a:pt x="862236" y="21733"/>
                  </a:lnTo>
                  <a:lnTo>
                    <a:pt x="820237" y="24054"/>
                  </a:lnTo>
                  <a:lnTo>
                    <a:pt x="768752" y="25681"/>
                  </a:lnTo>
                  <a:lnTo>
                    <a:pt x="712358" y="26492"/>
                  </a:lnTo>
                  <a:lnTo>
                    <a:pt x="985962" y="26492"/>
                  </a:lnTo>
                  <a:lnTo>
                    <a:pt x="945941" y="23507"/>
                  </a:lnTo>
                  <a:lnTo>
                    <a:pt x="912666" y="21464"/>
                  </a:lnTo>
                  <a:lnTo>
                    <a:pt x="886808" y="20733"/>
                  </a:lnTo>
                  <a:close/>
                </a:path>
                <a:path w="5377180" h="85725">
                  <a:moveTo>
                    <a:pt x="259727" y="19162"/>
                  </a:moveTo>
                  <a:lnTo>
                    <a:pt x="206126" y="19162"/>
                  </a:lnTo>
                  <a:lnTo>
                    <a:pt x="42128" y="20733"/>
                  </a:lnTo>
                  <a:lnTo>
                    <a:pt x="45419" y="20733"/>
                  </a:lnTo>
                  <a:lnTo>
                    <a:pt x="0" y="21733"/>
                  </a:lnTo>
                  <a:lnTo>
                    <a:pt x="495123" y="21733"/>
                  </a:lnTo>
                  <a:lnTo>
                    <a:pt x="315251" y="19385"/>
                  </a:lnTo>
                  <a:lnTo>
                    <a:pt x="319581" y="19385"/>
                  </a:lnTo>
                  <a:lnTo>
                    <a:pt x="259727" y="19162"/>
                  </a:lnTo>
                  <a:close/>
                </a:path>
                <a:path w="5377180" h="85725">
                  <a:moveTo>
                    <a:pt x="2695059" y="16589"/>
                  </a:moveTo>
                  <a:lnTo>
                    <a:pt x="2583029" y="16589"/>
                  </a:lnTo>
                  <a:lnTo>
                    <a:pt x="2540219" y="17487"/>
                  </a:lnTo>
                  <a:lnTo>
                    <a:pt x="2502742" y="19162"/>
                  </a:lnTo>
                  <a:lnTo>
                    <a:pt x="2503162" y="19162"/>
                  </a:lnTo>
                  <a:lnTo>
                    <a:pt x="2473376" y="21733"/>
                  </a:lnTo>
                  <a:lnTo>
                    <a:pt x="3074738" y="21733"/>
                  </a:lnTo>
                  <a:lnTo>
                    <a:pt x="3030296" y="21464"/>
                  </a:lnTo>
                  <a:lnTo>
                    <a:pt x="2695059" y="16589"/>
                  </a:lnTo>
                  <a:close/>
                </a:path>
                <a:path w="5377180" h="85725">
                  <a:moveTo>
                    <a:pt x="3892194" y="3287"/>
                  </a:moveTo>
                  <a:lnTo>
                    <a:pt x="3837828" y="3638"/>
                  </a:lnTo>
                  <a:lnTo>
                    <a:pt x="3784064" y="4829"/>
                  </a:lnTo>
                  <a:lnTo>
                    <a:pt x="3731591" y="6808"/>
                  </a:lnTo>
                  <a:lnTo>
                    <a:pt x="3681097" y="9526"/>
                  </a:lnTo>
                  <a:lnTo>
                    <a:pt x="3633270" y="12932"/>
                  </a:lnTo>
                  <a:lnTo>
                    <a:pt x="3587878" y="17060"/>
                  </a:lnTo>
                  <a:lnTo>
                    <a:pt x="3588068" y="17060"/>
                  </a:lnTo>
                  <a:lnTo>
                    <a:pt x="3547289" y="21733"/>
                  </a:lnTo>
                  <a:lnTo>
                    <a:pt x="4193451" y="21733"/>
                  </a:lnTo>
                  <a:lnTo>
                    <a:pt x="4149565" y="15950"/>
                  </a:lnTo>
                  <a:lnTo>
                    <a:pt x="4149769" y="15950"/>
                  </a:lnTo>
                  <a:lnTo>
                    <a:pt x="4101923" y="11276"/>
                  </a:lnTo>
                  <a:lnTo>
                    <a:pt x="4052028" y="7769"/>
                  </a:lnTo>
                  <a:lnTo>
                    <a:pt x="3999983" y="5302"/>
                  </a:lnTo>
                  <a:lnTo>
                    <a:pt x="3946475" y="3825"/>
                  </a:lnTo>
                  <a:lnTo>
                    <a:pt x="3892194" y="3287"/>
                  </a:lnTo>
                  <a:close/>
                </a:path>
                <a:path w="5377180" h="85725">
                  <a:moveTo>
                    <a:pt x="5126677" y="13257"/>
                  </a:moveTo>
                  <a:lnTo>
                    <a:pt x="5074975" y="13257"/>
                  </a:lnTo>
                  <a:lnTo>
                    <a:pt x="5031897" y="13819"/>
                  </a:lnTo>
                  <a:lnTo>
                    <a:pt x="4975394" y="15351"/>
                  </a:lnTo>
                  <a:lnTo>
                    <a:pt x="4910812" y="17902"/>
                  </a:lnTo>
                  <a:lnTo>
                    <a:pt x="4834165" y="21733"/>
                  </a:lnTo>
                  <a:lnTo>
                    <a:pt x="5376925" y="21733"/>
                  </a:lnTo>
                  <a:lnTo>
                    <a:pt x="5167961" y="13949"/>
                  </a:lnTo>
                  <a:lnTo>
                    <a:pt x="5126677" y="13257"/>
                  </a:lnTo>
                  <a:close/>
                </a:path>
                <a:path w="5377180" h="85725">
                  <a:moveTo>
                    <a:pt x="2632105" y="16287"/>
                  </a:moveTo>
                  <a:lnTo>
                    <a:pt x="2582002" y="16589"/>
                  </a:lnTo>
                  <a:lnTo>
                    <a:pt x="2712345" y="16589"/>
                  </a:lnTo>
                  <a:lnTo>
                    <a:pt x="2632105" y="16287"/>
                  </a:lnTo>
                  <a:close/>
                </a:path>
              </a:pathLst>
            </a:custGeom>
            <a:solidFill>
              <a:srgbClr val="EC7C30"/>
            </a:solidFill>
          </p:spPr>
          <p:txBody>
            <a:bodyPr wrap="square" lIns="0" tIns="0" rIns="0" bIns="0" rtlCol="0"/>
            <a:lstStyle/>
            <a:p>
              <a:endParaRPr/>
            </a:p>
          </p:txBody>
        </p:sp>
        <p:sp>
          <p:nvSpPr>
            <p:cNvPr id="5" name="object 5"/>
            <p:cNvSpPr/>
            <p:nvPr/>
          </p:nvSpPr>
          <p:spPr>
            <a:xfrm>
              <a:off x="11112208" y="3895052"/>
              <a:ext cx="5369560" cy="67945"/>
            </a:xfrm>
            <a:custGeom>
              <a:avLst/>
              <a:gdLst/>
              <a:ahLst/>
              <a:cxnLst/>
              <a:rect l="l" t="t" r="r" b="b"/>
              <a:pathLst>
                <a:path w="5369559" h="67945">
                  <a:moveTo>
                    <a:pt x="961" y="18336"/>
                  </a:moveTo>
                  <a:lnTo>
                    <a:pt x="45323" y="21045"/>
                  </a:lnTo>
                  <a:lnTo>
                    <a:pt x="93505" y="22781"/>
                  </a:lnTo>
                  <a:lnTo>
                    <a:pt x="144527" y="23687"/>
                  </a:lnTo>
                  <a:lnTo>
                    <a:pt x="197414" y="23908"/>
                  </a:lnTo>
                  <a:lnTo>
                    <a:pt x="251189" y="23586"/>
                  </a:lnTo>
                  <a:lnTo>
                    <a:pt x="304873" y="22867"/>
                  </a:lnTo>
                  <a:lnTo>
                    <a:pt x="357490" y="21893"/>
                  </a:lnTo>
                  <a:lnTo>
                    <a:pt x="408062" y="20810"/>
                  </a:lnTo>
                  <a:lnTo>
                    <a:pt x="455613" y="19760"/>
                  </a:lnTo>
                  <a:lnTo>
                    <a:pt x="499165" y="18887"/>
                  </a:lnTo>
                  <a:lnTo>
                    <a:pt x="537740" y="18336"/>
                  </a:lnTo>
                  <a:lnTo>
                    <a:pt x="571254" y="20388"/>
                  </a:lnTo>
                  <a:lnTo>
                    <a:pt x="606912" y="19538"/>
                  </a:lnTo>
                  <a:lnTo>
                    <a:pt x="645017" y="16615"/>
                  </a:lnTo>
                  <a:lnTo>
                    <a:pt x="685875" y="12452"/>
                  </a:lnTo>
                  <a:lnTo>
                    <a:pt x="729789" y="7877"/>
                  </a:lnTo>
                  <a:lnTo>
                    <a:pt x="777065" y="3723"/>
                  </a:lnTo>
                  <a:lnTo>
                    <a:pt x="828007" y="821"/>
                  </a:lnTo>
                  <a:lnTo>
                    <a:pt x="882919" y="0"/>
                  </a:lnTo>
                  <a:lnTo>
                    <a:pt x="942105" y="2091"/>
                  </a:lnTo>
                  <a:lnTo>
                    <a:pt x="1005871" y="7926"/>
                  </a:lnTo>
                  <a:lnTo>
                    <a:pt x="1074520" y="18336"/>
                  </a:lnTo>
                  <a:lnTo>
                    <a:pt x="1139796" y="20511"/>
                  </a:lnTo>
                  <a:lnTo>
                    <a:pt x="1196136" y="21807"/>
                  </a:lnTo>
                  <a:lnTo>
                    <a:pt x="1245421" y="22371"/>
                  </a:lnTo>
                  <a:lnTo>
                    <a:pt x="1289531" y="22353"/>
                  </a:lnTo>
                  <a:lnTo>
                    <a:pt x="1330345" y="21899"/>
                  </a:lnTo>
                  <a:lnTo>
                    <a:pt x="1369743" y="21159"/>
                  </a:lnTo>
                  <a:lnTo>
                    <a:pt x="1409606" y="20279"/>
                  </a:lnTo>
                  <a:lnTo>
                    <a:pt x="1451813" y="19409"/>
                  </a:lnTo>
                  <a:lnTo>
                    <a:pt x="1498244" y="18696"/>
                  </a:lnTo>
                  <a:lnTo>
                    <a:pt x="1550780" y="18289"/>
                  </a:lnTo>
                  <a:lnTo>
                    <a:pt x="1611299" y="18336"/>
                  </a:lnTo>
                  <a:lnTo>
                    <a:pt x="1661626" y="16346"/>
                  </a:lnTo>
                  <a:lnTo>
                    <a:pt x="1710006" y="13888"/>
                  </a:lnTo>
                  <a:lnTo>
                    <a:pt x="1756933" y="11178"/>
                  </a:lnTo>
                  <a:lnTo>
                    <a:pt x="1802904" y="8436"/>
                  </a:lnTo>
                  <a:lnTo>
                    <a:pt x="1848415" y="5880"/>
                  </a:lnTo>
                  <a:lnTo>
                    <a:pt x="1893962" y="3729"/>
                  </a:lnTo>
                  <a:lnTo>
                    <a:pt x="1940041" y="2200"/>
                  </a:lnTo>
                  <a:lnTo>
                    <a:pt x="1987146" y="1512"/>
                  </a:lnTo>
                  <a:lnTo>
                    <a:pt x="2035775" y="1884"/>
                  </a:lnTo>
                  <a:lnTo>
                    <a:pt x="2086422" y="3534"/>
                  </a:lnTo>
                  <a:lnTo>
                    <a:pt x="2139585" y="6680"/>
                  </a:lnTo>
                  <a:lnTo>
                    <a:pt x="2195758" y="11541"/>
                  </a:lnTo>
                  <a:lnTo>
                    <a:pt x="2255437" y="18336"/>
                  </a:lnTo>
                  <a:lnTo>
                    <a:pt x="2318828" y="24676"/>
                  </a:lnTo>
                  <a:lnTo>
                    <a:pt x="2375497" y="29375"/>
                  </a:lnTo>
                  <a:lnTo>
                    <a:pt x="2426689" y="32580"/>
                  </a:lnTo>
                  <a:lnTo>
                    <a:pt x="2473644" y="34438"/>
                  </a:lnTo>
                  <a:lnTo>
                    <a:pt x="2517606" y="35093"/>
                  </a:lnTo>
                  <a:lnTo>
                    <a:pt x="2559816" y="34694"/>
                  </a:lnTo>
                  <a:lnTo>
                    <a:pt x="2601519" y="33386"/>
                  </a:lnTo>
                  <a:lnTo>
                    <a:pt x="2643955" y="31315"/>
                  </a:lnTo>
                  <a:lnTo>
                    <a:pt x="2688368" y="28628"/>
                  </a:lnTo>
                  <a:lnTo>
                    <a:pt x="2735999" y="25472"/>
                  </a:lnTo>
                  <a:lnTo>
                    <a:pt x="2788093" y="21992"/>
                  </a:lnTo>
                  <a:lnTo>
                    <a:pt x="2845890" y="18336"/>
                  </a:lnTo>
                  <a:lnTo>
                    <a:pt x="2919746" y="15575"/>
                  </a:lnTo>
                  <a:lnTo>
                    <a:pt x="2976513" y="14428"/>
                  </a:lnTo>
                  <a:lnTo>
                    <a:pt x="3020076" y="14499"/>
                  </a:lnTo>
                  <a:lnTo>
                    <a:pt x="3054319" y="15392"/>
                  </a:lnTo>
                  <a:lnTo>
                    <a:pt x="3083124" y="16711"/>
                  </a:lnTo>
                  <a:lnTo>
                    <a:pt x="3110375" y="18061"/>
                  </a:lnTo>
                  <a:lnTo>
                    <a:pt x="3139955" y="19046"/>
                  </a:lnTo>
                  <a:lnTo>
                    <a:pt x="3175748" y="19269"/>
                  </a:lnTo>
                  <a:lnTo>
                    <a:pt x="3221638" y="18336"/>
                  </a:lnTo>
                  <a:lnTo>
                    <a:pt x="3275075" y="19919"/>
                  </a:lnTo>
                  <a:lnTo>
                    <a:pt x="3325151" y="19616"/>
                  </a:lnTo>
                  <a:lnTo>
                    <a:pt x="3372698" y="18004"/>
                  </a:lnTo>
                  <a:lnTo>
                    <a:pt x="3418550" y="15656"/>
                  </a:lnTo>
                  <a:lnTo>
                    <a:pt x="3463540" y="13149"/>
                  </a:lnTo>
                  <a:lnTo>
                    <a:pt x="3508503" y="11056"/>
                  </a:lnTo>
                  <a:lnTo>
                    <a:pt x="3554271" y="9953"/>
                  </a:lnTo>
                  <a:lnTo>
                    <a:pt x="3601678" y="10416"/>
                  </a:lnTo>
                  <a:lnTo>
                    <a:pt x="3651558" y="13018"/>
                  </a:lnTo>
                  <a:lnTo>
                    <a:pt x="3704744" y="18336"/>
                  </a:lnTo>
                  <a:lnTo>
                    <a:pt x="3755981" y="16868"/>
                  </a:lnTo>
                  <a:lnTo>
                    <a:pt x="3807263" y="16673"/>
                  </a:lnTo>
                  <a:lnTo>
                    <a:pt x="3858500" y="17470"/>
                  </a:lnTo>
                  <a:lnTo>
                    <a:pt x="3909603" y="18977"/>
                  </a:lnTo>
                  <a:lnTo>
                    <a:pt x="3960485" y="20917"/>
                  </a:lnTo>
                  <a:lnTo>
                    <a:pt x="4011055" y="23007"/>
                  </a:lnTo>
                  <a:lnTo>
                    <a:pt x="4061225" y="24968"/>
                  </a:lnTo>
                  <a:lnTo>
                    <a:pt x="4110906" y="26520"/>
                  </a:lnTo>
                  <a:lnTo>
                    <a:pt x="4160010" y="27383"/>
                  </a:lnTo>
                  <a:lnTo>
                    <a:pt x="4208447" y="27276"/>
                  </a:lnTo>
                  <a:lnTo>
                    <a:pt x="4256129" y="25919"/>
                  </a:lnTo>
                  <a:lnTo>
                    <a:pt x="4302966" y="23033"/>
                  </a:lnTo>
                  <a:lnTo>
                    <a:pt x="4348871" y="18336"/>
                  </a:lnTo>
                  <a:lnTo>
                    <a:pt x="4409041" y="18597"/>
                  </a:lnTo>
                  <a:lnTo>
                    <a:pt x="4467724" y="18800"/>
                  </a:lnTo>
                  <a:lnTo>
                    <a:pt x="4524659" y="18947"/>
                  </a:lnTo>
                  <a:lnTo>
                    <a:pt x="4579581" y="19040"/>
                  </a:lnTo>
                  <a:lnTo>
                    <a:pt x="4632229" y="19080"/>
                  </a:lnTo>
                  <a:lnTo>
                    <a:pt x="4682340" y="19071"/>
                  </a:lnTo>
                  <a:lnTo>
                    <a:pt x="4729651" y="19012"/>
                  </a:lnTo>
                  <a:lnTo>
                    <a:pt x="4773900" y="18908"/>
                  </a:lnTo>
                  <a:lnTo>
                    <a:pt x="4814825" y="18759"/>
                  </a:lnTo>
                  <a:lnTo>
                    <a:pt x="4885650" y="18336"/>
                  </a:lnTo>
                  <a:lnTo>
                    <a:pt x="4926688" y="24364"/>
                  </a:lnTo>
                  <a:lnTo>
                    <a:pt x="4971662" y="26331"/>
                  </a:lnTo>
                  <a:lnTo>
                    <a:pt x="5019704" y="25257"/>
                  </a:lnTo>
                  <a:lnTo>
                    <a:pt x="5069941" y="22162"/>
                  </a:lnTo>
                  <a:lnTo>
                    <a:pt x="5121505" y="18069"/>
                  </a:lnTo>
                  <a:lnTo>
                    <a:pt x="5173525" y="13996"/>
                  </a:lnTo>
                  <a:lnTo>
                    <a:pt x="5225130" y="10966"/>
                  </a:lnTo>
                  <a:lnTo>
                    <a:pt x="5275451" y="9998"/>
                  </a:lnTo>
                  <a:lnTo>
                    <a:pt x="5323616" y="12115"/>
                  </a:lnTo>
                  <a:lnTo>
                    <a:pt x="5368756" y="18336"/>
                  </a:lnTo>
                  <a:lnTo>
                    <a:pt x="5368516" y="27056"/>
                  </a:lnTo>
                  <a:lnTo>
                    <a:pt x="5368972" y="34081"/>
                  </a:lnTo>
                  <a:lnTo>
                    <a:pt x="5369320" y="40773"/>
                  </a:lnTo>
                  <a:lnTo>
                    <a:pt x="5368756" y="48492"/>
                  </a:lnTo>
                  <a:lnTo>
                    <a:pt x="5338603" y="39601"/>
                  </a:lnTo>
                  <a:lnTo>
                    <a:pt x="5297865" y="33153"/>
                  </a:lnTo>
                  <a:lnTo>
                    <a:pt x="5249196" y="29053"/>
                  </a:lnTo>
                  <a:lnTo>
                    <a:pt x="5195253" y="27207"/>
                  </a:lnTo>
                  <a:lnTo>
                    <a:pt x="5138689" y="27521"/>
                  </a:lnTo>
                  <a:lnTo>
                    <a:pt x="5082160" y="29900"/>
                  </a:lnTo>
                  <a:lnTo>
                    <a:pt x="5028321" y="34251"/>
                  </a:lnTo>
                  <a:lnTo>
                    <a:pt x="4979827" y="40480"/>
                  </a:lnTo>
                  <a:lnTo>
                    <a:pt x="4939334" y="48492"/>
                  </a:lnTo>
                  <a:lnTo>
                    <a:pt x="4906821" y="51051"/>
                  </a:lnTo>
                  <a:lnTo>
                    <a:pt x="4834736" y="56702"/>
                  </a:lnTo>
                  <a:lnTo>
                    <a:pt x="4794872" y="59431"/>
                  </a:lnTo>
                  <a:lnTo>
                    <a:pt x="4752267" y="61855"/>
                  </a:lnTo>
                  <a:lnTo>
                    <a:pt x="4706774" y="63791"/>
                  </a:lnTo>
                  <a:lnTo>
                    <a:pt x="4658246" y="65059"/>
                  </a:lnTo>
                  <a:lnTo>
                    <a:pt x="4606539" y="65478"/>
                  </a:lnTo>
                  <a:lnTo>
                    <a:pt x="4551506" y="64867"/>
                  </a:lnTo>
                  <a:lnTo>
                    <a:pt x="4493002" y="63044"/>
                  </a:lnTo>
                  <a:lnTo>
                    <a:pt x="4430879" y="59827"/>
                  </a:lnTo>
                  <a:lnTo>
                    <a:pt x="4364993" y="55037"/>
                  </a:lnTo>
                  <a:lnTo>
                    <a:pt x="4295197" y="48492"/>
                  </a:lnTo>
                  <a:lnTo>
                    <a:pt x="4229530" y="49492"/>
                  </a:lnTo>
                  <a:lnTo>
                    <a:pt x="4176971" y="50195"/>
                  </a:lnTo>
                  <a:lnTo>
                    <a:pt x="4135429" y="50638"/>
                  </a:lnTo>
                  <a:lnTo>
                    <a:pt x="4102812" y="50855"/>
                  </a:lnTo>
                  <a:lnTo>
                    <a:pt x="4077029" y="50882"/>
                  </a:lnTo>
                  <a:lnTo>
                    <a:pt x="4055988" y="50755"/>
                  </a:lnTo>
                  <a:lnTo>
                    <a:pt x="4037597" y="50507"/>
                  </a:lnTo>
                  <a:lnTo>
                    <a:pt x="4019764" y="50175"/>
                  </a:lnTo>
                  <a:lnTo>
                    <a:pt x="4000399" y="49795"/>
                  </a:lnTo>
                  <a:lnTo>
                    <a:pt x="3977409" y="49401"/>
                  </a:lnTo>
                  <a:lnTo>
                    <a:pt x="3948703" y="49029"/>
                  </a:lnTo>
                  <a:lnTo>
                    <a:pt x="3912189" y="48714"/>
                  </a:lnTo>
                  <a:lnTo>
                    <a:pt x="3865775" y="48492"/>
                  </a:lnTo>
                  <a:lnTo>
                    <a:pt x="3796335" y="47155"/>
                  </a:lnTo>
                  <a:lnTo>
                    <a:pt x="3742737" y="48060"/>
                  </a:lnTo>
                  <a:lnTo>
                    <a:pt x="3700271" y="50278"/>
                  </a:lnTo>
                  <a:lnTo>
                    <a:pt x="3664225" y="52878"/>
                  </a:lnTo>
                  <a:lnTo>
                    <a:pt x="3629889" y="54929"/>
                  </a:lnTo>
                  <a:lnTo>
                    <a:pt x="3592551" y="55502"/>
                  </a:lnTo>
                  <a:lnTo>
                    <a:pt x="3547501" y="53666"/>
                  </a:lnTo>
                  <a:lnTo>
                    <a:pt x="3490028" y="48492"/>
                  </a:lnTo>
                  <a:lnTo>
                    <a:pt x="3415046" y="44050"/>
                  </a:lnTo>
                  <a:lnTo>
                    <a:pt x="3350299" y="41553"/>
                  </a:lnTo>
                  <a:lnTo>
                    <a:pt x="3293906" y="40721"/>
                  </a:lnTo>
                  <a:lnTo>
                    <a:pt x="3243988" y="41277"/>
                  </a:lnTo>
                  <a:lnTo>
                    <a:pt x="3198665" y="42943"/>
                  </a:lnTo>
                  <a:lnTo>
                    <a:pt x="3156055" y="45440"/>
                  </a:lnTo>
                  <a:lnTo>
                    <a:pt x="3114280" y="48492"/>
                  </a:lnTo>
                  <a:lnTo>
                    <a:pt x="3088238" y="39123"/>
                  </a:lnTo>
                  <a:lnTo>
                    <a:pt x="3057228" y="32841"/>
                  </a:lnTo>
                  <a:lnTo>
                    <a:pt x="3021475" y="29229"/>
                  </a:lnTo>
                  <a:lnTo>
                    <a:pt x="2981208" y="27873"/>
                  </a:lnTo>
                  <a:lnTo>
                    <a:pt x="2936654" y="28359"/>
                  </a:lnTo>
                  <a:lnTo>
                    <a:pt x="2888039" y="30272"/>
                  </a:lnTo>
                  <a:lnTo>
                    <a:pt x="2835592" y="33198"/>
                  </a:lnTo>
                  <a:lnTo>
                    <a:pt x="2779540" y="36720"/>
                  </a:lnTo>
                  <a:lnTo>
                    <a:pt x="2720110" y="40426"/>
                  </a:lnTo>
                  <a:lnTo>
                    <a:pt x="2657530" y="43899"/>
                  </a:lnTo>
                  <a:lnTo>
                    <a:pt x="2592026" y="46726"/>
                  </a:lnTo>
                  <a:lnTo>
                    <a:pt x="2523827" y="48492"/>
                  </a:lnTo>
                  <a:lnTo>
                    <a:pt x="2422936" y="41627"/>
                  </a:lnTo>
                  <a:lnTo>
                    <a:pt x="2347981" y="37091"/>
                  </a:lnTo>
                  <a:lnTo>
                    <a:pt x="2292844" y="34859"/>
                  </a:lnTo>
                  <a:lnTo>
                    <a:pt x="2251405" y="34907"/>
                  </a:lnTo>
                  <a:lnTo>
                    <a:pt x="2217544" y="37212"/>
                  </a:lnTo>
                  <a:lnTo>
                    <a:pt x="2185142" y="41748"/>
                  </a:lnTo>
                  <a:lnTo>
                    <a:pt x="2148079" y="48492"/>
                  </a:lnTo>
                  <a:lnTo>
                    <a:pt x="2119974" y="51924"/>
                  </a:lnTo>
                  <a:lnTo>
                    <a:pt x="2045978" y="58114"/>
                  </a:lnTo>
                  <a:lnTo>
                    <a:pt x="2001429" y="60525"/>
                  </a:lnTo>
                  <a:lnTo>
                    <a:pt x="1952741" y="62249"/>
                  </a:lnTo>
                  <a:lnTo>
                    <a:pt x="1900587" y="63115"/>
                  </a:lnTo>
                  <a:lnTo>
                    <a:pt x="1845636" y="62947"/>
                  </a:lnTo>
                  <a:lnTo>
                    <a:pt x="1788560" y="61574"/>
                  </a:lnTo>
                  <a:lnTo>
                    <a:pt x="1730031" y="58823"/>
                  </a:lnTo>
                  <a:lnTo>
                    <a:pt x="1670721" y="54520"/>
                  </a:lnTo>
                  <a:lnTo>
                    <a:pt x="1611299" y="48492"/>
                  </a:lnTo>
                  <a:lnTo>
                    <a:pt x="1545624" y="37955"/>
                  </a:lnTo>
                  <a:lnTo>
                    <a:pt x="1485576" y="31871"/>
                  </a:lnTo>
                  <a:lnTo>
                    <a:pt x="1430667" y="29460"/>
                  </a:lnTo>
                  <a:lnTo>
                    <a:pt x="1380411" y="29943"/>
                  </a:lnTo>
                  <a:lnTo>
                    <a:pt x="1334320" y="32541"/>
                  </a:lnTo>
                  <a:lnTo>
                    <a:pt x="1291909" y="36474"/>
                  </a:lnTo>
                  <a:lnTo>
                    <a:pt x="1252689" y="40962"/>
                  </a:lnTo>
                  <a:lnTo>
                    <a:pt x="1216174" y="45228"/>
                  </a:lnTo>
                  <a:lnTo>
                    <a:pt x="1181878" y="48492"/>
                  </a:lnTo>
                  <a:lnTo>
                    <a:pt x="1149271" y="58538"/>
                  </a:lnTo>
                  <a:lnTo>
                    <a:pt x="1110610" y="64659"/>
                  </a:lnTo>
                  <a:lnTo>
                    <a:pt x="1066835" y="67493"/>
                  </a:lnTo>
                  <a:lnTo>
                    <a:pt x="1018884" y="67679"/>
                  </a:lnTo>
                  <a:lnTo>
                    <a:pt x="967694" y="65856"/>
                  </a:lnTo>
                  <a:lnTo>
                    <a:pt x="914205" y="62662"/>
                  </a:lnTo>
                  <a:lnTo>
                    <a:pt x="859354" y="58736"/>
                  </a:lnTo>
                  <a:lnTo>
                    <a:pt x="804079" y="54718"/>
                  </a:lnTo>
                  <a:lnTo>
                    <a:pt x="749320" y="51245"/>
                  </a:lnTo>
                  <a:lnTo>
                    <a:pt x="696013" y="48957"/>
                  </a:lnTo>
                  <a:lnTo>
                    <a:pt x="645098" y="48492"/>
                  </a:lnTo>
                  <a:lnTo>
                    <a:pt x="602960" y="50205"/>
                  </a:lnTo>
                  <a:lnTo>
                    <a:pt x="557225" y="52552"/>
                  </a:lnTo>
                  <a:lnTo>
                    <a:pt x="508539" y="55282"/>
                  </a:lnTo>
                  <a:lnTo>
                    <a:pt x="457544" y="58145"/>
                  </a:lnTo>
                  <a:lnTo>
                    <a:pt x="404885" y="60890"/>
                  </a:lnTo>
                  <a:lnTo>
                    <a:pt x="351205" y="63266"/>
                  </a:lnTo>
                  <a:lnTo>
                    <a:pt x="297149" y="65022"/>
                  </a:lnTo>
                  <a:lnTo>
                    <a:pt x="243360" y="65907"/>
                  </a:lnTo>
                  <a:lnTo>
                    <a:pt x="190483" y="65671"/>
                  </a:lnTo>
                  <a:lnTo>
                    <a:pt x="139160" y="64062"/>
                  </a:lnTo>
                  <a:lnTo>
                    <a:pt x="90036" y="60830"/>
                  </a:lnTo>
                  <a:lnTo>
                    <a:pt x="43755" y="55723"/>
                  </a:lnTo>
                  <a:lnTo>
                    <a:pt x="961" y="48492"/>
                  </a:lnTo>
                  <a:lnTo>
                    <a:pt x="0" y="40465"/>
                  </a:lnTo>
                  <a:lnTo>
                    <a:pt x="470" y="32059"/>
                  </a:lnTo>
                  <a:lnTo>
                    <a:pt x="1186" y="24330"/>
                  </a:lnTo>
                  <a:lnTo>
                    <a:pt x="961" y="18336"/>
                  </a:lnTo>
                  <a:close/>
                </a:path>
              </a:pathLst>
            </a:custGeom>
            <a:ln w="31412">
              <a:solidFill>
                <a:srgbClr val="EC7C30"/>
              </a:solidFill>
            </a:ln>
          </p:spPr>
          <p:txBody>
            <a:bodyPr wrap="square" lIns="0" tIns="0" rIns="0" bIns="0" rtlCol="0"/>
            <a:lstStyle/>
            <a:p>
              <a:endParaRPr/>
            </a:p>
          </p:txBody>
        </p:sp>
      </p:grpSp>
      <p:sp>
        <p:nvSpPr>
          <p:cNvPr id="6" name="object 6"/>
          <p:cNvSpPr txBox="1"/>
          <p:nvPr/>
        </p:nvSpPr>
        <p:spPr>
          <a:xfrm>
            <a:off x="11456847" y="2037582"/>
            <a:ext cx="7708900" cy="6339556"/>
          </a:xfrm>
          <a:prstGeom prst="rect">
            <a:avLst/>
          </a:prstGeom>
        </p:spPr>
        <p:txBody>
          <a:bodyPr vert="horz" wrap="square" lIns="0" tIns="60325" rIns="0" bIns="0" rtlCol="0" anchor="t">
            <a:spAutoFit/>
          </a:bodyPr>
          <a:lstStyle/>
          <a:p>
            <a:pPr algn="ctr">
              <a:tabLst>
                <a:tab pos="12700" algn="l"/>
                <a:tab pos="200025" algn="l"/>
              </a:tabLst>
            </a:pPr>
            <a:r>
              <a:rPr lang="en-US" sz="3400" b="1" dirty="0"/>
              <a:t>Families</a:t>
            </a:r>
            <a:r>
              <a:rPr lang="en-US" sz="3400" dirty="0"/>
              <a:t> are the foundation of our community, and their well-being is inextricably linked to the health and prosperity of the community, state, and nation. </a:t>
            </a:r>
            <a:endParaRPr lang="en-US" sz="3400" dirty="0">
              <a:solidFill>
                <a:srgbClr val="000000"/>
              </a:solidFill>
            </a:endParaRPr>
          </a:p>
          <a:p>
            <a:pPr algn="ctr">
              <a:tabLst>
                <a:tab pos="12700" algn="l"/>
                <a:tab pos="200025" algn="l"/>
              </a:tabLst>
            </a:pPr>
            <a:endParaRPr lang="en-US" sz="3400" dirty="0"/>
          </a:p>
          <a:p>
            <a:pPr algn="ctr">
              <a:tabLst>
                <a:tab pos="12700" algn="l"/>
                <a:tab pos="200025" algn="l"/>
              </a:tabLst>
            </a:pPr>
            <a:r>
              <a:rPr lang="en-US" sz="3400" spc="-10" dirty="0"/>
              <a:t>EPIC ‘Ohana, Inc. works to strengthen ‘ohana and enhance the welfare of children and youth through transformative processes that are respectful, collaborative and solution-oriented.</a:t>
            </a:r>
            <a:endParaRPr lang="en-US" sz="3400" dirty="0"/>
          </a:p>
        </p:txBody>
      </p:sp>
      <p:sp>
        <p:nvSpPr>
          <p:cNvPr id="7" name="object 7"/>
          <p:cNvSpPr txBox="1"/>
          <p:nvPr/>
        </p:nvSpPr>
        <p:spPr>
          <a:xfrm>
            <a:off x="2287048" y="9490739"/>
            <a:ext cx="16406363" cy="454740"/>
          </a:xfrm>
          <a:prstGeom prst="rect">
            <a:avLst/>
          </a:prstGeom>
        </p:spPr>
        <p:txBody>
          <a:bodyPr vert="horz" wrap="square" lIns="0" tIns="11430" rIns="0" bIns="0" rtlCol="0" anchor="t">
            <a:spAutoFit/>
          </a:bodyPr>
          <a:lstStyle/>
          <a:p>
            <a:pPr marL="12700" algn="ctr">
              <a:lnSpc>
                <a:spcPts val="3175"/>
              </a:lnSpc>
              <a:spcBef>
                <a:spcPts val="90"/>
              </a:spcBef>
            </a:pPr>
            <a:r>
              <a:rPr lang="en-US" sz="4000" b="1" spc="-10" dirty="0">
                <a:latin typeface="Calibri"/>
                <a:cs typeface="Arial"/>
              </a:rPr>
              <a:t>EPIC = Effective Planning &amp; Innovative Communication</a:t>
            </a:r>
            <a:endParaRPr lang="en-US" sz="4000" dirty="0">
              <a:latin typeface="Calibri"/>
            </a:endParaRPr>
          </a:p>
        </p:txBody>
      </p:sp>
      <p:pic>
        <p:nvPicPr>
          <p:cNvPr id="8" name="Picture 7">
            <a:extLst>
              <a:ext uri="{FF2B5EF4-FFF2-40B4-BE49-F238E27FC236}">
                <a16:creationId xmlns:a16="http://schemas.microsoft.com/office/drawing/2014/main" id="{0EC56E2B-3D1C-8A75-AD8F-33F5B4123883}"/>
              </a:ext>
            </a:extLst>
          </p:cNvPr>
          <p:cNvPicPr>
            <a:picLocks noChangeAspect="1"/>
          </p:cNvPicPr>
          <p:nvPr/>
        </p:nvPicPr>
        <p:blipFill>
          <a:blip r:embed="rId3"/>
          <a:stretch>
            <a:fillRect/>
          </a:stretch>
        </p:blipFill>
        <p:spPr>
          <a:xfrm>
            <a:off x="344003" y="1780331"/>
            <a:ext cx="10052272" cy="5024438"/>
          </a:xfrm>
          <a:prstGeom prst="rect">
            <a:avLst/>
          </a:prstGeom>
        </p:spPr>
      </p:pic>
    </p:spTree>
    <p:extLst>
      <p:ext uri="{BB962C8B-B14F-4D97-AF65-F5344CB8AC3E}">
        <p14:creationId xmlns:p14="http://schemas.microsoft.com/office/powerpoint/2010/main" val="3619596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522543" y="1443140"/>
            <a:ext cx="9001610" cy="6390590"/>
          </a:xfrm>
          <a:prstGeom prst="rect">
            <a:avLst/>
          </a:prstGeom>
        </p:spPr>
      </p:pic>
      <p:grpSp>
        <p:nvGrpSpPr>
          <p:cNvPr id="3" name="object 3"/>
          <p:cNvGrpSpPr/>
          <p:nvPr/>
        </p:nvGrpSpPr>
        <p:grpSpPr>
          <a:xfrm>
            <a:off x="7363125" y="8592540"/>
            <a:ext cx="5377180" cy="85725"/>
            <a:chOff x="11107537" y="3891778"/>
            <a:chExt cx="5377180" cy="85725"/>
          </a:xfrm>
        </p:grpSpPr>
        <p:sp>
          <p:nvSpPr>
            <p:cNvPr id="4" name="object 4"/>
            <p:cNvSpPr/>
            <p:nvPr/>
          </p:nvSpPr>
          <p:spPr>
            <a:xfrm>
              <a:off x="11107537" y="3891778"/>
              <a:ext cx="5377180" cy="85725"/>
            </a:xfrm>
            <a:custGeom>
              <a:avLst/>
              <a:gdLst/>
              <a:ahLst/>
              <a:cxnLst/>
              <a:rect l="l" t="t" r="r" b="b"/>
              <a:pathLst>
                <a:path w="5377180" h="85725">
                  <a:moveTo>
                    <a:pt x="3186792" y="40482"/>
                  </a:moveTo>
                  <a:lnTo>
                    <a:pt x="2321657" y="40482"/>
                  </a:lnTo>
                  <a:lnTo>
                    <a:pt x="2367975" y="40963"/>
                  </a:lnTo>
                  <a:lnTo>
                    <a:pt x="2417264" y="42818"/>
                  </a:lnTo>
                  <a:lnTo>
                    <a:pt x="2470460" y="46325"/>
                  </a:lnTo>
                  <a:lnTo>
                    <a:pt x="2528497" y="51766"/>
                  </a:lnTo>
                  <a:lnTo>
                    <a:pt x="2594535" y="66938"/>
                  </a:lnTo>
                  <a:lnTo>
                    <a:pt x="2658446" y="77188"/>
                  </a:lnTo>
                  <a:lnTo>
                    <a:pt x="2719789" y="83146"/>
                  </a:lnTo>
                  <a:lnTo>
                    <a:pt x="2778124" y="85441"/>
                  </a:lnTo>
                  <a:lnTo>
                    <a:pt x="2833012" y="84701"/>
                  </a:lnTo>
                  <a:lnTo>
                    <a:pt x="2884011" y="81556"/>
                  </a:lnTo>
                  <a:lnTo>
                    <a:pt x="2930682" y="76635"/>
                  </a:lnTo>
                  <a:lnTo>
                    <a:pt x="2972584" y="70566"/>
                  </a:lnTo>
                  <a:lnTo>
                    <a:pt x="3040322" y="57502"/>
                  </a:lnTo>
                  <a:lnTo>
                    <a:pt x="3065277" y="51766"/>
                  </a:lnTo>
                  <a:lnTo>
                    <a:pt x="3104946" y="45484"/>
                  </a:lnTo>
                  <a:lnTo>
                    <a:pt x="3146463" y="41909"/>
                  </a:lnTo>
                  <a:lnTo>
                    <a:pt x="3144432" y="41909"/>
                  </a:lnTo>
                  <a:lnTo>
                    <a:pt x="3186792" y="40482"/>
                  </a:lnTo>
                  <a:close/>
                </a:path>
                <a:path w="5377180" h="85725">
                  <a:moveTo>
                    <a:pt x="1163999" y="37278"/>
                  </a:moveTo>
                  <a:lnTo>
                    <a:pt x="833839" y="37278"/>
                  </a:lnTo>
                  <a:lnTo>
                    <a:pt x="878728" y="39413"/>
                  </a:lnTo>
                  <a:lnTo>
                    <a:pt x="925772" y="44210"/>
                  </a:lnTo>
                  <a:lnTo>
                    <a:pt x="925349" y="44210"/>
                  </a:lnTo>
                  <a:lnTo>
                    <a:pt x="971833" y="51766"/>
                  </a:lnTo>
                  <a:lnTo>
                    <a:pt x="1020108" y="54936"/>
                  </a:lnTo>
                  <a:lnTo>
                    <a:pt x="1058163" y="56087"/>
                  </a:lnTo>
                  <a:lnTo>
                    <a:pt x="1089679" y="55744"/>
                  </a:lnTo>
                  <a:lnTo>
                    <a:pt x="1117026" y="54494"/>
                  </a:lnTo>
                  <a:lnTo>
                    <a:pt x="1117328" y="54494"/>
                  </a:lnTo>
                  <a:lnTo>
                    <a:pt x="1181799" y="51012"/>
                  </a:lnTo>
                  <a:lnTo>
                    <a:pt x="1220941" y="50028"/>
                  </a:lnTo>
                  <a:lnTo>
                    <a:pt x="1642494" y="50028"/>
                  </a:lnTo>
                  <a:lnTo>
                    <a:pt x="1662715" y="49577"/>
                  </a:lnTo>
                  <a:lnTo>
                    <a:pt x="1659476" y="49577"/>
                  </a:lnTo>
                  <a:lnTo>
                    <a:pt x="1703450" y="49050"/>
                  </a:lnTo>
                  <a:lnTo>
                    <a:pt x="2098353" y="49050"/>
                  </a:lnTo>
                  <a:lnTo>
                    <a:pt x="2234201" y="42519"/>
                  </a:lnTo>
                  <a:lnTo>
                    <a:pt x="2252671" y="41909"/>
                  </a:lnTo>
                  <a:lnTo>
                    <a:pt x="2228822" y="41909"/>
                  </a:lnTo>
                  <a:lnTo>
                    <a:pt x="2175185" y="40272"/>
                  </a:lnTo>
                  <a:lnTo>
                    <a:pt x="2153552" y="38973"/>
                  </a:lnTo>
                  <a:lnTo>
                    <a:pt x="1245913" y="38973"/>
                  </a:lnTo>
                  <a:lnTo>
                    <a:pt x="1190764" y="38175"/>
                  </a:lnTo>
                  <a:lnTo>
                    <a:pt x="1187976" y="38175"/>
                  </a:lnTo>
                  <a:lnTo>
                    <a:pt x="1163999" y="37278"/>
                  </a:lnTo>
                  <a:close/>
                </a:path>
                <a:path w="5377180" h="85725">
                  <a:moveTo>
                    <a:pt x="5091658" y="51766"/>
                  </a:moveTo>
                  <a:lnTo>
                    <a:pt x="4782973" y="51766"/>
                  </a:lnTo>
                  <a:lnTo>
                    <a:pt x="4844337" y="54273"/>
                  </a:lnTo>
                  <a:lnTo>
                    <a:pt x="4897731" y="55515"/>
                  </a:lnTo>
                  <a:lnTo>
                    <a:pt x="4946520" y="55744"/>
                  </a:lnTo>
                  <a:lnTo>
                    <a:pt x="4944294" y="55744"/>
                  </a:lnTo>
                  <a:lnTo>
                    <a:pt x="4987519" y="55179"/>
                  </a:lnTo>
                  <a:lnTo>
                    <a:pt x="5091658" y="51766"/>
                  </a:lnTo>
                  <a:close/>
                </a:path>
                <a:path w="5377180" h="85725">
                  <a:moveTo>
                    <a:pt x="5373969" y="40272"/>
                  </a:moveTo>
                  <a:lnTo>
                    <a:pt x="3195247" y="40272"/>
                  </a:lnTo>
                  <a:lnTo>
                    <a:pt x="3249791" y="40482"/>
                  </a:lnTo>
                  <a:lnTo>
                    <a:pt x="3242073" y="40482"/>
                  </a:lnTo>
                  <a:lnTo>
                    <a:pt x="3290265" y="41909"/>
                  </a:lnTo>
                  <a:lnTo>
                    <a:pt x="3535989" y="53539"/>
                  </a:lnTo>
                  <a:lnTo>
                    <a:pt x="3578572" y="54494"/>
                  </a:lnTo>
                  <a:lnTo>
                    <a:pt x="3621830" y="54759"/>
                  </a:lnTo>
                  <a:lnTo>
                    <a:pt x="3802813" y="52052"/>
                  </a:lnTo>
                  <a:lnTo>
                    <a:pt x="3802348" y="52052"/>
                  </a:lnTo>
                  <a:lnTo>
                    <a:pt x="3856706" y="51012"/>
                  </a:lnTo>
                  <a:lnTo>
                    <a:pt x="3855932" y="51012"/>
                  </a:lnTo>
                  <a:lnTo>
                    <a:pt x="3982650" y="49577"/>
                  </a:lnTo>
                  <a:lnTo>
                    <a:pt x="4187355" y="49577"/>
                  </a:lnTo>
                  <a:lnTo>
                    <a:pt x="4199044" y="49050"/>
                  </a:lnTo>
                  <a:lnTo>
                    <a:pt x="4198466" y="49050"/>
                  </a:lnTo>
                  <a:lnTo>
                    <a:pt x="4256738" y="47154"/>
                  </a:lnTo>
                  <a:lnTo>
                    <a:pt x="4308383" y="46147"/>
                  </a:lnTo>
                  <a:lnTo>
                    <a:pt x="5373844" y="45828"/>
                  </a:lnTo>
                  <a:lnTo>
                    <a:pt x="5373969" y="40272"/>
                  </a:lnTo>
                  <a:close/>
                </a:path>
                <a:path w="5377180" h="85725">
                  <a:moveTo>
                    <a:pt x="1642494" y="50028"/>
                  </a:moveTo>
                  <a:lnTo>
                    <a:pt x="1278000" y="50028"/>
                  </a:lnTo>
                  <a:lnTo>
                    <a:pt x="1407969" y="53089"/>
                  </a:lnTo>
                  <a:lnTo>
                    <a:pt x="1463984" y="53539"/>
                  </a:lnTo>
                  <a:lnTo>
                    <a:pt x="1454944" y="53539"/>
                  </a:lnTo>
                  <a:lnTo>
                    <a:pt x="1506037" y="53234"/>
                  </a:lnTo>
                  <a:lnTo>
                    <a:pt x="1582696" y="51576"/>
                  </a:lnTo>
                  <a:lnTo>
                    <a:pt x="1622117" y="50502"/>
                  </a:lnTo>
                  <a:lnTo>
                    <a:pt x="1621251" y="50502"/>
                  </a:lnTo>
                  <a:lnTo>
                    <a:pt x="1642494" y="50028"/>
                  </a:lnTo>
                  <a:close/>
                </a:path>
                <a:path w="5377180" h="85725">
                  <a:moveTo>
                    <a:pt x="2097527" y="49050"/>
                  </a:moveTo>
                  <a:lnTo>
                    <a:pt x="1762104" y="49050"/>
                  </a:lnTo>
                  <a:lnTo>
                    <a:pt x="1827029" y="50028"/>
                  </a:lnTo>
                  <a:lnTo>
                    <a:pt x="1822652" y="50028"/>
                  </a:lnTo>
                  <a:lnTo>
                    <a:pt x="1884360" y="51766"/>
                  </a:lnTo>
                  <a:lnTo>
                    <a:pt x="1946051" y="52483"/>
                  </a:lnTo>
                  <a:lnTo>
                    <a:pt x="1945870" y="52483"/>
                  </a:lnTo>
                  <a:lnTo>
                    <a:pt x="2002160" y="52052"/>
                  </a:lnTo>
                  <a:lnTo>
                    <a:pt x="2043697" y="51012"/>
                  </a:lnTo>
                  <a:lnTo>
                    <a:pt x="2047337" y="51012"/>
                  </a:lnTo>
                  <a:lnTo>
                    <a:pt x="2097527" y="49050"/>
                  </a:lnTo>
                  <a:close/>
                </a:path>
                <a:path w="5377180" h="85725">
                  <a:moveTo>
                    <a:pt x="5146750" y="50028"/>
                  </a:moveTo>
                  <a:lnTo>
                    <a:pt x="4584160" y="50028"/>
                  </a:lnTo>
                  <a:lnTo>
                    <a:pt x="4630189" y="51012"/>
                  </a:lnTo>
                  <a:lnTo>
                    <a:pt x="4743112" y="52052"/>
                  </a:lnTo>
                  <a:lnTo>
                    <a:pt x="4681502" y="52052"/>
                  </a:lnTo>
                  <a:lnTo>
                    <a:pt x="5091658" y="51766"/>
                  </a:lnTo>
                  <a:lnTo>
                    <a:pt x="5146750" y="50028"/>
                  </a:lnTo>
                  <a:close/>
                </a:path>
                <a:path w="5377180" h="85725">
                  <a:moveTo>
                    <a:pt x="491303" y="21733"/>
                  </a:moveTo>
                  <a:lnTo>
                    <a:pt x="5619" y="21733"/>
                  </a:lnTo>
                  <a:lnTo>
                    <a:pt x="5632" y="51766"/>
                  </a:lnTo>
                  <a:lnTo>
                    <a:pt x="63462" y="47154"/>
                  </a:lnTo>
                  <a:lnTo>
                    <a:pt x="63010" y="47154"/>
                  </a:lnTo>
                  <a:lnTo>
                    <a:pt x="123599" y="43850"/>
                  </a:lnTo>
                  <a:lnTo>
                    <a:pt x="125819" y="43850"/>
                  </a:lnTo>
                  <a:lnTo>
                    <a:pt x="174490" y="42338"/>
                  </a:lnTo>
                  <a:lnTo>
                    <a:pt x="688449" y="41909"/>
                  </a:lnTo>
                  <a:lnTo>
                    <a:pt x="695817" y="41397"/>
                  </a:lnTo>
                  <a:lnTo>
                    <a:pt x="742649" y="38714"/>
                  </a:lnTo>
                  <a:lnTo>
                    <a:pt x="785467" y="37278"/>
                  </a:lnTo>
                  <a:lnTo>
                    <a:pt x="1163999" y="37278"/>
                  </a:lnTo>
                  <a:lnTo>
                    <a:pt x="1131486" y="36063"/>
                  </a:lnTo>
                  <a:lnTo>
                    <a:pt x="1130931" y="36063"/>
                  </a:lnTo>
                  <a:lnTo>
                    <a:pt x="1077116" y="33067"/>
                  </a:lnTo>
                  <a:lnTo>
                    <a:pt x="985943" y="26492"/>
                  </a:lnTo>
                  <a:lnTo>
                    <a:pt x="653781" y="26492"/>
                  </a:lnTo>
                  <a:lnTo>
                    <a:pt x="595161" y="25681"/>
                  </a:lnTo>
                  <a:lnTo>
                    <a:pt x="539292" y="24054"/>
                  </a:lnTo>
                  <a:lnTo>
                    <a:pt x="491303" y="21733"/>
                  </a:lnTo>
                  <a:close/>
                </a:path>
                <a:path w="5377180" h="85725">
                  <a:moveTo>
                    <a:pt x="688449" y="41909"/>
                  </a:moveTo>
                  <a:lnTo>
                    <a:pt x="234884" y="41909"/>
                  </a:lnTo>
                  <a:lnTo>
                    <a:pt x="284097" y="42338"/>
                  </a:lnTo>
                  <a:lnTo>
                    <a:pt x="278794" y="42338"/>
                  </a:lnTo>
                  <a:lnTo>
                    <a:pt x="323567" y="43407"/>
                  </a:lnTo>
                  <a:lnTo>
                    <a:pt x="463724" y="49050"/>
                  </a:lnTo>
                  <a:lnTo>
                    <a:pt x="464248" y="49050"/>
                  </a:lnTo>
                  <a:lnTo>
                    <a:pt x="542411" y="51766"/>
                  </a:lnTo>
                  <a:lnTo>
                    <a:pt x="688449" y="41909"/>
                  </a:lnTo>
                  <a:close/>
                </a:path>
                <a:path w="5377180" h="85725">
                  <a:moveTo>
                    <a:pt x="4187355" y="49577"/>
                  </a:moveTo>
                  <a:lnTo>
                    <a:pt x="4006751" y="49577"/>
                  </a:lnTo>
                  <a:lnTo>
                    <a:pt x="4091002" y="50502"/>
                  </a:lnTo>
                  <a:lnTo>
                    <a:pt x="4084709" y="50502"/>
                  </a:lnTo>
                  <a:lnTo>
                    <a:pt x="4138836" y="51766"/>
                  </a:lnTo>
                  <a:lnTo>
                    <a:pt x="4187355" y="49577"/>
                  </a:lnTo>
                  <a:close/>
                </a:path>
                <a:path w="5377180" h="85725">
                  <a:moveTo>
                    <a:pt x="5373616" y="49050"/>
                  </a:moveTo>
                  <a:lnTo>
                    <a:pt x="5245292" y="49050"/>
                  </a:lnTo>
                  <a:lnTo>
                    <a:pt x="5320052" y="50028"/>
                  </a:lnTo>
                  <a:lnTo>
                    <a:pt x="5311827" y="50028"/>
                  </a:lnTo>
                  <a:lnTo>
                    <a:pt x="5373426" y="51766"/>
                  </a:lnTo>
                  <a:lnTo>
                    <a:pt x="5373548" y="50028"/>
                  </a:lnTo>
                  <a:lnTo>
                    <a:pt x="5373616" y="49050"/>
                  </a:lnTo>
                  <a:close/>
                </a:path>
                <a:path w="5377180" h="85725">
                  <a:moveTo>
                    <a:pt x="5373841" y="45828"/>
                  </a:moveTo>
                  <a:lnTo>
                    <a:pt x="4356421" y="45828"/>
                  </a:lnTo>
                  <a:lnTo>
                    <a:pt x="4418525" y="46147"/>
                  </a:lnTo>
                  <a:lnTo>
                    <a:pt x="4407560" y="46147"/>
                  </a:lnTo>
                  <a:lnTo>
                    <a:pt x="4582891" y="50028"/>
                  </a:lnTo>
                  <a:lnTo>
                    <a:pt x="5146254" y="50028"/>
                  </a:lnTo>
                  <a:lnTo>
                    <a:pt x="5193459" y="49190"/>
                  </a:lnTo>
                  <a:lnTo>
                    <a:pt x="5373616" y="49050"/>
                  </a:lnTo>
                  <a:lnTo>
                    <a:pt x="5373714" y="47652"/>
                  </a:lnTo>
                  <a:lnTo>
                    <a:pt x="5373819" y="46147"/>
                  </a:lnTo>
                  <a:lnTo>
                    <a:pt x="5373841" y="45828"/>
                  </a:lnTo>
                  <a:close/>
                </a:path>
                <a:path w="5377180" h="85725">
                  <a:moveTo>
                    <a:pt x="2309468" y="40650"/>
                  </a:moveTo>
                  <a:lnTo>
                    <a:pt x="2277378" y="41094"/>
                  </a:lnTo>
                  <a:lnTo>
                    <a:pt x="2252671" y="41909"/>
                  </a:lnTo>
                  <a:lnTo>
                    <a:pt x="2274616" y="41909"/>
                  </a:lnTo>
                  <a:lnTo>
                    <a:pt x="2309468" y="40650"/>
                  </a:lnTo>
                  <a:close/>
                </a:path>
                <a:path w="5377180" h="85725">
                  <a:moveTo>
                    <a:pt x="3119851" y="21733"/>
                  </a:moveTo>
                  <a:lnTo>
                    <a:pt x="2474135" y="21733"/>
                  </a:lnTo>
                  <a:lnTo>
                    <a:pt x="2428805" y="30023"/>
                  </a:lnTo>
                  <a:lnTo>
                    <a:pt x="2380164" y="36063"/>
                  </a:lnTo>
                  <a:lnTo>
                    <a:pt x="2329687" y="39920"/>
                  </a:lnTo>
                  <a:lnTo>
                    <a:pt x="2309468" y="40650"/>
                  </a:lnTo>
                  <a:lnTo>
                    <a:pt x="2321657" y="40482"/>
                  </a:lnTo>
                  <a:lnTo>
                    <a:pt x="3186792" y="40482"/>
                  </a:lnTo>
                  <a:lnTo>
                    <a:pt x="3193029" y="40272"/>
                  </a:lnTo>
                  <a:lnTo>
                    <a:pt x="5373969" y="40272"/>
                  </a:lnTo>
                  <a:lnTo>
                    <a:pt x="5373965" y="34354"/>
                  </a:lnTo>
                  <a:lnTo>
                    <a:pt x="3278695" y="34354"/>
                  </a:lnTo>
                  <a:lnTo>
                    <a:pt x="3230725" y="33678"/>
                  </a:lnTo>
                  <a:lnTo>
                    <a:pt x="3177967" y="29738"/>
                  </a:lnTo>
                  <a:lnTo>
                    <a:pt x="3119851" y="21733"/>
                  </a:lnTo>
                  <a:close/>
                </a:path>
                <a:path w="5377180" h="85725">
                  <a:moveTo>
                    <a:pt x="1754134" y="0"/>
                  </a:moveTo>
                  <a:lnTo>
                    <a:pt x="1704876" y="1560"/>
                  </a:lnTo>
                  <a:lnTo>
                    <a:pt x="1648601" y="5465"/>
                  </a:lnTo>
                  <a:lnTo>
                    <a:pt x="1583712" y="12039"/>
                  </a:lnTo>
                  <a:lnTo>
                    <a:pt x="1439334" y="30023"/>
                  </a:lnTo>
                  <a:lnTo>
                    <a:pt x="1438869" y="30023"/>
                  </a:lnTo>
                  <a:lnTo>
                    <a:pt x="1373378" y="35294"/>
                  </a:lnTo>
                  <a:lnTo>
                    <a:pt x="1308450" y="38175"/>
                  </a:lnTo>
                  <a:lnTo>
                    <a:pt x="1245913" y="38973"/>
                  </a:lnTo>
                  <a:lnTo>
                    <a:pt x="2153552" y="38973"/>
                  </a:lnTo>
                  <a:lnTo>
                    <a:pt x="2125313" y="37278"/>
                  </a:lnTo>
                  <a:lnTo>
                    <a:pt x="2077829" y="33067"/>
                  </a:lnTo>
                  <a:lnTo>
                    <a:pt x="2032784" y="27759"/>
                  </a:lnTo>
                  <a:lnTo>
                    <a:pt x="1990676" y="21464"/>
                  </a:lnTo>
                  <a:lnTo>
                    <a:pt x="1912921" y="10679"/>
                  </a:lnTo>
                  <a:lnTo>
                    <a:pt x="1875768" y="6122"/>
                  </a:lnTo>
                  <a:lnTo>
                    <a:pt x="1837984" y="2606"/>
                  </a:lnTo>
                  <a:lnTo>
                    <a:pt x="1797971" y="457"/>
                  </a:lnTo>
                  <a:lnTo>
                    <a:pt x="1754134" y="0"/>
                  </a:lnTo>
                  <a:close/>
                </a:path>
                <a:path w="5377180" h="85725">
                  <a:moveTo>
                    <a:pt x="3498228" y="21113"/>
                  </a:moveTo>
                  <a:lnTo>
                    <a:pt x="3452126" y="22897"/>
                  </a:lnTo>
                  <a:lnTo>
                    <a:pt x="3408592" y="26037"/>
                  </a:lnTo>
                  <a:lnTo>
                    <a:pt x="3364636" y="29738"/>
                  </a:lnTo>
                  <a:lnTo>
                    <a:pt x="3364377" y="29738"/>
                  </a:lnTo>
                  <a:lnTo>
                    <a:pt x="3323348" y="32690"/>
                  </a:lnTo>
                  <a:lnTo>
                    <a:pt x="3278695" y="34354"/>
                  </a:lnTo>
                  <a:lnTo>
                    <a:pt x="5373965" y="34354"/>
                  </a:lnTo>
                  <a:lnTo>
                    <a:pt x="5373927" y="31769"/>
                  </a:lnTo>
                  <a:lnTo>
                    <a:pt x="4507088" y="31769"/>
                  </a:lnTo>
                  <a:lnTo>
                    <a:pt x="4460934" y="31287"/>
                  </a:lnTo>
                  <a:lnTo>
                    <a:pt x="4371780" y="29078"/>
                  </a:lnTo>
                  <a:lnTo>
                    <a:pt x="4195267" y="21733"/>
                  </a:lnTo>
                  <a:lnTo>
                    <a:pt x="3560912" y="21733"/>
                  </a:lnTo>
                  <a:lnTo>
                    <a:pt x="3498228" y="21113"/>
                  </a:lnTo>
                  <a:close/>
                </a:path>
                <a:path w="5377180" h="85725">
                  <a:moveTo>
                    <a:pt x="5373434" y="21733"/>
                  </a:moveTo>
                  <a:lnTo>
                    <a:pt x="4834450" y="21733"/>
                  </a:lnTo>
                  <a:lnTo>
                    <a:pt x="4773029" y="25201"/>
                  </a:lnTo>
                  <a:lnTo>
                    <a:pt x="4713535" y="27941"/>
                  </a:lnTo>
                  <a:lnTo>
                    <a:pt x="4654165" y="30023"/>
                  </a:lnTo>
                  <a:lnTo>
                    <a:pt x="4652463" y="30023"/>
                  </a:lnTo>
                  <a:lnTo>
                    <a:pt x="4604975" y="31144"/>
                  </a:lnTo>
                  <a:lnTo>
                    <a:pt x="4552895" y="31769"/>
                  </a:lnTo>
                  <a:lnTo>
                    <a:pt x="5373927" y="31769"/>
                  </a:lnTo>
                  <a:lnTo>
                    <a:pt x="5373863" y="29078"/>
                  </a:lnTo>
                  <a:lnTo>
                    <a:pt x="5373761" y="27334"/>
                  </a:lnTo>
                  <a:lnTo>
                    <a:pt x="5373636" y="25201"/>
                  </a:lnTo>
                  <a:lnTo>
                    <a:pt x="5373537" y="23507"/>
                  </a:lnTo>
                  <a:lnTo>
                    <a:pt x="5373434" y="21733"/>
                  </a:lnTo>
                  <a:close/>
                </a:path>
                <a:path w="5377180" h="85725">
                  <a:moveTo>
                    <a:pt x="886808" y="20733"/>
                  </a:moveTo>
                  <a:lnTo>
                    <a:pt x="884429" y="20733"/>
                  </a:lnTo>
                  <a:lnTo>
                    <a:pt x="861650" y="21733"/>
                  </a:lnTo>
                  <a:lnTo>
                    <a:pt x="862236" y="21733"/>
                  </a:lnTo>
                  <a:lnTo>
                    <a:pt x="820237" y="24054"/>
                  </a:lnTo>
                  <a:lnTo>
                    <a:pt x="768752" y="25681"/>
                  </a:lnTo>
                  <a:lnTo>
                    <a:pt x="712358" y="26492"/>
                  </a:lnTo>
                  <a:lnTo>
                    <a:pt x="985962" y="26492"/>
                  </a:lnTo>
                  <a:lnTo>
                    <a:pt x="945941" y="23507"/>
                  </a:lnTo>
                  <a:lnTo>
                    <a:pt x="912666" y="21464"/>
                  </a:lnTo>
                  <a:lnTo>
                    <a:pt x="886808" y="20733"/>
                  </a:lnTo>
                  <a:close/>
                </a:path>
                <a:path w="5377180" h="85725">
                  <a:moveTo>
                    <a:pt x="259727" y="19162"/>
                  </a:moveTo>
                  <a:lnTo>
                    <a:pt x="206126" y="19162"/>
                  </a:lnTo>
                  <a:lnTo>
                    <a:pt x="42128" y="20733"/>
                  </a:lnTo>
                  <a:lnTo>
                    <a:pt x="45419" y="20733"/>
                  </a:lnTo>
                  <a:lnTo>
                    <a:pt x="0" y="21733"/>
                  </a:lnTo>
                  <a:lnTo>
                    <a:pt x="495123" y="21733"/>
                  </a:lnTo>
                  <a:lnTo>
                    <a:pt x="315251" y="19385"/>
                  </a:lnTo>
                  <a:lnTo>
                    <a:pt x="319581" y="19385"/>
                  </a:lnTo>
                  <a:lnTo>
                    <a:pt x="259727" y="19162"/>
                  </a:lnTo>
                  <a:close/>
                </a:path>
                <a:path w="5377180" h="85725">
                  <a:moveTo>
                    <a:pt x="2695059" y="16589"/>
                  </a:moveTo>
                  <a:lnTo>
                    <a:pt x="2583029" y="16589"/>
                  </a:lnTo>
                  <a:lnTo>
                    <a:pt x="2540219" y="17487"/>
                  </a:lnTo>
                  <a:lnTo>
                    <a:pt x="2502742" y="19162"/>
                  </a:lnTo>
                  <a:lnTo>
                    <a:pt x="2503162" y="19162"/>
                  </a:lnTo>
                  <a:lnTo>
                    <a:pt x="2473376" y="21733"/>
                  </a:lnTo>
                  <a:lnTo>
                    <a:pt x="3074738" y="21733"/>
                  </a:lnTo>
                  <a:lnTo>
                    <a:pt x="3030296" y="21464"/>
                  </a:lnTo>
                  <a:lnTo>
                    <a:pt x="2695059" y="16589"/>
                  </a:lnTo>
                  <a:close/>
                </a:path>
                <a:path w="5377180" h="85725">
                  <a:moveTo>
                    <a:pt x="3892194" y="3287"/>
                  </a:moveTo>
                  <a:lnTo>
                    <a:pt x="3837828" y="3638"/>
                  </a:lnTo>
                  <a:lnTo>
                    <a:pt x="3784064" y="4829"/>
                  </a:lnTo>
                  <a:lnTo>
                    <a:pt x="3731591" y="6808"/>
                  </a:lnTo>
                  <a:lnTo>
                    <a:pt x="3681097" y="9526"/>
                  </a:lnTo>
                  <a:lnTo>
                    <a:pt x="3633270" y="12932"/>
                  </a:lnTo>
                  <a:lnTo>
                    <a:pt x="3587878" y="17060"/>
                  </a:lnTo>
                  <a:lnTo>
                    <a:pt x="3588068" y="17060"/>
                  </a:lnTo>
                  <a:lnTo>
                    <a:pt x="3547289" y="21733"/>
                  </a:lnTo>
                  <a:lnTo>
                    <a:pt x="4193451" y="21733"/>
                  </a:lnTo>
                  <a:lnTo>
                    <a:pt x="4149565" y="15950"/>
                  </a:lnTo>
                  <a:lnTo>
                    <a:pt x="4149769" y="15950"/>
                  </a:lnTo>
                  <a:lnTo>
                    <a:pt x="4101923" y="11276"/>
                  </a:lnTo>
                  <a:lnTo>
                    <a:pt x="4052028" y="7769"/>
                  </a:lnTo>
                  <a:lnTo>
                    <a:pt x="3999983" y="5302"/>
                  </a:lnTo>
                  <a:lnTo>
                    <a:pt x="3946475" y="3825"/>
                  </a:lnTo>
                  <a:lnTo>
                    <a:pt x="3892194" y="3287"/>
                  </a:lnTo>
                  <a:close/>
                </a:path>
                <a:path w="5377180" h="85725">
                  <a:moveTo>
                    <a:pt x="5126677" y="13257"/>
                  </a:moveTo>
                  <a:lnTo>
                    <a:pt x="5074975" y="13257"/>
                  </a:lnTo>
                  <a:lnTo>
                    <a:pt x="5031897" y="13819"/>
                  </a:lnTo>
                  <a:lnTo>
                    <a:pt x="4975394" y="15351"/>
                  </a:lnTo>
                  <a:lnTo>
                    <a:pt x="4910812" y="17902"/>
                  </a:lnTo>
                  <a:lnTo>
                    <a:pt x="4834165" y="21733"/>
                  </a:lnTo>
                  <a:lnTo>
                    <a:pt x="5376925" y="21733"/>
                  </a:lnTo>
                  <a:lnTo>
                    <a:pt x="5167961" y="13949"/>
                  </a:lnTo>
                  <a:lnTo>
                    <a:pt x="5126677" y="13257"/>
                  </a:lnTo>
                  <a:close/>
                </a:path>
                <a:path w="5377180" h="85725">
                  <a:moveTo>
                    <a:pt x="2632105" y="16287"/>
                  </a:moveTo>
                  <a:lnTo>
                    <a:pt x="2582002" y="16589"/>
                  </a:lnTo>
                  <a:lnTo>
                    <a:pt x="2712345" y="16589"/>
                  </a:lnTo>
                  <a:lnTo>
                    <a:pt x="2632105" y="16287"/>
                  </a:lnTo>
                  <a:close/>
                </a:path>
              </a:pathLst>
            </a:custGeom>
            <a:solidFill>
              <a:srgbClr val="EC7C30"/>
            </a:solidFill>
          </p:spPr>
          <p:txBody>
            <a:bodyPr wrap="square" lIns="0" tIns="0" rIns="0" bIns="0" rtlCol="0"/>
            <a:lstStyle/>
            <a:p>
              <a:endParaRPr/>
            </a:p>
          </p:txBody>
        </p:sp>
        <p:sp>
          <p:nvSpPr>
            <p:cNvPr id="5" name="object 5"/>
            <p:cNvSpPr/>
            <p:nvPr/>
          </p:nvSpPr>
          <p:spPr>
            <a:xfrm>
              <a:off x="11112208" y="3895052"/>
              <a:ext cx="5369560" cy="67945"/>
            </a:xfrm>
            <a:custGeom>
              <a:avLst/>
              <a:gdLst/>
              <a:ahLst/>
              <a:cxnLst/>
              <a:rect l="l" t="t" r="r" b="b"/>
              <a:pathLst>
                <a:path w="5369559" h="67945">
                  <a:moveTo>
                    <a:pt x="961" y="18336"/>
                  </a:moveTo>
                  <a:lnTo>
                    <a:pt x="45323" y="21045"/>
                  </a:lnTo>
                  <a:lnTo>
                    <a:pt x="93505" y="22781"/>
                  </a:lnTo>
                  <a:lnTo>
                    <a:pt x="144527" y="23687"/>
                  </a:lnTo>
                  <a:lnTo>
                    <a:pt x="197414" y="23908"/>
                  </a:lnTo>
                  <a:lnTo>
                    <a:pt x="251189" y="23586"/>
                  </a:lnTo>
                  <a:lnTo>
                    <a:pt x="304873" y="22867"/>
                  </a:lnTo>
                  <a:lnTo>
                    <a:pt x="357490" y="21893"/>
                  </a:lnTo>
                  <a:lnTo>
                    <a:pt x="408062" y="20810"/>
                  </a:lnTo>
                  <a:lnTo>
                    <a:pt x="455613" y="19760"/>
                  </a:lnTo>
                  <a:lnTo>
                    <a:pt x="499165" y="18887"/>
                  </a:lnTo>
                  <a:lnTo>
                    <a:pt x="537740" y="18336"/>
                  </a:lnTo>
                  <a:lnTo>
                    <a:pt x="571254" y="20388"/>
                  </a:lnTo>
                  <a:lnTo>
                    <a:pt x="606912" y="19538"/>
                  </a:lnTo>
                  <a:lnTo>
                    <a:pt x="645017" y="16615"/>
                  </a:lnTo>
                  <a:lnTo>
                    <a:pt x="685875" y="12452"/>
                  </a:lnTo>
                  <a:lnTo>
                    <a:pt x="729789" y="7877"/>
                  </a:lnTo>
                  <a:lnTo>
                    <a:pt x="777065" y="3723"/>
                  </a:lnTo>
                  <a:lnTo>
                    <a:pt x="828007" y="821"/>
                  </a:lnTo>
                  <a:lnTo>
                    <a:pt x="882919" y="0"/>
                  </a:lnTo>
                  <a:lnTo>
                    <a:pt x="942105" y="2091"/>
                  </a:lnTo>
                  <a:lnTo>
                    <a:pt x="1005871" y="7926"/>
                  </a:lnTo>
                  <a:lnTo>
                    <a:pt x="1074520" y="18336"/>
                  </a:lnTo>
                  <a:lnTo>
                    <a:pt x="1139796" y="20511"/>
                  </a:lnTo>
                  <a:lnTo>
                    <a:pt x="1196136" y="21807"/>
                  </a:lnTo>
                  <a:lnTo>
                    <a:pt x="1245421" y="22371"/>
                  </a:lnTo>
                  <a:lnTo>
                    <a:pt x="1289531" y="22353"/>
                  </a:lnTo>
                  <a:lnTo>
                    <a:pt x="1330345" y="21899"/>
                  </a:lnTo>
                  <a:lnTo>
                    <a:pt x="1369743" y="21159"/>
                  </a:lnTo>
                  <a:lnTo>
                    <a:pt x="1409606" y="20279"/>
                  </a:lnTo>
                  <a:lnTo>
                    <a:pt x="1451813" y="19409"/>
                  </a:lnTo>
                  <a:lnTo>
                    <a:pt x="1498244" y="18696"/>
                  </a:lnTo>
                  <a:lnTo>
                    <a:pt x="1550780" y="18289"/>
                  </a:lnTo>
                  <a:lnTo>
                    <a:pt x="1611299" y="18336"/>
                  </a:lnTo>
                  <a:lnTo>
                    <a:pt x="1661626" y="16346"/>
                  </a:lnTo>
                  <a:lnTo>
                    <a:pt x="1710006" y="13888"/>
                  </a:lnTo>
                  <a:lnTo>
                    <a:pt x="1756933" y="11178"/>
                  </a:lnTo>
                  <a:lnTo>
                    <a:pt x="1802904" y="8436"/>
                  </a:lnTo>
                  <a:lnTo>
                    <a:pt x="1848415" y="5880"/>
                  </a:lnTo>
                  <a:lnTo>
                    <a:pt x="1893962" y="3729"/>
                  </a:lnTo>
                  <a:lnTo>
                    <a:pt x="1940041" y="2200"/>
                  </a:lnTo>
                  <a:lnTo>
                    <a:pt x="1987146" y="1512"/>
                  </a:lnTo>
                  <a:lnTo>
                    <a:pt x="2035775" y="1884"/>
                  </a:lnTo>
                  <a:lnTo>
                    <a:pt x="2086422" y="3534"/>
                  </a:lnTo>
                  <a:lnTo>
                    <a:pt x="2139585" y="6680"/>
                  </a:lnTo>
                  <a:lnTo>
                    <a:pt x="2195758" y="11541"/>
                  </a:lnTo>
                  <a:lnTo>
                    <a:pt x="2255437" y="18336"/>
                  </a:lnTo>
                  <a:lnTo>
                    <a:pt x="2318828" y="24676"/>
                  </a:lnTo>
                  <a:lnTo>
                    <a:pt x="2375497" y="29375"/>
                  </a:lnTo>
                  <a:lnTo>
                    <a:pt x="2426689" y="32580"/>
                  </a:lnTo>
                  <a:lnTo>
                    <a:pt x="2473644" y="34438"/>
                  </a:lnTo>
                  <a:lnTo>
                    <a:pt x="2517606" y="35093"/>
                  </a:lnTo>
                  <a:lnTo>
                    <a:pt x="2559816" y="34694"/>
                  </a:lnTo>
                  <a:lnTo>
                    <a:pt x="2601519" y="33386"/>
                  </a:lnTo>
                  <a:lnTo>
                    <a:pt x="2643955" y="31315"/>
                  </a:lnTo>
                  <a:lnTo>
                    <a:pt x="2688368" y="28628"/>
                  </a:lnTo>
                  <a:lnTo>
                    <a:pt x="2735999" y="25472"/>
                  </a:lnTo>
                  <a:lnTo>
                    <a:pt x="2788093" y="21992"/>
                  </a:lnTo>
                  <a:lnTo>
                    <a:pt x="2845890" y="18336"/>
                  </a:lnTo>
                  <a:lnTo>
                    <a:pt x="2919746" y="15575"/>
                  </a:lnTo>
                  <a:lnTo>
                    <a:pt x="2976513" y="14428"/>
                  </a:lnTo>
                  <a:lnTo>
                    <a:pt x="3020076" y="14499"/>
                  </a:lnTo>
                  <a:lnTo>
                    <a:pt x="3054319" y="15392"/>
                  </a:lnTo>
                  <a:lnTo>
                    <a:pt x="3083124" y="16711"/>
                  </a:lnTo>
                  <a:lnTo>
                    <a:pt x="3110375" y="18061"/>
                  </a:lnTo>
                  <a:lnTo>
                    <a:pt x="3139955" y="19046"/>
                  </a:lnTo>
                  <a:lnTo>
                    <a:pt x="3175748" y="19269"/>
                  </a:lnTo>
                  <a:lnTo>
                    <a:pt x="3221638" y="18336"/>
                  </a:lnTo>
                  <a:lnTo>
                    <a:pt x="3275075" y="19919"/>
                  </a:lnTo>
                  <a:lnTo>
                    <a:pt x="3325151" y="19616"/>
                  </a:lnTo>
                  <a:lnTo>
                    <a:pt x="3372698" y="18004"/>
                  </a:lnTo>
                  <a:lnTo>
                    <a:pt x="3418550" y="15656"/>
                  </a:lnTo>
                  <a:lnTo>
                    <a:pt x="3463540" y="13149"/>
                  </a:lnTo>
                  <a:lnTo>
                    <a:pt x="3508503" y="11056"/>
                  </a:lnTo>
                  <a:lnTo>
                    <a:pt x="3554271" y="9953"/>
                  </a:lnTo>
                  <a:lnTo>
                    <a:pt x="3601678" y="10416"/>
                  </a:lnTo>
                  <a:lnTo>
                    <a:pt x="3651558" y="13018"/>
                  </a:lnTo>
                  <a:lnTo>
                    <a:pt x="3704744" y="18336"/>
                  </a:lnTo>
                  <a:lnTo>
                    <a:pt x="3755981" y="16868"/>
                  </a:lnTo>
                  <a:lnTo>
                    <a:pt x="3807263" y="16673"/>
                  </a:lnTo>
                  <a:lnTo>
                    <a:pt x="3858500" y="17470"/>
                  </a:lnTo>
                  <a:lnTo>
                    <a:pt x="3909603" y="18977"/>
                  </a:lnTo>
                  <a:lnTo>
                    <a:pt x="3960485" y="20917"/>
                  </a:lnTo>
                  <a:lnTo>
                    <a:pt x="4011055" y="23007"/>
                  </a:lnTo>
                  <a:lnTo>
                    <a:pt x="4061225" y="24968"/>
                  </a:lnTo>
                  <a:lnTo>
                    <a:pt x="4110906" y="26520"/>
                  </a:lnTo>
                  <a:lnTo>
                    <a:pt x="4160010" y="27383"/>
                  </a:lnTo>
                  <a:lnTo>
                    <a:pt x="4208447" y="27276"/>
                  </a:lnTo>
                  <a:lnTo>
                    <a:pt x="4256129" y="25919"/>
                  </a:lnTo>
                  <a:lnTo>
                    <a:pt x="4302966" y="23033"/>
                  </a:lnTo>
                  <a:lnTo>
                    <a:pt x="4348871" y="18336"/>
                  </a:lnTo>
                  <a:lnTo>
                    <a:pt x="4409041" y="18597"/>
                  </a:lnTo>
                  <a:lnTo>
                    <a:pt x="4467724" y="18800"/>
                  </a:lnTo>
                  <a:lnTo>
                    <a:pt x="4524659" y="18947"/>
                  </a:lnTo>
                  <a:lnTo>
                    <a:pt x="4579581" y="19040"/>
                  </a:lnTo>
                  <a:lnTo>
                    <a:pt x="4632229" y="19080"/>
                  </a:lnTo>
                  <a:lnTo>
                    <a:pt x="4682340" y="19071"/>
                  </a:lnTo>
                  <a:lnTo>
                    <a:pt x="4729651" y="19012"/>
                  </a:lnTo>
                  <a:lnTo>
                    <a:pt x="4773900" y="18908"/>
                  </a:lnTo>
                  <a:lnTo>
                    <a:pt x="4814825" y="18759"/>
                  </a:lnTo>
                  <a:lnTo>
                    <a:pt x="4885650" y="18336"/>
                  </a:lnTo>
                  <a:lnTo>
                    <a:pt x="4926688" y="24364"/>
                  </a:lnTo>
                  <a:lnTo>
                    <a:pt x="4971662" y="26331"/>
                  </a:lnTo>
                  <a:lnTo>
                    <a:pt x="5019704" y="25257"/>
                  </a:lnTo>
                  <a:lnTo>
                    <a:pt x="5069941" y="22162"/>
                  </a:lnTo>
                  <a:lnTo>
                    <a:pt x="5121505" y="18069"/>
                  </a:lnTo>
                  <a:lnTo>
                    <a:pt x="5173525" y="13996"/>
                  </a:lnTo>
                  <a:lnTo>
                    <a:pt x="5225130" y="10966"/>
                  </a:lnTo>
                  <a:lnTo>
                    <a:pt x="5275451" y="9998"/>
                  </a:lnTo>
                  <a:lnTo>
                    <a:pt x="5323616" y="12115"/>
                  </a:lnTo>
                  <a:lnTo>
                    <a:pt x="5368756" y="18336"/>
                  </a:lnTo>
                  <a:lnTo>
                    <a:pt x="5368516" y="27056"/>
                  </a:lnTo>
                  <a:lnTo>
                    <a:pt x="5368972" y="34081"/>
                  </a:lnTo>
                  <a:lnTo>
                    <a:pt x="5369320" y="40773"/>
                  </a:lnTo>
                  <a:lnTo>
                    <a:pt x="5368756" y="48492"/>
                  </a:lnTo>
                  <a:lnTo>
                    <a:pt x="5338603" y="39601"/>
                  </a:lnTo>
                  <a:lnTo>
                    <a:pt x="5297865" y="33153"/>
                  </a:lnTo>
                  <a:lnTo>
                    <a:pt x="5249196" y="29053"/>
                  </a:lnTo>
                  <a:lnTo>
                    <a:pt x="5195253" y="27207"/>
                  </a:lnTo>
                  <a:lnTo>
                    <a:pt x="5138689" y="27521"/>
                  </a:lnTo>
                  <a:lnTo>
                    <a:pt x="5082160" y="29900"/>
                  </a:lnTo>
                  <a:lnTo>
                    <a:pt x="5028321" y="34251"/>
                  </a:lnTo>
                  <a:lnTo>
                    <a:pt x="4979827" y="40480"/>
                  </a:lnTo>
                  <a:lnTo>
                    <a:pt x="4939334" y="48492"/>
                  </a:lnTo>
                  <a:lnTo>
                    <a:pt x="4906821" y="51051"/>
                  </a:lnTo>
                  <a:lnTo>
                    <a:pt x="4834736" y="56702"/>
                  </a:lnTo>
                  <a:lnTo>
                    <a:pt x="4794872" y="59431"/>
                  </a:lnTo>
                  <a:lnTo>
                    <a:pt x="4752267" y="61855"/>
                  </a:lnTo>
                  <a:lnTo>
                    <a:pt x="4706774" y="63791"/>
                  </a:lnTo>
                  <a:lnTo>
                    <a:pt x="4658246" y="65059"/>
                  </a:lnTo>
                  <a:lnTo>
                    <a:pt x="4606539" y="65478"/>
                  </a:lnTo>
                  <a:lnTo>
                    <a:pt x="4551506" y="64867"/>
                  </a:lnTo>
                  <a:lnTo>
                    <a:pt x="4493002" y="63044"/>
                  </a:lnTo>
                  <a:lnTo>
                    <a:pt x="4430879" y="59827"/>
                  </a:lnTo>
                  <a:lnTo>
                    <a:pt x="4364993" y="55037"/>
                  </a:lnTo>
                  <a:lnTo>
                    <a:pt x="4295197" y="48492"/>
                  </a:lnTo>
                  <a:lnTo>
                    <a:pt x="4229530" y="49492"/>
                  </a:lnTo>
                  <a:lnTo>
                    <a:pt x="4176971" y="50195"/>
                  </a:lnTo>
                  <a:lnTo>
                    <a:pt x="4135429" y="50638"/>
                  </a:lnTo>
                  <a:lnTo>
                    <a:pt x="4102812" y="50855"/>
                  </a:lnTo>
                  <a:lnTo>
                    <a:pt x="4077029" y="50882"/>
                  </a:lnTo>
                  <a:lnTo>
                    <a:pt x="4055988" y="50755"/>
                  </a:lnTo>
                  <a:lnTo>
                    <a:pt x="4037597" y="50507"/>
                  </a:lnTo>
                  <a:lnTo>
                    <a:pt x="4019764" y="50175"/>
                  </a:lnTo>
                  <a:lnTo>
                    <a:pt x="4000399" y="49795"/>
                  </a:lnTo>
                  <a:lnTo>
                    <a:pt x="3977409" y="49401"/>
                  </a:lnTo>
                  <a:lnTo>
                    <a:pt x="3948703" y="49029"/>
                  </a:lnTo>
                  <a:lnTo>
                    <a:pt x="3912189" y="48714"/>
                  </a:lnTo>
                  <a:lnTo>
                    <a:pt x="3865775" y="48492"/>
                  </a:lnTo>
                  <a:lnTo>
                    <a:pt x="3796335" y="47155"/>
                  </a:lnTo>
                  <a:lnTo>
                    <a:pt x="3742737" y="48060"/>
                  </a:lnTo>
                  <a:lnTo>
                    <a:pt x="3700271" y="50278"/>
                  </a:lnTo>
                  <a:lnTo>
                    <a:pt x="3664225" y="52878"/>
                  </a:lnTo>
                  <a:lnTo>
                    <a:pt x="3629889" y="54929"/>
                  </a:lnTo>
                  <a:lnTo>
                    <a:pt x="3592551" y="55502"/>
                  </a:lnTo>
                  <a:lnTo>
                    <a:pt x="3547501" y="53666"/>
                  </a:lnTo>
                  <a:lnTo>
                    <a:pt x="3490028" y="48492"/>
                  </a:lnTo>
                  <a:lnTo>
                    <a:pt x="3415046" y="44050"/>
                  </a:lnTo>
                  <a:lnTo>
                    <a:pt x="3350299" y="41553"/>
                  </a:lnTo>
                  <a:lnTo>
                    <a:pt x="3293906" y="40721"/>
                  </a:lnTo>
                  <a:lnTo>
                    <a:pt x="3243988" y="41277"/>
                  </a:lnTo>
                  <a:lnTo>
                    <a:pt x="3198665" y="42943"/>
                  </a:lnTo>
                  <a:lnTo>
                    <a:pt x="3156055" y="45440"/>
                  </a:lnTo>
                  <a:lnTo>
                    <a:pt x="3114280" y="48492"/>
                  </a:lnTo>
                  <a:lnTo>
                    <a:pt x="3088238" y="39123"/>
                  </a:lnTo>
                  <a:lnTo>
                    <a:pt x="3057228" y="32841"/>
                  </a:lnTo>
                  <a:lnTo>
                    <a:pt x="3021475" y="29229"/>
                  </a:lnTo>
                  <a:lnTo>
                    <a:pt x="2981208" y="27873"/>
                  </a:lnTo>
                  <a:lnTo>
                    <a:pt x="2936654" y="28359"/>
                  </a:lnTo>
                  <a:lnTo>
                    <a:pt x="2888039" y="30272"/>
                  </a:lnTo>
                  <a:lnTo>
                    <a:pt x="2835592" y="33198"/>
                  </a:lnTo>
                  <a:lnTo>
                    <a:pt x="2779540" y="36720"/>
                  </a:lnTo>
                  <a:lnTo>
                    <a:pt x="2720110" y="40426"/>
                  </a:lnTo>
                  <a:lnTo>
                    <a:pt x="2657530" y="43899"/>
                  </a:lnTo>
                  <a:lnTo>
                    <a:pt x="2592026" y="46726"/>
                  </a:lnTo>
                  <a:lnTo>
                    <a:pt x="2523827" y="48492"/>
                  </a:lnTo>
                  <a:lnTo>
                    <a:pt x="2422936" y="41627"/>
                  </a:lnTo>
                  <a:lnTo>
                    <a:pt x="2347981" y="37091"/>
                  </a:lnTo>
                  <a:lnTo>
                    <a:pt x="2292844" y="34859"/>
                  </a:lnTo>
                  <a:lnTo>
                    <a:pt x="2251405" y="34907"/>
                  </a:lnTo>
                  <a:lnTo>
                    <a:pt x="2217544" y="37212"/>
                  </a:lnTo>
                  <a:lnTo>
                    <a:pt x="2185142" y="41748"/>
                  </a:lnTo>
                  <a:lnTo>
                    <a:pt x="2148079" y="48492"/>
                  </a:lnTo>
                  <a:lnTo>
                    <a:pt x="2119974" y="51924"/>
                  </a:lnTo>
                  <a:lnTo>
                    <a:pt x="2045978" y="58114"/>
                  </a:lnTo>
                  <a:lnTo>
                    <a:pt x="2001429" y="60525"/>
                  </a:lnTo>
                  <a:lnTo>
                    <a:pt x="1952741" y="62249"/>
                  </a:lnTo>
                  <a:lnTo>
                    <a:pt x="1900587" y="63115"/>
                  </a:lnTo>
                  <a:lnTo>
                    <a:pt x="1845636" y="62947"/>
                  </a:lnTo>
                  <a:lnTo>
                    <a:pt x="1788560" y="61574"/>
                  </a:lnTo>
                  <a:lnTo>
                    <a:pt x="1730031" y="58823"/>
                  </a:lnTo>
                  <a:lnTo>
                    <a:pt x="1670721" y="54520"/>
                  </a:lnTo>
                  <a:lnTo>
                    <a:pt x="1611299" y="48492"/>
                  </a:lnTo>
                  <a:lnTo>
                    <a:pt x="1545624" y="37955"/>
                  </a:lnTo>
                  <a:lnTo>
                    <a:pt x="1485576" y="31871"/>
                  </a:lnTo>
                  <a:lnTo>
                    <a:pt x="1430667" y="29460"/>
                  </a:lnTo>
                  <a:lnTo>
                    <a:pt x="1380411" y="29943"/>
                  </a:lnTo>
                  <a:lnTo>
                    <a:pt x="1334320" y="32541"/>
                  </a:lnTo>
                  <a:lnTo>
                    <a:pt x="1291909" y="36474"/>
                  </a:lnTo>
                  <a:lnTo>
                    <a:pt x="1252689" y="40962"/>
                  </a:lnTo>
                  <a:lnTo>
                    <a:pt x="1216174" y="45228"/>
                  </a:lnTo>
                  <a:lnTo>
                    <a:pt x="1181878" y="48492"/>
                  </a:lnTo>
                  <a:lnTo>
                    <a:pt x="1149271" y="58538"/>
                  </a:lnTo>
                  <a:lnTo>
                    <a:pt x="1110610" y="64659"/>
                  </a:lnTo>
                  <a:lnTo>
                    <a:pt x="1066835" y="67493"/>
                  </a:lnTo>
                  <a:lnTo>
                    <a:pt x="1018884" y="67679"/>
                  </a:lnTo>
                  <a:lnTo>
                    <a:pt x="967694" y="65856"/>
                  </a:lnTo>
                  <a:lnTo>
                    <a:pt x="914205" y="62662"/>
                  </a:lnTo>
                  <a:lnTo>
                    <a:pt x="859354" y="58736"/>
                  </a:lnTo>
                  <a:lnTo>
                    <a:pt x="804079" y="54718"/>
                  </a:lnTo>
                  <a:lnTo>
                    <a:pt x="749320" y="51245"/>
                  </a:lnTo>
                  <a:lnTo>
                    <a:pt x="696013" y="48957"/>
                  </a:lnTo>
                  <a:lnTo>
                    <a:pt x="645098" y="48492"/>
                  </a:lnTo>
                  <a:lnTo>
                    <a:pt x="602960" y="50205"/>
                  </a:lnTo>
                  <a:lnTo>
                    <a:pt x="557225" y="52552"/>
                  </a:lnTo>
                  <a:lnTo>
                    <a:pt x="508539" y="55282"/>
                  </a:lnTo>
                  <a:lnTo>
                    <a:pt x="457544" y="58145"/>
                  </a:lnTo>
                  <a:lnTo>
                    <a:pt x="404885" y="60890"/>
                  </a:lnTo>
                  <a:lnTo>
                    <a:pt x="351205" y="63266"/>
                  </a:lnTo>
                  <a:lnTo>
                    <a:pt x="297149" y="65022"/>
                  </a:lnTo>
                  <a:lnTo>
                    <a:pt x="243360" y="65907"/>
                  </a:lnTo>
                  <a:lnTo>
                    <a:pt x="190483" y="65671"/>
                  </a:lnTo>
                  <a:lnTo>
                    <a:pt x="139160" y="64062"/>
                  </a:lnTo>
                  <a:lnTo>
                    <a:pt x="90036" y="60830"/>
                  </a:lnTo>
                  <a:lnTo>
                    <a:pt x="43755" y="55723"/>
                  </a:lnTo>
                  <a:lnTo>
                    <a:pt x="961" y="48492"/>
                  </a:lnTo>
                  <a:lnTo>
                    <a:pt x="0" y="40465"/>
                  </a:lnTo>
                  <a:lnTo>
                    <a:pt x="470" y="32059"/>
                  </a:lnTo>
                  <a:lnTo>
                    <a:pt x="1186" y="24330"/>
                  </a:lnTo>
                  <a:lnTo>
                    <a:pt x="961" y="18336"/>
                  </a:lnTo>
                  <a:close/>
                </a:path>
              </a:pathLst>
            </a:custGeom>
            <a:ln w="31412">
              <a:solidFill>
                <a:srgbClr val="EC7C30"/>
              </a:solidFill>
            </a:ln>
          </p:spPr>
          <p:txBody>
            <a:bodyPr wrap="square" lIns="0" tIns="0" rIns="0" bIns="0" rtlCol="0"/>
            <a:lstStyle/>
            <a:p>
              <a:endParaRPr/>
            </a:p>
          </p:txBody>
        </p:sp>
      </p:grpSp>
      <p:sp>
        <p:nvSpPr>
          <p:cNvPr id="6" name="object 6"/>
          <p:cNvSpPr txBox="1"/>
          <p:nvPr/>
        </p:nvSpPr>
        <p:spPr>
          <a:xfrm>
            <a:off x="10697221" y="1784459"/>
            <a:ext cx="7708900" cy="5701665"/>
          </a:xfrm>
          <a:prstGeom prst="rect">
            <a:avLst/>
          </a:prstGeom>
        </p:spPr>
        <p:txBody>
          <a:bodyPr vert="horz" wrap="square" lIns="0" tIns="60325" rIns="0" bIns="0" rtlCol="0" anchor="t">
            <a:spAutoFit/>
          </a:bodyPr>
          <a:lstStyle/>
          <a:p>
            <a:pPr marL="12065" marR="534670" algn="ctr">
              <a:lnSpc>
                <a:spcPts val="3030"/>
              </a:lnSpc>
              <a:spcBef>
                <a:spcPts val="475"/>
              </a:spcBef>
              <a:tabLst>
                <a:tab pos="12700" algn="l"/>
                <a:tab pos="200025" algn="l"/>
              </a:tabLst>
            </a:pPr>
            <a:r>
              <a:rPr sz="2800" dirty="0" err="1">
                <a:latin typeface="Calibri"/>
                <a:cs typeface="Calibri"/>
              </a:rPr>
              <a:t>Nā</a:t>
            </a:r>
            <a:r>
              <a:rPr sz="2800" spc="-20" dirty="0">
                <a:latin typeface="Calibri"/>
                <a:cs typeface="Calibri"/>
              </a:rPr>
              <a:t> </a:t>
            </a:r>
            <a:r>
              <a:rPr sz="2800" dirty="0">
                <a:latin typeface="Calibri"/>
                <a:cs typeface="Calibri"/>
              </a:rPr>
              <a:t>Kama</a:t>
            </a:r>
            <a:r>
              <a:rPr sz="2800" spc="-20" dirty="0">
                <a:latin typeface="Calibri"/>
                <a:cs typeface="Calibri"/>
              </a:rPr>
              <a:t> </a:t>
            </a:r>
            <a:r>
              <a:rPr sz="2800" dirty="0">
                <a:latin typeface="Calibri"/>
                <a:cs typeface="Calibri"/>
              </a:rPr>
              <a:t>a</a:t>
            </a:r>
            <a:r>
              <a:rPr sz="2800" spc="-15" dirty="0">
                <a:latin typeface="Calibri"/>
                <a:cs typeface="Calibri"/>
              </a:rPr>
              <a:t> </a:t>
            </a:r>
            <a:r>
              <a:rPr sz="2800" dirty="0">
                <a:latin typeface="Calibri"/>
                <a:cs typeface="Calibri"/>
              </a:rPr>
              <a:t>Hāloa</a:t>
            </a:r>
            <a:r>
              <a:rPr sz="2800" spc="-30" dirty="0">
                <a:latin typeface="Calibri"/>
                <a:cs typeface="Calibri"/>
              </a:rPr>
              <a:t> </a:t>
            </a:r>
            <a:r>
              <a:rPr sz="2800" dirty="0">
                <a:latin typeface="Calibri"/>
                <a:cs typeface="Calibri"/>
              </a:rPr>
              <a:t>is</a:t>
            </a:r>
            <a:r>
              <a:rPr sz="2800" spc="-30" dirty="0">
                <a:latin typeface="Calibri"/>
                <a:cs typeface="Calibri"/>
              </a:rPr>
              <a:t> </a:t>
            </a:r>
            <a:r>
              <a:rPr sz="2800" dirty="0">
                <a:latin typeface="Calibri"/>
                <a:cs typeface="Calibri"/>
              </a:rPr>
              <a:t>a</a:t>
            </a:r>
            <a:r>
              <a:rPr sz="2800" spc="-20" dirty="0">
                <a:latin typeface="Calibri"/>
                <a:cs typeface="Calibri"/>
              </a:rPr>
              <a:t> community-</a:t>
            </a:r>
            <a:r>
              <a:rPr sz="2800" dirty="0">
                <a:latin typeface="Calibri"/>
                <a:cs typeface="Calibri"/>
              </a:rPr>
              <a:t>based</a:t>
            </a:r>
            <a:r>
              <a:rPr sz="2800" spc="-40" dirty="0">
                <a:latin typeface="Calibri"/>
                <a:cs typeface="Calibri"/>
              </a:rPr>
              <a:t> </a:t>
            </a:r>
            <a:r>
              <a:rPr sz="2800" spc="-10" dirty="0">
                <a:latin typeface="Calibri"/>
                <a:cs typeface="Calibri"/>
              </a:rPr>
              <a:t>network </a:t>
            </a:r>
            <a:r>
              <a:rPr sz="2800" dirty="0">
                <a:latin typeface="Calibri"/>
                <a:cs typeface="Calibri"/>
              </a:rPr>
              <a:t>that</a:t>
            </a:r>
            <a:r>
              <a:rPr sz="2800" spc="-70" dirty="0">
                <a:latin typeface="Calibri"/>
                <a:cs typeface="Calibri"/>
              </a:rPr>
              <a:t> </a:t>
            </a:r>
            <a:r>
              <a:rPr sz="2800" dirty="0">
                <a:latin typeface="Calibri"/>
                <a:cs typeface="Calibri"/>
              </a:rPr>
              <a:t>first</a:t>
            </a:r>
            <a:r>
              <a:rPr sz="2800" spc="-65" dirty="0">
                <a:latin typeface="Calibri"/>
                <a:cs typeface="Calibri"/>
              </a:rPr>
              <a:t> </a:t>
            </a:r>
            <a:r>
              <a:rPr sz="2800" dirty="0">
                <a:latin typeface="Calibri"/>
                <a:cs typeface="Calibri"/>
              </a:rPr>
              <a:t>came</a:t>
            </a:r>
            <a:r>
              <a:rPr sz="2800" spc="-80" dirty="0">
                <a:latin typeface="Calibri"/>
                <a:cs typeface="Calibri"/>
              </a:rPr>
              <a:t> </a:t>
            </a:r>
            <a:r>
              <a:rPr sz="2800" dirty="0">
                <a:latin typeface="Calibri"/>
                <a:cs typeface="Calibri"/>
              </a:rPr>
              <a:t>together</a:t>
            </a:r>
            <a:r>
              <a:rPr sz="2800" spc="-65" dirty="0">
                <a:latin typeface="Calibri"/>
                <a:cs typeface="Calibri"/>
              </a:rPr>
              <a:t> </a:t>
            </a:r>
            <a:r>
              <a:rPr sz="2800" dirty="0">
                <a:latin typeface="Calibri"/>
                <a:cs typeface="Calibri"/>
              </a:rPr>
              <a:t>in</a:t>
            </a:r>
            <a:r>
              <a:rPr sz="2800" spc="-70" dirty="0">
                <a:latin typeface="Calibri"/>
                <a:cs typeface="Calibri"/>
              </a:rPr>
              <a:t> </a:t>
            </a:r>
            <a:r>
              <a:rPr sz="2800" dirty="0">
                <a:latin typeface="Calibri"/>
                <a:cs typeface="Calibri"/>
              </a:rPr>
              <a:t>September</a:t>
            </a:r>
            <a:r>
              <a:rPr sz="2800" spc="-75" dirty="0">
                <a:latin typeface="Calibri"/>
                <a:cs typeface="Calibri"/>
              </a:rPr>
              <a:t> </a:t>
            </a:r>
            <a:r>
              <a:rPr sz="2800" spc="-10" dirty="0">
                <a:latin typeface="Calibri"/>
                <a:cs typeface="Calibri"/>
              </a:rPr>
              <a:t>2018.</a:t>
            </a:r>
            <a:endParaRPr sz="2800">
              <a:latin typeface="Calibri"/>
              <a:cs typeface="Calibri"/>
            </a:endParaRPr>
          </a:p>
          <a:p>
            <a:pPr algn="ctr">
              <a:lnSpc>
                <a:spcPct val="100000"/>
              </a:lnSpc>
              <a:spcBef>
                <a:spcPts val="590"/>
              </a:spcBef>
              <a:buFont typeface="Arial"/>
              <a:buChar char="•"/>
            </a:pPr>
            <a:endParaRPr sz="2800">
              <a:latin typeface="Calibri"/>
              <a:cs typeface="Calibri"/>
            </a:endParaRPr>
          </a:p>
          <a:p>
            <a:pPr marL="12065" marR="5080" algn="ctr">
              <a:lnSpc>
                <a:spcPts val="3030"/>
              </a:lnSpc>
              <a:spcBef>
                <a:spcPts val="5"/>
              </a:spcBef>
              <a:tabLst>
                <a:tab pos="12700" algn="l"/>
                <a:tab pos="200025" algn="l"/>
              </a:tabLst>
            </a:pPr>
            <a:r>
              <a:rPr sz="2800" dirty="0">
                <a:latin typeface="Calibri"/>
                <a:cs typeface="Calibri"/>
              </a:rPr>
              <a:t>We</a:t>
            </a:r>
            <a:r>
              <a:rPr sz="2800" spc="-90" dirty="0">
                <a:latin typeface="Calibri"/>
                <a:cs typeface="Calibri"/>
              </a:rPr>
              <a:t> </a:t>
            </a:r>
            <a:r>
              <a:rPr sz="2800" dirty="0">
                <a:latin typeface="Calibri"/>
                <a:cs typeface="Calibri"/>
              </a:rPr>
              <a:t>work</a:t>
            </a:r>
            <a:r>
              <a:rPr sz="2800" spc="-80" dirty="0">
                <a:latin typeface="Calibri"/>
                <a:cs typeface="Calibri"/>
              </a:rPr>
              <a:t> </a:t>
            </a:r>
            <a:r>
              <a:rPr sz="2800" dirty="0">
                <a:latin typeface="Calibri"/>
                <a:cs typeface="Calibri"/>
              </a:rPr>
              <a:t>to</a:t>
            </a:r>
            <a:r>
              <a:rPr sz="2800" spc="-85" dirty="0">
                <a:latin typeface="Calibri"/>
                <a:cs typeface="Calibri"/>
              </a:rPr>
              <a:t> </a:t>
            </a:r>
            <a:r>
              <a:rPr sz="2800" dirty="0">
                <a:latin typeface="Calibri"/>
                <a:cs typeface="Calibri"/>
              </a:rPr>
              <a:t>weave</a:t>
            </a:r>
            <a:r>
              <a:rPr sz="2800" spc="-95" dirty="0">
                <a:latin typeface="Calibri"/>
                <a:cs typeface="Calibri"/>
              </a:rPr>
              <a:t> </a:t>
            </a:r>
            <a:r>
              <a:rPr sz="2800" dirty="0">
                <a:latin typeface="Calibri"/>
                <a:cs typeface="Calibri"/>
              </a:rPr>
              <a:t>Native</a:t>
            </a:r>
            <a:r>
              <a:rPr sz="2800" spc="-90" dirty="0">
                <a:latin typeface="Calibri"/>
                <a:cs typeface="Calibri"/>
              </a:rPr>
              <a:t> </a:t>
            </a:r>
            <a:r>
              <a:rPr sz="2800" dirty="0">
                <a:latin typeface="Calibri"/>
                <a:cs typeface="Calibri"/>
              </a:rPr>
              <a:t>Hawaiian</a:t>
            </a:r>
            <a:r>
              <a:rPr sz="2800" spc="-105" dirty="0">
                <a:latin typeface="Calibri"/>
                <a:cs typeface="Calibri"/>
              </a:rPr>
              <a:t> </a:t>
            </a:r>
            <a:r>
              <a:rPr sz="2800" dirty="0">
                <a:latin typeface="Calibri"/>
                <a:cs typeface="Calibri"/>
              </a:rPr>
              <a:t>wisdom</a:t>
            </a:r>
            <a:r>
              <a:rPr sz="2800" spc="-95" dirty="0">
                <a:latin typeface="Calibri"/>
                <a:cs typeface="Calibri"/>
              </a:rPr>
              <a:t> </a:t>
            </a:r>
            <a:r>
              <a:rPr sz="2800" spc="-25" dirty="0">
                <a:latin typeface="Calibri"/>
                <a:cs typeface="Calibri"/>
              </a:rPr>
              <a:t>and </a:t>
            </a:r>
            <a:r>
              <a:rPr sz="2800" dirty="0">
                <a:latin typeface="Calibri"/>
                <a:cs typeface="Calibri"/>
              </a:rPr>
              <a:t>perspective</a:t>
            </a:r>
            <a:r>
              <a:rPr sz="2800" spc="-114" dirty="0">
                <a:latin typeface="Calibri"/>
                <a:cs typeface="Calibri"/>
              </a:rPr>
              <a:t> </a:t>
            </a:r>
            <a:r>
              <a:rPr sz="2800" dirty="0">
                <a:latin typeface="Calibri"/>
                <a:cs typeface="Calibri"/>
              </a:rPr>
              <a:t>into</a:t>
            </a:r>
            <a:r>
              <a:rPr sz="2800" spc="-95" dirty="0">
                <a:latin typeface="Calibri"/>
                <a:cs typeface="Calibri"/>
              </a:rPr>
              <a:t> </a:t>
            </a:r>
            <a:r>
              <a:rPr sz="2800" dirty="0">
                <a:latin typeface="Calibri"/>
                <a:cs typeface="Calibri"/>
              </a:rPr>
              <a:t>the</a:t>
            </a:r>
            <a:r>
              <a:rPr sz="2800" spc="-95" dirty="0">
                <a:latin typeface="Calibri"/>
                <a:cs typeface="Calibri"/>
              </a:rPr>
              <a:t> </a:t>
            </a:r>
            <a:r>
              <a:rPr sz="2800" dirty="0">
                <a:latin typeface="Calibri"/>
                <a:cs typeface="Calibri"/>
              </a:rPr>
              <a:t>Hawai‘i</a:t>
            </a:r>
            <a:r>
              <a:rPr sz="2800" spc="-114" dirty="0">
                <a:latin typeface="Calibri"/>
                <a:cs typeface="Calibri"/>
              </a:rPr>
              <a:t> </a:t>
            </a:r>
            <a:r>
              <a:rPr sz="2800" dirty="0">
                <a:latin typeface="Calibri"/>
                <a:cs typeface="Calibri"/>
              </a:rPr>
              <a:t>foster</a:t>
            </a:r>
            <a:r>
              <a:rPr sz="2800" spc="-95" dirty="0">
                <a:latin typeface="Calibri"/>
                <a:cs typeface="Calibri"/>
              </a:rPr>
              <a:t> </a:t>
            </a:r>
            <a:r>
              <a:rPr sz="2800" dirty="0">
                <a:latin typeface="Calibri"/>
                <a:cs typeface="Calibri"/>
              </a:rPr>
              <a:t>care</a:t>
            </a:r>
            <a:r>
              <a:rPr sz="2800" spc="-110" dirty="0">
                <a:latin typeface="Calibri"/>
                <a:cs typeface="Calibri"/>
              </a:rPr>
              <a:t> </a:t>
            </a:r>
            <a:r>
              <a:rPr sz="2800" spc="-10" dirty="0">
                <a:latin typeface="Calibri"/>
                <a:cs typeface="Calibri"/>
              </a:rPr>
              <a:t>system.</a:t>
            </a:r>
            <a:r>
              <a:rPr sz="2800" spc="-100" dirty="0">
                <a:latin typeface="Calibri"/>
                <a:cs typeface="Calibri"/>
              </a:rPr>
              <a:t> </a:t>
            </a:r>
            <a:endParaRPr lang="en-US" sz="2800">
              <a:latin typeface="Calibri"/>
              <a:cs typeface="Calibri"/>
            </a:endParaRPr>
          </a:p>
          <a:p>
            <a:pPr marL="12065" marR="5080" algn="ctr">
              <a:lnSpc>
                <a:spcPts val="3030"/>
              </a:lnSpc>
              <a:spcBef>
                <a:spcPts val="5"/>
              </a:spcBef>
              <a:tabLst>
                <a:tab pos="12700" algn="l"/>
                <a:tab pos="200025" algn="l"/>
              </a:tabLst>
            </a:pPr>
            <a:r>
              <a:rPr sz="2800" spc="-25" dirty="0">
                <a:latin typeface="Calibri"/>
                <a:cs typeface="Calibri"/>
              </a:rPr>
              <a:t>We </a:t>
            </a:r>
            <a:r>
              <a:rPr sz="2800" dirty="0">
                <a:latin typeface="Calibri"/>
                <a:cs typeface="Calibri"/>
              </a:rPr>
              <a:t>strive</a:t>
            </a:r>
            <a:r>
              <a:rPr sz="2800" spc="-85" dirty="0">
                <a:latin typeface="Calibri"/>
                <a:cs typeface="Calibri"/>
              </a:rPr>
              <a:t> </a:t>
            </a:r>
            <a:r>
              <a:rPr sz="2800" dirty="0">
                <a:latin typeface="Calibri"/>
                <a:cs typeface="Calibri"/>
              </a:rPr>
              <a:t>to</a:t>
            </a:r>
            <a:r>
              <a:rPr sz="2800" spc="-70" dirty="0">
                <a:latin typeface="Calibri"/>
                <a:cs typeface="Calibri"/>
              </a:rPr>
              <a:t> </a:t>
            </a:r>
            <a:r>
              <a:rPr sz="2800" dirty="0">
                <a:latin typeface="Calibri"/>
                <a:cs typeface="Calibri"/>
              </a:rPr>
              <a:t>share</a:t>
            </a:r>
            <a:r>
              <a:rPr sz="2800" spc="-85" dirty="0">
                <a:latin typeface="Calibri"/>
                <a:cs typeface="Calibri"/>
              </a:rPr>
              <a:t> </a:t>
            </a:r>
            <a:r>
              <a:rPr sz="2800" dirty="0">
                <a:latin typeface="Calibri"/>
                <a:cs typeface="Calibri"/>
              </a:rPr>
              <a:t>power</a:t>
            </a:r>
            <a:r>
              <a:rPr sz="2800" spc="-85" dirty="0">
                <a:latin typeface="Calibri"/>
                <a:cs typeface="Calibri"/>
              </a:rPr>
              <a:t> </a:t>
            </a:r>
            <a:r>
              <a:rPr sz="2800" dirty="0">
                <a:latin typeface="Calibri"/>
                <a:cs typeface="Calibri"/>
              </a:rPr>
              <a:t>among</a:t>
            </a:r>
            <a:r>
              <a:rPr sz="2800" spc="-70" dirty="0">
                <a:latin typeface="Calibri"/>
                <a:cs typeface="Calibri"/>
              </a:rPr>
              <a:t> </a:t>
            </a:r>
            <a:r>
              <a:rPr sz="2800" spc="-10" dirty="0">
                <a:latin typeface="Calibri"/>
                <a:cs typeface="Calibri"/>
              </a:rPr>
              <a:t>representatives</a:t>
            </a:r>
            <a:r>
              <a:rPr sz="2800" spc="-100" dirty="0">
                <a:latin typeface="Calibri"/>
                <a:cs typeface="Calibri"/>
              </a:rPr>
              <a:t> </a:t>
            </a:r>
            <a:r>
              <a:rPr sz="2800" spc="-25" dirty="0">
                <a:latin typeface="Calibri"/>
                <a:cs typeface="Calibri"/>
              </a:rPr>
              <a:t>of </a:t>
            </a:r>
            <a:r>
              <a:rPr sz="2800" dirty="0">
                <a:latin typeface="Calibri"/>
                <a:cs typeface="Calibri"/>
              </a:rPr>
              <a:t>Native</a:t>
            </a:r>
            <a:r>
              <a:rPr sz="2800" spc="-70" dirty="0">
                <a:latin typeface="Calibri"/>
                <a:cs typeface="Calibri"/>
              </a:rPr>
              <a:t> </a:t>
            </a:r>
            <a:r>
              <a:rPr sz="2800" dirty="0">
                <a:latin typeface="Calibri"/>
                <a:cs typeface="Calibri"/>
              </a:rPr>
              <a:t>Hawaiian</a:t>
            </a:r>
            <a:r>
              <a:rPr sz="2800" spc="-85" dirty="0">
                <a:latin typeface="Calibri"/>
                <a:cs typeface="Calibri"/>
              </a:rPr>
              <a:t> </a:t>
            </a:r>
            <a:r>
              <a:rPr sz="2800" dirty="0">
                <a:latin typeface="Calibri"/>
                <a:cs typeface="Calibri"/>
              </a:rPr>
              <a:t>serving</a:t>
            </a:r>
            <a:r>
              <a:rPr sz="2800" spc="-80" dirty="0">
                <a:latin typeface="Calibri"/>
                <a:cs typeface="Calibri"/>
              </a:rPr>
              <a:t> </a:t>
            </a:r>
            <a:r>
              <a:rPr sz="2800" dirty="0">
                <a:latin typeface="Calibri"/>
                <a:cs typeface="Calibri"/>
              </a:rPr>
              <a:t>institutions,</a:t>
            </a:r>
            <a:r>
              <a:rPr sz="2800" spc="-95" dirty="0">
                <a:latin typeface="Calibri"/>
                <a:cs typeface="Calibri"/>
              </a:rPr>
              <a:t> </a:t>
            </a:r>
            <a:r>
              <a:rPr sz="2800" dirty="0">
                <a:latin typeface="Calibri"/>
                <a:cs typeface="Calibri"/>
              </a:rPr>
              <a:t>the</a:t>
            </a:r>
            <a:r>
              <a:rPr sz="2800" spc="-65" dirty="0">
                <a:latin typeface="Calibri"/>
                <a:cs typeface="Calibri"/>
              </a:rPr>
              <a:t> </a:t>
            </a:r>
            <a:r>
              <a:rPr sz="2800" spc="-10" dirty="0">
                <a:latin typeface="Calibri"/>
                <a:cs typeface="Calibri"/>
              </a:rPr>
              <a:t>state</a:t>
            </a:r>
            <a:r>
              <a:rPr sz="2800" spc="-85" dirty="0">
                <a:latin typeface="Calibri"/>
                <a:cs typeface="Calibri"/>
              </a:rPr>
              <a:t> </a:t>
            </a:r>
            <a:r>
              <a:rPr sz="2800" spc="-10" dirty="0">
                <a:latin typeface="Calibri"/>
                <a:cs typeface="Calibri"/>
              </a:rPr>
              <a:t>Child Welfare</a:t>
            </a:r>
            <a:r>
              <a:rPr sz="2800" spc="-65" dirty="0">
                <a:latin typeface="Calibri"/>
                <a:cs typeface="Calibri"/>
              </a:rPr>
              <a:t> </a:t>
            </a:r>
            <a:r>
              <a:rPr sz="2800" dirty="0">
                <a:latin typeface="Calibri"/>
                <a:cs typeface="Calibri"/>
              </a:rPr>
              <a:t>Services,</a:t>
            </a:r>
            <a:r>
              <a:rPr sz="2800" spc="-80" dirty="0">
                <a:latin typeface="Calibri"/>
                <a:cs typeface="Calibri"/>
              </a:rPr>
              <a:t> </a:t>
            </a:r>
            <a:r>
              <a:rPr sz="2800" spc="-10" dirty="0">
                <a:latin typeface="Calibri"/>
                <a:cs typeface="Calibri"/>
              </a:rPr>
              <a:t>contracted</a:t>
            </a:r>
            <a:r>
              <a:rPr sz="2800" spc="-70" dirty="0">
                <a:latin typeface="Calibri"/>
                <a:cs typeface="Calibri"/>
              </a:rPr>
              <a:t> </a:t>
            </a:r>
            <a:r>
              <a:rPr sz="2800" dirty="0">
                <a:latin typeface="Calibri"/>
                <a:cs typeface="Calibri"/>
              </a:rPr>
              <a:t>service</a:t>
            </a:r>
            <a:r>
              <a:rPr sz="2800" spc="-80" dirty="0">
                <a:latin typeface="Calibri"/>
                <a:cs typeface="Calibri"/>
              </a:rPr>
              <a:t> </a:t>
            </a:r>
            <a:r>
              <a:rPr sz="2800" spc="-10" dirty="0">
                <a:latin typeface="Calibri"/>
                <a:cs typeface="Calibri"/>
              </a:rPr>
              <a:t>providers,</a:t>
            </a:r>
            <a:r>
              <a:rPr lang="en-US" sz="2800" spc="-70" dirty="0">
                <a:latin typeface="Calibri"/>
                <a:cs typeface="Calibri"/>
              </a:rPr>
              <a:t> </a:t>
            </a:r>
            <a:endParaRPr lang="en-US" sz="2800">
              <a:latin typeface="Calibri"/>
              <a:cs typeface="Calibri"/>
            </a:endParaRPr>
          </a:p>
          <a:p>
            <a:pPr marL="12065" marR="5080" algn="ctr">
              <a:lnSpc>
                <a:spcPts val="3030"/>
              </a:lnSpc>
              <a:spcBef>
                <a:spcPts val="5"/>
              </a:spcBef>
              <a:tabLst>
                <a:tab pos="12700" algn="l"/>
                <a:tab pos="200025" algn="l"/>
              </a:tabLst>
            </a:pPr>
            <a:r>
              <a:rPr sz="2800" spc="-25" dirty="0">
                <a:latin typeface="Calibri"/>
                <a:cs typeface="Calibri"/>
              </a:rPr>
              <a:t>and </a:t>
            </a:r>
            <a:r>
              <a:rPr sz="2800" dirty="0">
                <a:latin typeface="Calibri"/>
                <a:cs typeface="Calibri"/>
              </a:rPr>
              <a:t>birth</a:t>
            </a:r>
            <a:r>
              <a:rPr sz="2800" spc="-65" dirty="0">
                <a:latin typeface="Calibri"/>
                <a:cs typeface="Calibri"/>
              </a:rPr>
              <a:t> </a:t>
            </a:r>
            <a:r>
              <a:rPr sz="2800" dirty="0">
                <a:latin typeface="Calibri"/>
                <a:cs typeface="Calibri"/>
              </a:rPr>
              <a:t>parents</a:t>
            </a:r>
            <a:r>
              <a:rPr sz="2800" spc="-70" dirty="0">
                <a:latin typeface="Calibri"/>
                <a:cs typeface="Calibri"/>
              </a:rPr>
              <a:t> </a:t>
            </a:r>
            <a:r>
              <a:rPr sz="2800" dirty="0">
                <a:latin typeface="Calibri"/>
                <a:cs typeface="Calibri"/>
              </a:rPr>
              <a:t>and</a:t>
            </a:r>
            <a:r>
              <a:rPr sz="2800" spc="-60" dirty="0">
                <a:latin typeface="Calibri"/>
                <a:cs typeface="Calibri"/>
              </a:rPr>
              <a:t> </a:t>
            </a:r>
            <a:r>
              <a:rPr sz="2800" dirty="0">
                <a:latin typeface="Calibri"/>
                <a:cs typeface="Calibri"/>
              </a:rPr>
              <a:t>youth</a:t>
            </a:r>
            <a:r>
              <a:rPr sz="2800" spc="-65" dirty="0">
                <a:latin typeface="Calibri"/>
                <a:cs typeface="Calibri"/>
              </a:rPr>
              <a:t> </a:t>
            </a:r>
            <a:r>
              <a:rPr sz="2800" dirty="0">
                <a:latin typeface="Calibri"/>
                <a:cs typeface="Calibri"/>
              </a:rPr>
              <a:t>with</a:t>
            </a:r>
            <a:r>
              <a:rPr sz="2800" spc="-60" dirty="0">
                <a:latin typeface="Calibri"/>
                <a:cs typeface="Calibri"/>
              </a:rPr>
              <a:t> </a:t>
            </a:r>
            <a:r>
              <a:rPr sz="2800" dirty="0">
                <a:latin typeface="Calibri"/>
                <a:cs typeface="Calibri"/>
              </a:rPr>
              <a:t>lived</a:t>
            </a:r>
            <a:r>
              <a:rPr sz="2800" spc="-65" dirty="0">
                <a:latin typeface="Calibri"/>
                <a:cs typeface="Calibri"/>
              </a:rPr>
              <a:t> </a:t>
            </a:r>
            <a:r>
              <a:rPr sz="2800" dirty="0">
                <a:latin typeface="Calibri"/>
                <a:cs typeface="Calibri"/>
              </a:rPr>
              <a:t>experience</a:t>
            </a:r>
            <a:r>
              <a:rPr sz="2800" spc="-80" dirty="0">
                <a:latin typeface="Calibri"/>
                <a:cs typeface="Calibri"/>
              </a:rPr>
              <a:t> </a:t>
            </a:r>
            <a:r>
              <a:rPr sz="2800" dirty="0">
                <a:latin typeface="Calibri"/>
                <a:cs typeface="Calibri"/>
              </a:rPr>
              <a:t>in</a:t>
            </a:r>
            <a:r>
              <a:rPr sz="2800" spc="-60" dirty="0">
                <a:latin typeface="Calibri"/>
                <a:cs typeface="Calibri"/>
              </a:rPr>
              <a:t> </a:t>
            </a:r>
            <a:r>
              <a:rPr sz="2800" spc="-10" dirty="0">
                <a:latin typeface="Calibri"/>
                <a:cs typeface="Calibri"/>
              </a:rPr>
              <a:t>child welfare.</a:t>
            </a:r>
            <a:endParaRPr sz="2800" dirty="0">
              <a:latin typeface="Calibri"/>
              <a:cs typeface="Calibri"/>
            </a:endParaRPr>
          </a:p>
          <a:p>
            <a:pPr algn="ctr">
              <a:lnSpc>
                <a:spcPct val="100000"/>
              </a:lnSpc>
              <a:spcBef>
                <a:spcPts val="580"/>
              </a:spcBef>
              <a:buFont typeface="Arial"/>
              <a:buChar char="•"/>
            </a:pPr>
            <a:endParaRPr sz="2800">
              <a:latin typeface="Calibri"/>
              <a:cs typeface="Calibri"/>
            </a:endParaRPr>
          </a:p>
          <a:p>
            <a:pPr marL="12065" marR="40005" algn="ctr">
              <a:lnSpc>
                <a:spcPts val="3030"/>
              </a:lnSpc>
              <a:tabLst>
                <a:tab pos="12700" algn="l"/>
                <a:tab pos="200025" algn="l"/>
              </a:tabLst>
            </a:pPr>
            <a:r>
              <a:rPr sz="2800" b="1" dirty="0">
                <a:latin typeface="Calibri"/>
                <a:cs typeface="Calibri"/>
              </a:rPr>
              <a:t>Our</a:t>
            </a:r>
            <a:r>
              <a:rPr sz="2800" b="1" spc="-95" dirty="0">
                <a:latin typeface="Calibri"/>
                <a:cs typeface="Calibri"/>
              </a:rPr>
              <a:t> </a:t>
            </a:r>
            <a:r>
              <a:rPr sz="2800" b="1" dirty="0">
                <a:latin typeface="Calibri"/>
                <a:cs typeface="Calibri"/>
              </a:rPr>
              <a:t>efforts</a:t>
            </a:r>
            <a:r>
              <a:rPr sz="2800" b="1" spc="-90" dirty="0">
                <a:latin typeface="Calibri"/>
                <a:cs typeface="Calibri"/>
              </a:rPr>
              <a:t> </a:t>
            </a:r>
            <a:r>
              <a:rPr sz="2800" b="1" dirty="0">
                <a:latin typeface="Calibri"/>
                <a:cs typeface="Calibri"/>
              </a:rPr>
              <a:t>improve</a:t>
            </a:r>
            <a:r>
              <a:rPr sz="2800" b="1" spc="-90" dirty="0">
                <a:latin typeface="Calibri"/>
                <a:cs typeface="Calibri"/>
              </a:rPr>
              <a:t> </a:t>
            </a:r>
            <a:r>
              <a:rPr sz="2800" b="1" dirty="0">
                <a:latin typeface="Calibri"/>
                <a:cs typeface="Calibri"/>
              </a:rPr>
              <a:t>outcomes</a:t>
            </a:r>
            <a:r>
              <a:rPr sz="2800" b="1" spc="-75" dirty="0">
                <a:latin typeface="Calibri"/>
                <a:cs typeface="Calibri"/>
              </a:rPr>
              <a:t> </a:t>
            </a:r>
            <a:r>
              <a:rPr sz="2800" b="1" dirty="0">
                <a:latin typeface="Calibri"/>
                <a:cs typeface="Calibri"/>
              </a:rPr>
              <a:t>for</a:t>
            </a:r>
            <a:r>
              <a:rPr sz="2800" b="1" spc="-100" dirty="0">
                <a:latin typeface="Calibri"/>
                <a:cs typeface="Calibri"/>
              </a:rPr>
              <a:t> </a:t>
            </a:r>
            <a:r>
              <a:rPr sz="2800" b="1" dirty="0">
                <a:latin typeface="Calibri"/>
                <a:cs typeface="Calibri"/>
              </a:rPr>
              <a:t>Native</a:t>
            </a:r>
            <a:r>
              <a:rPr sz="2800" b="1" spc="-85" dirty="0">
                <a:latin typeface="Calibri"/>
                <a:cs typeface="Calibri"/>
              </a:rPr>
              <a:t> </a:t>
            </a:r>
            <a:r>
              <a:rPr sz="2800" b="1" spc="-10" dirty="0">
                <a:latin typeface="Calibri"/>
                <a:cs typeface="Calibri"/>
              </a:rPr>
              <a:t>Hawaiian </a:t>
            </a:r>
            <a:r>
              <a:rPr sz="2800" b="1" dirty="0">
                <a:latin typeface="Calibri"/>
                <a:cs typeface="Calibri"/>
              </a:rPr>
              <a:t>children</a:t>
            </a:r>
            <a:r>
              <a:rPr sz="2800" b="1" spc="-55" dirty="0">
                <a:latin typeface="Calibri"/>
                <a:cs typeface="Calibri"/>
              </a:rPr>
              <a:t> </a:t>
            </a:r>
            <a:r>
              <a:rPr sz="2800" b="1" dirty="0">
                <a:latin typeface="Calibri"/>
                <a:cs typeface="Calibri"/>
              </a:rPr>
              <a:t>and</a:t>
            </a:r>
            <a:r>
              <a:rPr sz="2800" b="1" spc="-70" dirty="0">
                <a:latin typeface="Calibri"/>
                <a:cs typeface="Calibri"/>
              </a:rPr>
              <a:t> </a:t>
            </a:r>
            <a:r>
              <a:rPr sz="2800" b="1" dirty="0">
                <a:latin typeface="Calibri"/>
                <a:cs typeface="Calibri"/>
              </a:rPr>
              <a:t>families</a:t>
            </a:r>
            <a:r>
              <a:rPr sz="2800" b="1" spc="-60" dirty="0">
                <a:latin typeface="Calibri"/>
                <a:cs typeface="Calibri"/>
              </a:rPr>
              <a:t> </a:t>
            </a:r>
            <a:r>
              <a:rPr sz="2800" b="1" dirty="0">
                <a:latin typeface="Calibri"/>
                <a:cs typeface="Calibri"/>
              </a:rPr>
              <a:t>involved</a:t>
            </a:r>
            <a:r>
              <a:rPr sz="2800" b="1" spc="-40" dirty="0">
                <a:latin typeface="Calibri"/>
                <a:cs typeface="Calibri"/>
              </a:rPr>
              <a:t> </a:t>
            </a:r>
            <a:r>
              <a:rPr sz="2800" b="1" dirty="0">
                <a:latin typeface="Calibri"/>
                <a:cs typeface="Calibri"/>
              </a:rPr>
              <a:t>in</a:t>
            </a:r>
            <a:r>
              <a:rPr sz="2800" b="1" spc="-70" dirty="0">
                <a:latin typeface="Calibri"/>
                <a:cs typeface="Calibri"/>
              </a:rPr>
              <a:t> </a:t>
            </a:r>
            <a:r>
              <a:rPr sz="2800" b="1" dirty="0">
                <a:latin typeface="Calibri"/>
                <a:cs typeface="Calibri"/>
              </a:rPr>
              <a:t>the</a:t>
            </a:r>
            <a:r>
              <a:rPr sz="2800" b="1" spc="-65" dirty="0">
                <a:latin typeface="Calibri"/>
                <a:cs typeface="Calibri"/>
              </a:rPr>
              <a:t> </a:t>
            </a:r>
            <a:endParaRPr lang="en-US" sz="2800">
              <a:latin typeface="Calibri"/>
              <a:cs typeface="Calibri"/>
            </a:endParaRPr>
          </a:p>
          <a:p>
            <a:pPr marL="12065" marR="40005" algn="ctr">
              <a:lnSpc>
                <a:spcPts val="3030"/>
              </a:lnSpc>
              <a:tabLst>
                <a:tab pos="12700" algn="l"/>
                <a:tab pos="200025" algn="l"/>
              </a:tabLst>
            </a:pPr>
            <a:r>
              <a:rPr sz="2800" b="1" dirty="0">
                <a:latin typeface="Calibri"/>
                <a:cs typeface="Calibri"/>
              </a:rPr>
              <a:t>child</a:t>
            </a:r>
            <a:r>
              <a:rPr sz="2800" b="1" spc="-60" dirty="0">
                <a:latin typeface="Calibri"/>
                <a:cs typeface="Calibri"/>
              </a:rPr>
              <a:t> </a:t>
            </a:r>
            <a:r>
              <a:rPr sz="2800" b="1" spc="-10" dirty="0">
                <a:latin typeface="Calibri"/>
                <a:cs typeface="Calibri"/>
              </a:rPr>
              <a:t>welfare system.</a:t>
            </a:r>
            <a:endParaRPr sz="2800">
              <a:latin typeface="Calibri"/>
              <a:cs typeface="Calibri"/>
            </a:endParaRPr>
          </a:p>
        </p:txBody>
      </p:sp>
      <p:sp>
        <p:nvSpPr>
          <p:cNvPr id="7" name="object 7"/>
          <p:cNvSpPr txBox="1"/>
          <p:nvPr/>
        </p:nvSpPr>
        <p:spPr>
          <a:xfrm>
            <a:off x="2287048" y="9490739"/>
            <a:ext cx="15540990" cy="1242648"/>
          </a:xfrm>
          <a:prstGeom prst="rect">
            <a:avLst/>
          </a:prstGeom>
        </p:spPr>
        <p:txBody>
          <a:bodyPr vert="horz" wrap="square" lIns="0" tIns="11430" rIns="0" bIns="0" rtlCol="0" anchor="t">
            <a:spAutoFit/>
          </a:bodyPr>
          <a:lstStyle/>
          <a:p>
            <a:pPr marL="12700" algn="ctr">
              <a:lnSpc>
                <a:spcPts val="3175"/>
              </a:lnSpc>
              <a:spcBef>
                <a:spcPts val="90"/>
              </a:spcBef>
            </a:pPr>
            <a:r>
              <a:rPr sz="3200" b="1" spc="-10" dirty="0">
                <a:latin typeface="Calibri"/>
                <a:cs typeface="Arial"/>
              </a:rPr>
              <a:t>Goal:</a:t>
            </a:r>
            <a:endParaRPr sz="3200">
              <a:latin typeface="Calibri"/>
              <a:cs typeface="Arial"/>
            </a:endParaRPr>
          </a:p>
          <a:p>
            <a:pPr marL="12700" algn="ctr">
              <a:lnSpc>
                <a:spcPts val="3175"/>
              </a:lnSpc>
            </a:pPr>
            <a:r>
              <a:rPr sz="3200" dirty="0">
                <a:latin typeface="Calibri"/>
                <a:cs typeface="Arial"/>
              </a:rPr>
              <a:t>By</a:t>
            </a:r>
            <a:r>
              <a:rPr sz="3200" spc="-80" dirty="0">
                <a:latin typeface="Calibri"/>
                <a:cs typeface="Arial"/>
              </a:rPr>
              <a:t> </a:t>
            </a:r>
            <a:r>
              <a:rPr sz="3200" dirty="0">
                <a:latin typeface="Calibri"/>
                <a:cs typeface="Arial"/>
              </a:rPr>
              <a:t>the</a:t>
            </a:r>
            <a:r>
              <a:rPr sz="3200" spc="-75" dirty="0">
                <a:latin typeface="Calibri"/>
                <a:cs typeface="Arial"/>
              </a:rPr>
              <a:t> </a:t>
            </a:r>
            <a:r>
              <a:rPr sz="3200" dirty="0">
                <a:latin typeface="Calibri"/>
                <a:cs typeface="Arial"/>
              </a:rPr>
              <a:t>year</a:t>
            </a:r>
            <a:r>
              <a:rPr sz="3200" spc="-75" dirty="0">
                <a:latin typeface="Calibri"/>
                <a:cs typeface="Arial"/>
              </a:rPr>
              <a:t> </a:t>
            </a:r>
            <a:r>
              <a:rPr sz="3200" dirty="0">
                <a:latin typeface="Calibri"/>
                <a:cs typeface="Arial"/>
              </a:rPr>
              <a:t>2030,</a:t>
            </a:r>
            <a:r>
              <a:rPr sz="3200" spc="-75" dirty="0">
                <a:latin typeface="Calibri"/>
                <a:cs typeface="Arial"/>
              </a:rPr>
              <a:t> </a:t>
            </a:r>
            <a:r>
              <a:rPr sz="3200" dirty="0">
                <a:latin typeface="Calibri"/>
                <a:cs typeface="Arial"/>
              </a:rPr>
              <a:t>Native</a:t>
            </a:r>
            <a:r>
              <a:rPr sz="3200" spc="-75" dirty="0">
                <a:latin typeface="Calibri"/>
                <a:cs typeface="Arial"/>
              </a:rPr>
              <a:t> </a:t>
            </a:r>
            <a:r>
              <a:rPr sz="3200" dirty="0">
                <a:latin typeface="Calibri"/>
                <a:cs typeface="Arial"/>
              </a:rPr>
              <a:t>Hawaiian</a:t>
            </a:r>
            <a:r>
              <a:rPr sz="3200" spc="-75" dirty="0">
                <a:latin typeface="Calibri"/>
                <a:cs typeface="Arial"/>
              </a:rPr>
              <a:t> </a:t>
            </a:r>
            <a:r>
              <a:rPr sz="3200" dirty="0">
                <a:latin typeface="Calibri"/>
                <a:cs typeface="Arial"/>
              </a:rPr>
              <a:t>children</a:t>
            </a:r>
            <a:r>
              <a:rPr sz="3200" spc="-75" dirty="0">
                <a:latin typeface="Calibri"/>
                <a:cs typeface="Arial"/>
              </a:rPr>
              <a:t> </a:t>
            </a:r>
            <a:r>
              <a:rPr sz="3200" dirty="0">
                <a:latin typeface="Calibri"/>
                <a:cs typeface="Arial"/>
              </a:rPr>
              <a:t>are</a:t>
            </a:r>
            <a:r>
              <a:rPr sz="3200" spc="-75" dirty="0">
                <a:latin typeface="Calibri"/>
                <a:cs typeface="Arial"/>
              </a:rPr>
              <a:t> </a:t>
            </a:r>
            <a:r>
              <a:rPr sz="3200" dirty="0">
                <a:latin typeface="Calibri"/>
                <a:cs typeface="Arial"/>
              </a:rPr>
              <a:t>no</a:t>
            </a:r>
            <a:r>
              <a:rPr sz="3200" spc="-75" dirty="0">
                <a:latin typeface="Calibri"/>
                <a:cs typeface="Arial"/>
              </a:rPr>
              <a:t> </a:t>
            </a:r>
            <a:r>
              <a:rPr sz="3200" dirty="0">
                <a:latin typeface="Calibri"/>
                <a:cs typeface="Arial"/>
              </a:rPr>
              <a:t>longer</a:t>
            </a:r>
            <a:r>
              <a:rPr sz="3200" spc="-75" dirty="0">
                <a:latin typeface="Calibri"/>
                <a:cs typeface="Arial"/>
              </a:rPr>
              <a:t> </a:t>
            </a:r>
            <a:r>
              <a:rPr sz="3200" spc="-10" dirty="0">
                <a:latin typeface="Calibri"/>
                <a:cs typeface="Arial"/>
              </a:rPr>
              <a:t>disproportionately</a:t>
            </a:r>
            <a:r>
              <a:rPr sz="3200" spc="-75" dirty="0">
                <a:latin typeface="Calibri"/>
                <a:cs typeface="Arial"/>
              </a:rPr>
              <a:t> </a:t>
            </a:r>
            <a:endParaRPr lang="en-US" sz="3200">
              <a:latin typeface="Calibri"/>
              <a:cs typeface="Arial"/>
            </a:endParaRPr>
          </a:p>
          <a:p>
            <a:pPr marL="12700" algn="ctr">
              <a:lnSpc>
                <a:spcPts val="3175"/>
              </a:lnSpc>
            </a:pPr>
            <a:r>
              <a:rPr sz="3200" spc="-10" dirty="0">
                <a:latin typeface="Calibri"/>
                <a:cs typeface="Arial"/>
              </a:rPr>
              <a:t>represented</a:t>
            </a:r>
            <a:r>
              <a:rPr sz="3200" spc="-75" dirty="0">
                <a:latin typeface="Calibri"/>
                <a:cs typeface="Arial"/>
              </a:rPr>
              <a:t> </a:t>
            </a:r>
            <a:r>
              <a:rPr sz="3200" dirty="0">
                <a:latin typeface="Calibri"/>
                <a:cs typeface="Arial"/>
              </a:rPr>
              <a:t>in</a:t>
            </a:r>
            <a:r>
              <a:rPr sz="3200" spc="-80" dirty="0">
                <a:latin typeface="Calibri"/>
                <a:cs typeface="Arial"/>
              </a:rPr>
              <a:t> </a:t>
            </a:r>
            <a:r>
              <a:rPr sz="3200" dirty="0">
                <a:latin typeface="Calibri"/>
                <a:cs typeface="Arial"/>
              </a:rPr>
              <a:t>child</a:t>
            </a:r>
            <a:r>
              <a:rPr sz="3200" spc="-75" dirty="0">
                <a:latin typeface="Calibri"/>
                <a:cs typeface="Arial"/>
              </a:rPr>
              <a:t> </a:t>
            </a:r>
            <a:r>
              <a:rPr sz="3200" spc="-10" dirty="0">
                <a:latin typeface="Calibri"/>
                <a:cs typeface="Arial"/>
              </a:rPr>
              <a:t>welfare.</a:t>
            </a:r>
            <a:endParaRPr sz="3200" dirty="0">
              <a:latin typeface="Calibri"/>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1A6B4E4F0BD04C86328409347F3B43" ma:contentTypeVersion="15" ma:contentTypeDescription="Create a new document." ma:contentTypeScope="" ma:versionID="b522086afaef5155cad5c552026063a6">
  <xsd:schema xmlns:xsd="http://www.w3.org/2001/XMLSchema" xmlns:xs="http://www.w3.org/2001/XMLSchema" xmlns:p="http://schemas.microsoft.com/office/2006/metadata/properties" xmlns:ns2="8a83f743-f8e1-46f5-9a17-57c2cbac1568" xmlns:ns3="06a94a96-78fa-4103-9d3b-0be331a79d07" targetNamespace="http://schemas.microsoft.com/office/2006/metadata/properties" ma:root="true" ma:fieldsID="ff5cd2b6709f826921ac4027e5088a80" ns2:_="" ns3:_="">
    <xsd:import namespace="8a83f743-f8e1-46f5-9a17-57c2cbac1568"/>
    <xsd:import namespace="06a94a96-78fa-4103-9d3b-0be331a79d0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83f743-f8e1-46f5-9a17-57c2cbac15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c0b7209-8b30-4d9f-9476-6b035fe2b63b"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a94a96-78fa-4103-9d3b-0be331a79d0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1e92d8a-07b3-4e7e-9335-6020aa0826f2}" ma:internalName="TaxCatchAll" ma:showField="CatchAllData" ma:web="06a94a96-78fa-4103-9d3b-0be331a79d07">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a83f743-f8e1-46f5-9a17-57c2cbac1568">
      <Terms xmlns="http://schemas.microsoft.com/office/infopath/2007/PartnerControls"/>
    </lcf76f155ced4ddcb4097134ff3c332f>
    <TaxCatchAll xmlns="06a94a96-78fa-4103-9d3b-0be331a79d07" xsi:nil="true"/>
  </documentManagement>
</p:properties>
</file>

<file path=customXml/itemProps1.xml><?xml version="1.0" encoding="utf-8"?>
<ds:datastoreItem xmlns:ds="http://schemas.openxmlformats.org/officeDocument/2006/customXml" ds:itemID="{8F642AD7-84E3-4860-B864-795663297A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83f743-f8e1-46f5-9a17-57c2cbac1568"/>
    <ds:schemaRef ds:uri="06a94a96-78fa-4103-9d3b-0be331a79d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925DF9-782A-449D-8A66-2F8EEA0873E1}">
  <ds:schemaRefs>
    <ds:schemaRef ds:uri="http://schemas.microsoft.com/sharepoint/v3/contenttype/forms"/>
  </ds:schemaRefs>
</ds:datastoreItem>
</file>

<file path=customXml/itemProps3.xml><?xml version="1.0" encoding="utf-8"?>
<ds:datastoreItem xmlns:ds="http://schemas.openxmlformats.org/officeDocument/2006/customXml" ds:itemID="{6883C882-6EAD-4DEF-9469-5016E7561EBD}">
  <ds:schemaRefs>
    <ds:schemaRef ds:uri="http://schemas.openxmlformats.org/package/2006/metadata/core-properties"/>
    <ds:schemaRef ds:uri="http://purl.org/dc/terms/"/>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purl.org/dc/elements/1.1/"/>
    <ds:schemaRef ds:uri="06a94a96-78fa-4103-9d3b-0be331a79d07"/>
    <ds:schemaRef ds:uri="8a83f743-f8e1-46f5-9a17-57c2cbac1568"/>
    <ds:schemaRef ds:uri="http://purl.org/dc/dcmitype/"/>
  </ds:schemaRefs>
</ds:datastoreItem>
</file>

<file path=docMetadata/LabelInfo.xml><?xml version="1.0" encoding="utf-8"?>
<clbl:labelList xmlns:clbl="http://schemas.microsoft.com/office/2020/mipLabelMetadata">
  <clbl:label id="{3847dec6-63b2-43f9-a6d0-58a40aaa1a10}" enabled="0" method="" siteId="{3847dec6-63b2-43f9-a6d0-58a40aaa1a10}" removed="1"/>
</clbl:labelList>
</file>

<file path=docProps/app.xml><?xml version="1.0" encoding="utf-8"?>
<Properties xmlns="http://schemas.openxmlformats.org/officeDocument/2006/extended-properties" xmlns:vt="http://schemas.openxmlformats.org/officeDocument/2006/docPropsVTypes">
  <Template/>
  <TotalTime>194</TotalTime>
  <Words>3505</Words>
  <Application>Microsoft Office PowerPoint</Application>
  <PresentationFormat>Custom</PresentationFormat>
  <Paragraphs>253</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Trauma-Informed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Mahalo!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 Native Hawaiian Perspective of  Child Welfare</dc:title>
  <dc:creator>Jeanne Hamilton</dc:creator>
  <cp:lastModifiedBy>Hartsock, Tia LR</cp:lastModifiedBy>
  <cp:revision>672</cp:revision>
  <dcterms:created xsi:type="dcterms:W3CDTF">2024-07-17T00:28:59Z</dcterms:created>
  <dcterms:modified xsi:type="dcterms:W3CDTF">2024-08-01T01:38:37Z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2023-06-13T00:00:00Z</vt:filetime>
  </property>
  <property fmtid="{D5CDD505-2E9C-101B-9397-08002B2CF9AE}" pid="3" name="Creator">
    <vt:lpwstr>Acrobat PDFMaker 20 for PowerPoint</vt:lpwstr>
  </property>
  <property fmtid="{D5CDD505-2E9C-101B-9397-08002B2CF9AE}" pid="4" name="LastSaved">
    <vt:filetime>2024-07-17T00:00:00Z</vt:filetime>
  </property>
  <property fmtid="{D5CDD505-2E9C-101B-9397-08002B2CF9AE}" pid="5" name="Producer">
    <vt:lpwstr>Adobe PDF Library 20.5.3</vt:lpwstr>
  </property>
  <property fmtid="{D5CDD505-2E9C-101B-9397-08002B2CF9AE}" pid="6" name="ContentTypeId">
    <vt:lpwstr>0x010100E11A6B4E4F0BD04C86328409347F3B43</vt:lpwstr>
  </property>
  <property fmtid="{D5CDD505-2E9C-101B-9397-08002B2CF9AE}" pid="7" name="MediaServiceImageTags">
    <vt:lpwstr/>
  </property>
</Properties>
</file>