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4" r:id="rId3"/>
    <p:sldId id="432" r:id="rId4"/>
    <p:sldId id="381" r:id="rId5"/>
    <p:sldId id="413" r:id="rId6"/>
    <p:sldId id="350" r:id="rId7"/>
    <p:sldId id="382" r:id="rId8"/>
    <p:sldId id="436" r:id="rId9"/>
    <p:sldId id="383" r:id="rId10"/>
    <p:sldId id="389" r:id="rId11"/>
    <p:sldId id="322" r:id="rId12"/>
    <p:sldId id="424" r:id="rId13"/>
    <p:sldId id="384" r:id="rId14"/>
    <p:sldId id="257" r:id="rId15"/>
    <p:sldId id="422" r:id="rId16"/>
    <p:sldId id="438" r:id="rId17"/>
    <p:sldId id="437" r:id="rId18"/>
    <p:sldId id="423" r:id="rId19"/>
    <p:sldId id="260" r:id="rId20"/>
    <p:sldId id="259" r:id="rId21"/>
    <p:sldId id="407" r:id="rId22"/>
    <p:sldId id="3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Keawe'aimoku Kaholokula" initials="JKK" lastIdx="1" clrIdx="0">
    <p:extLst>
      <p:ext uri="{19B8F6BF-5375-455C-9EA6-DF929625EA0E}">
        <p15:presenceInfo xmlns:p15="http://schemas.microsoft.com/office/powerpoint/2012/main" userId="34a8323188dcfe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3" autoAdjust="0"/>
    <p:restoredTop sz="94669" autoAdjust="0"/>
  </p:normalViewPr>
  <p:slideViewPr>
    <p:cSldViewPr snapToGrid="0" showGuides="1">
      <p:cViewPr varScale="1">
        <p:scale>
          <a:sx n="101" d="100"/>
          <a:sy n="101" d="100"/>
        </p:scale>
        <p:origin x="8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Keawe'aimoku Kaholokula" userId="34a8323188dcfe7d" providerId="LiveId" clId="{53CDBA17-FB98-4D98-A592-C0E0298A0A02}"/>
    <pc:docChg chg="undo custSel addSld delSld modSld">
      <pc:chgData name="Joseph Keawe'aimoku Kaholokula" userId="34a8323188dcfe7d" providerId="LiveId" clId="{53CDBA17-FB98-4D98-A592-C0E0298A0A02}" dt="2024-07-31T02:44:52.647" v="917" actId="1037"/>
      <pc:docMkLst>
        <pc:docMk/>
      </pc:docMkLst>
      <pc:sldChg chg="addSp delSp modSp mod">
        <pc:chgData name="Joseph Keawe'aimoku Kaholokula" userId="34a8323188dcfe7d" providerId="LiveId" clId="{53CDBA17-FB98-4D98-A592-C0E0298A0A02}" dt="2024-07-31T02:29:35.820" v="172" actId="6549"/>
        <pc:sldMkLst>
          <pc:docMk/>
          <pc:sldMk cId="958881241" sldId="256"/>
        </pc:sldMkLst>
        <pc:spChg chg="mod">
          <ac:chgData name="Joseph Keawe'aimoku Kaholokula" userId="34a8323188dcfe7d" providerId="LiveId" clId="{53CDBA17-FB98-4D98-A592-C0E0298A0A02}" dt="2024-07-31T02:26:20.070" v="77" actId="20577"/>
          <ac:spMkLst>
            <pc:docMk/>
            <pc:sldMk cId="958881241" sldId="256"/>
            <ac:spMk id="4" creationId="{FB38206E-36B1-41EF-900F-5123EEA0A422}"/>
          </ac:spMkLst>
        </pc:spChg>
        <pc:spChg chg="mod">
          <ac:chgData name="Joseph Keawe'aimoku Kaholokula" userId="34a8323188dcfe7d" providerId="LiveId" clId="{53CDBA17-FB98-4D98-A592-C0E0298A0A02}" dt="2024-07-31T02:28:26.347" v="84" actId="1076"/>
          <ac:spMkLst>
            <pc:docMk/>
            <pc:sldMk cId="958881241" sldId="256"/>
            <ac:spMk id="7" creationId="{30C538C3-6B88-4559-B3A6-3E9E4A176B96}"/>
          </ac:spMkLst>
        </pc:spChg>
        <pc:spChg chg="del mod">
          <ac:chgData name="Joseph Keawe'aimoku Kaholokula" userId="34a8323188dcfe7d" providerId="LiveId" clId="{53CDBA17-FB98-4D98-A592-C0E0298A0A02}" dt="2024-07-31T02:26:30.118" v="79" actId="478"/>
          <ac:spMkLst>
            <pc:docMk/>
            <pc:sldMk cId="958881241" sldId="256"/>
            <ac:spMk id="8" creationId="{927CBC3C-FD55-46A9-A6FB-3961613634B3}"/>
          </ac:spMkLst>
        </pc:spChg>
        <pc:spChg chg="add mod">
          <ac:chgData name="Joseph Keawe'aimoku Kaholokula" userId="34a8323188dcfe7d" providerId="LiveId" clId="{53CDBA17-FB98-4D98-A592-C0E0298A0A02}" dt="2024-07-31T02:29:35.820" v="172" actId="6549"/>
          <ac:spMkLst>
            <pc:docMk/>
            <pc:sldMk cId="958881241" sldId="256"/>
            <ac:spMk id="9" creationId="{EC5A7C27-D1FC-4D51-A2AE-40EE4F2DFEB8}"/>
          </ac:spMkLst>
        </pc:spChg>
        <pc:picChg chg="mod">
          <ac:chgData name="Joseph Keawe'aimoku Kaholokula" userId="34a8323188dcfe7d" providerId="LiveId" clId="{53CDBA17-FB98-4D98-A592-C0E0298A0A02}" dt="2024-07-31T02:28:52.547" v="130" actId="1076"/>
          <ac:picMkLst>
            <pc:docMk/>
            <pc:sldMk cId="958881241" sldId="256"/>
            <ac:picMk id="5" creationId="{4D8D5EAA-EFE4-4028-885D-37032DCE4908}"/>
          </ac:picMkLst>
        </pc:picChg>
        <pc:picChg chg="mod">
          <ac:chgData name="Joseph Keawe'aimoku Kaholokula" userId="34a8323188dcfe7d" providerId="LiveId" clId="{53CDBA17-FB98-4D98-A592-C0E0298A0A02}" dt="2024-07-31T02:28:45.617" v="129" actId="1076"/>
          <ac:picMkLst>
            <pc:docMk/>
            <pc:sldMk cId="958881241" sldId="256"/>
            <ac:picMk id="6" creationId="{30EE77AF-B6FE-4838-BEB3-EE556998F072}"/>
          </ac:picMkLst>
        </pc:picChg>
      </pc:sldChg>
      <pc:sldChg chg="modSp mod">
        <pc:chgData name="Joseph Keawe'aimoku Kaholokula" userId="34a8323188dcfe7d" providerId="LiveId" clId="{53CDBA17-FB98-4D98-A592-C0E0298A0A02}" dt="2024-07-31T02:44:52.647" v="917" actId="1037"/>
        <pc:sldMkLst>
          <pc:docMk/>
          <pc:sldMk cId="3785919554" sldId="257"/>
        </pc:sldMkLst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4" creationId="{8FB8D217-493C-427F-A518-6DC8EB528F08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5" creationId="{9C9BF0B4-1BFF-414C-AAAE-C587786BB40D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6" creationId="{2770155E-2CB1-4A30-A579-6ECF6667399E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8" creationId="{A9B72DE8-FDD9-465D-A01C-FFD559CEA7C1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9" creationId="{7829D17F-87F4-42FC-9712-92341754B84E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10" creationId="{014BA9AB-5D46-48B5-9925-FCDB1D1A1242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11" creationId="{9A928C7A-4331-4F78-B5F1-A81CE86D2CE7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16" creationId="{E77E1A6C-583F-47A7-8457-264252031EB9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17" creationId="{F41984C2-1CC6-4505-B3B7-DDD5F83D264A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23" creationId="{520FA5BB-2C53-466A-A770-0CF2FEDD3B56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24" creationId="{433DF021-71DE-431F-A18E-B244FC67D017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25" creationId="{FC1D1CCD-5CC8-4695-B54F-31C7272CE513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26" creationId="{BAD586CC-1DBE-4C3A-B349-768A833A4311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27" creationId="{33235600-5D37-4EAC-A43A-EB6A604215D1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29" creationId="{E87AAF54-D249-448A-8FF5-B4B4864B3B3B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30" creationId="{273C295E-8097-4CB1-881E-BB72A9A75F2F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32" creationId="{8C8EF445-3F1F-4465-A203-97107AE351A5}"/>
          </ac:spMkLst>
        </pc:spChg>
        <pc:spChg chg="mod">
          <ac:chgData name="Joseph Keawe'aimoku Kaholokula" userId="34a8323188dcfe7d" providerId="LiveId" clId="{53CDBA17-FB98-4D98-A592-C0E0298A0A02}" dt="2024-07-31T02:44:52.647" v="917" actId="1037"/>
          <ac:spMkLst>
            <pc:docMk/>
            <pc:sldMk cId="3785919554" sldId="257"/>
            <ac:spMk id="33" creationId="{84895A9E-D943-4921-AB16-F8331667176F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34" creationId="{C049A54C-C1E8-4FEA-97A9-DE2DCAF40241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35" creationId="{FF952743-2C8F-4837-BE5B-9CA2E1770D14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36" creationId="{82C790F0-977F-4EC6-98FF-8CE1F5DBFACA}"/>
          </ac:spMkLst>
        </pc:spChg>
        <pc:spChg chg="mod">
          <ac:chgData name="Joseph Keawe'aimoku Kaholokula" userId="34a8323188dcfe7d" providerId="LiveId" clId="{53CDBA17-FB98-4D98-A592-C0E0298A0A02}" dt="2024-07-31T02:44:42.855" v="904" actId="20578"/>
          <ac:spMkLst>
            <pc:docMk/>
            <pc:sldMk cId="3785919554" sldId="257"/>
            <ac:spMk id="37" creationId="{F2395D10-F14E-472C-A00F-726F697FA74B}"/>
          </ac:spMkLst>
        </pc:spChg>
        <pc:grpChg chg="mod">
          <ac:chgData name="Joseph Keawe'aimoku Kaholokula" userId="34a8323188dcfe7d" providerId="LiveId" clId="{53CDBA17-FB98-4D98-A592-C0E0298A0A02}" dt="2024-07-31T02:44:42.855" v="904" actId="20578"/>
          <ac:grpSpMkLst>
            <pc:docMk/>
            <pc:sldMk cId="3785919554" sldId="257"/>
            <ac:grpSpMk id="43" creationId="{848FD3A7-FAE9-405C-8A5B-BB6BD631AB2E}"/>
          </ac:grpSpMkLst>
        </pc:grp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7" creationId="{F6210706-44FF-41D5-9A52-BE1FC0836FD3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12" creationId="{1727C8DD-6D36-45ED-B986-D46A785183C0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13" creationId="{190DFAA1-8016-4C32-97B8-04A19F338F55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14" creationId="{BB638D0A-ED77-4572-8D0D-4677725B1CC8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15" creationId="{5A92FE21-279F-4591-81EF-4D566EA7389E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18" creationId="{DFD79FCA-39E5-4577-9426-F2771D0AECA4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19" creationId="{CF29D4DF-E286-4FFF-84A9-D7CFBF88A326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20" creationId="{B0AE9429-C29B-4D33-BF06-7AED48E6AD1C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21" creationId="{16F6CEB1-D0A1-49F6-9798-6525D0D8CEF0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22" creationId="{CB728BD9-DC16-4776-BD9B-36D0F90528A8}"/>
          </ac:cxnSpMkLst>
        </pc:cxnChg>
        <pc:cxnChg chg="mod">
          <ac:chgData name="Joseph Keawe'aimoku Kaholokula" userId="34a8323188dcfe7d" providerId="LiveId" clId="{53CDBA17-FB98-4D98-A592-C0E0298A0A02}" dt="2024-07-31T02:44:42.855" v="904" actId="20578"/>
          <ac:cxnSpMkLst>
            <pc:docMk/>
            <pc:sldMk cId="3785919554" sldId="257"/>
            <ac:cxnSpMk id="31" creationId="{531F6095-9D68-427A-B3D9-C8D4F9FA2A24}"/>
          </ac:cxnSpMkLst>
        </pc:cxnChg>
      </pc:sldChg>
      <pc:sldChg chg="del">
        <pc:chgData name="Joseph Keawe'aimoku Kaholokula" userId="34a8323188dcfe7d" providerId="LiveId" clId="{53CDBA17-FB98-4D98-A592-C0E0298A0A02}" dt="2024-07-31T02:32:53.690" v="217" actId="47"/>
        <pc:sldMkLst>
          <pc:docMk/>
          <pc:sldMk cId="388302930" sldId="270"/>
        </pc:sldMkLst>
      </pc:sldChg>
      <pc:sldChg chg="del">
        <pc:chgData name="Joseph Keawe'aimoku Kaholokula" userId="34a8323188dcfe7d" providerId="LiveId" clId="{53CDBA17-FB98-4D98-A592-C0E0298A0A02}" dt="2024-07-31T02:32:54.332" v="218" actId="47"/>
        <pc:sldMkLst>
          <pc:docMk/>
          <pc:sldMk cId="2672543833" sldId="273"/>
        </pc:sldMkLst>
      </pc:sldChg>
      <pc:sldChg chg="del">
        <pc:chgData name="Joseph Keawe'aimoku Kaholokula" userId="34a8323188dcfe7d" providerId="LiveId" clId="{53CDBA17-FB98-4D98-A592-C0E0298A0A02}" dt="2024-07-31T02:32:52.753" v="216" actId="47"/>
        <pc:sldMkLst>
          <pc:docMk/>
          <pc:sldMk cId="4054527134" sldId="274"/>
        </pc:sldMkLst>
      </pc:sldChg>
      <pc:sldChg chg="del">
        <pc:chgData name="Joseph Keawe'aimoku Kaholokula" userId="34a8323188dcfe7d" providerId="LiveId" clId="{53CDBA17-FB98-4D98-A592-C0E0298A0A02}" dt="2024-07-31T02:32:58.504" v="221" actId="47"/>
        <pc:sldMkLst>
          <pc:docMk/>
          <pc:sldMk cId="555756557" sldId="277"/>
        </pc:sldMkLst>
      </pc:sldChg>
      <pc:sldChg chg="del">
        <pc:chgData name="Joseph Keawe'aimoku Kaholokula" userId="34a8323188dcfe7d" providerId="LiveId" clId="{53CDBA17-FB98-4D98-A592-C0E0298A0A02}" dt="2024-07-31T02:32:55.339" v="219" actId="47"/>
        <pc:sldMkLst>
          <pc:docMk/>
          <pc:sldMk cId="339549607" sldId="278"/>
        </pc:sldMkLst>
      </pc:sldChg>
      <pc:sldChg chg="del">
        <pc:chgData name="Joseph Keawe'aimoku Kaholokula" userId="34a8323188dcfe7d" providerId="LiveId" clId="{53CDBA17-FB98-4D98-A592-C0E0298A0A02}" dt="2024-07-31T02:32:55.911" v="220" actId="47"/>
        <pc:sldMkLst>
          <pc:docMk/>
          <pc:sldMk cId="2018625488" sldId="280"/>
        </pc:sldMkLst>
      </pc:sldChg>
      <pc:sldChg chg="modSp mod">
        <pc:chgData name="Joseph Keawe'aimoku Kaholokula" userId="34a8323188dcfe7d" providerId="LiveId" clId="{53CDBA17-FB98-4D98-A592-C0E0298A0A02}" dt="2024-07-31T02:41:26.574" v="865" actId="20577"/>
        <pc:sldMkLst>
          <pc:docMk/>
          <pc:sldMk cId="1461117976" sldId="381"/>
        </pc:sldMkLst>
        <pc:spChg chg="mod">
          <ac:chgData name="Joseph Keawe'aimoku Kaholokula" userId="34a8323188dcfe7d" providerId="LiveId" clId="{53CDBA17-FB98-4D98-A592-C0E0298A0A02}" dt="2024-07-31T02:41:26.574" v="865" actId="20577"/>
          <ac:spMkLst>
            <pc:docMk/>
            <pc:sldMk cId="1461117976" sldId="381"/>
            <ac:spMk id="7" creationId="{00000000-0000-0000-0000-000000000000}"/>
          </ac:spMkLst>
        </pc:spChg>
      </pc:sldChg>
      <pc:sldChg chg="addSp modSp mod">
        <pc:chgData name="Joseph Keawe'aimoku Kaholokula" userId="34a8323188dcfe7d" providerId="LiveId" clId="{53CDBA17-FB98-4D98-A592-C0E0298A0A02}" dt="2024-07-31T02:39:54.630" v="863" actId="1038"/>
        <pc:sldMkLst>
          <pc:docMk/>
          <pc:sldMk cId="3981097727" sldId="407"/>
        </pc:sldMkLst>
        <pc:spChg chg="mod">
          <ac:chgData name="Joseph Keawe'aimoku Kaholokula" userId="34a8323188dcfe7d" providerId="LiveId" clId="{53CDBA17-FB98-4D98-A592-C0E0298A0A02}" dt="2024-07-31T02:34:29.936" v="312" actId="27636"/>
          <ac:spMkLst>
            <pc:docMk/>
            <pc:sldMk cId="3981097727" sldId="407"/>
            <ac:spMk id="3" creationId="{00000000-0000-0000-0000-000000000000}"/>
          </ac:spMkLst>
        </pc:spChg>
        <pc:spChg chg="add mod">
          <ac:chgData name="Joseph Keawe'aimoku Kaholokula" userId="34a8323188dcfe7d" providerId="LiveId" clId="{53CDBA17-FB98-4D98-A592-C0E0298A0A02}" dt="2024-07-31T02:39:42.076" v="842" actId="20577"/>
          <ac:spMkLst>
            <pc:docMk/>
            <pc:sldMk cId="3981097727" sldId="407"/>
            <ac:spMk id="10" creationId="{1E75C995-8B88-486C-9CB9-D327A6A8E767}"/>
          </ac:spMkLst>
        </pc:spChg>
        <pc:picChg chg="mod">
          <ac:chgData name="Joseph Keawe'aimoku Kaholokula" userId="34a8323188dcfe7d" providerId="LiveId" clId="{53CDBA17-FB98-4D98-A592-C0E0298A0A02}" dt="2024-07-31T02:39:54.630" v="863" actId="1038"/>
          <ac:picMkLst>
            <pc:docMk/>
            <pc:sldMk cId="3981097727" sldId="407"/>
            <ac:picMk id="5" creationId="{64322F83-A7BE-4BDB-9112-7BE3D9784B30}"/>
          </ac:picMkLst>
        </pc:picChg>
      </pc:sldChg>
      <pc:sldChg chg="del">
        <pc:chgData name="Joseph Keawe'aimoku Kaholokula" userId="34a8323188dcfe7d" providerId="LiveId" clId="{53CDBA17-FB98-4D98-A592-C0E0298A0A02}" dt="2024-07-31T02:29:48.747" v="176" actId="47"/>
        <pc:sldMkLst>
          <pc:docMk/>
          <pc:sldMk cId="1532817330" sldId="421"/>
        </pc:sldMkLst>
      </pc:sldChg>
      <pc:sldChg chg="del">
        <pc:chgData name="Joseph Keawe'aimoku Kaholokula" userId="34a8323188dcfe7d" providerId="LiveId" clId="{53CDBA17-FB98-4D98-A592-C0E0298A0A02}" dt="2024-07-31T02:29:49.875" v="177" actId="47"/>
        <pc:sldMkLst>
          <pc:docMk/>
          <pc:sldMk cId="807435760" sldId="429"/>
        </pc:sldMkLst>
      </pc:sldChg>
      <pc:sldChg chg="del">
        <pc:chgData name="Joseph Keawe'aimoku Kaholokula" userId="34a8323188dcfe7d" providerId="LiveId" clId="{53CDBA17-FB98-4D98-A592-C0E0298A0A02}" dt="2024-07-31T02:33:00.291" v="222" actId="47"/>
        <pc:sldMkLst>
          <pc:docMk/>
          <pc:sldMk cId="3967007913" sldId="439"/>
        </pc:sldMkLst>
      </pc:sldChg>
      <pc:sldChg chg="new del">
        <pc:chgData name="Joseph Keawe'aimoku Kaholokula" userId="34a8323188dcfe7d" providerId="LiveId" clId="{53CDBA17-FB98-4D98-A592-C0E0298A0A02}" dt="2024-07-31T02:31:30.453" v="181" actId="680"/>
        <pc:sldMkLst>
          <pc:docMk/>
          <pc:sldMk cId="400688278" sldId="440"/>
        </pc:sldMkLst>
      </pc:sldChg>
      <pc:sldChg chg="del">
        <pc:chgData name="Joseph Keawe'aimoku Kaholokula" userId="34a8323188dcfe7d" providerId="LiveId" clId="{53CDBA17-FB98-4D98-A592-C0E0298A0A02}" dt="2024-07-31T02:30:20.061" v="179" actId="47"/>
        <pc:sldMkLst>
          <pc:docMk/>
          <pc:sldMk cId="0" sldId="443"/>
        </pc:sldMkLst>
      </pc:sldChg>
      <pc:sldChg chg="del">
        <pc:chgData name="Joseph Keawe'aimoku Kaholokula" userId="34a8323188dcfe7d" providerId="LiveId" clId="{53CDBA17-FB98-4D98-A592-C0E0298A0A02}" dt="2024-07-31T02:29:48.355" v="175" actId="47"/>
        <pc:sldMkLst>
          <pc:docMk/>
          <pc:sldMk cId="484485336" sldId="444"/>
        </pc:sldMkLst>
      </pc:sldChg>
      <pc:sldChg chg="del">
        <pc:chgData name="Joseph Keawe'aimoku Kaholokula" userId="34a8323188dcfe7d" providerId="LiveId" clId="{53CDBA17-FB98-4D98-A592-C0E0298A0A02}" dt="2024-07-31T02:29:47.942" v="174" actId="47"/>
        <pc:sldMkLst>
          <pc:docMk/>
          <pc:sldMk cId="3495920758" sldId="445"/>
        </pc:sldMkLst>
      </pc:sldChg>
      <pc:sldChg chg="del">
        <pc:chgData name="Joseph Keawe'aimoku Kaholokula" userId="34a8323188dcfe7d" providerId="LiveId" clId="{53CDBA17-FB98-4D98-A592-C0E0298A0A02}" dt="2024-07-31T02:29:47.312" v="173" actId="47"/>
        <pc:sldMkLst>
          <pc:docMk/>
          <pc:sldMk cId="1390844326" sldId="446"/>
        </pc:sldMkLst>
      </pc:sldChg>
      <pc:sldChg chg="del">
        <pc:chgData name="Joseph Keawe'aimoku Kaholokula" userId="34a8323188dcfe7d" providerId="LiveId" clId="{53CDBA17-FB98-4D98-A592-C0E0298A0A02}" dt="2024-07-31T02:29:58.254" v="178" actId="47"/>
        <pc:sldMkLst>
          <pc:docMk/>
          <pc:sldMk cId="1882761338" sldId="44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5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1600" b="1" dirty="0">
                <a:solidFill>
                  <a:schemeClr val="tx1"/>
                </a:solidFill>
              </a:rPr>
              <a:t>Change in Systolic</a:t>
            </a:r>
            <a:r>
              <a:rPr lang="en-US" sz="1600" b="1" baseline="0" dirty="0">
                <a:solidFill>
                  <a:schemeClr val="tx1"/>
                </a:solidFill>
              </a:rPr>
              <a:t> Blood Pressure </a:t>
            </a:r>
          </a:p>
          <a:p>
            <a:pPr>
              <a:defRPr b="1">
                <a:solidFill>
                  <a:schemeClr val="tx1"/>
                </a:solidFill>
              </a:defRPr>
            </a:pPr>
            <a:r>
              <a:rPr lang="en-US" sz="1600" b="1" baseline="0" dirty="0">
                <a:solidFill>
                  <a:schemeClr val="tx1"/>
                </a:solidFill>
              </a:rPr>
              <a:t>From Baseline to 3- and 6-month Follow-up</a:t>
            </a:r>
          </a:p>
          <a:p>
            <a:pPr>
              <a:defRPr b="1">
                <a:solidFill>
                  <a:schemeClr val="tx1"/>
                </a:solidFill>
              </a:defRPr>
            </a:pPr>
            <a:r>
              <a:rPr lang="en-US" sz="1400" b="1" baseline="0" dirty="0">
                <a:solidFill>
                  <a:schemeClr val="tx1"/>
                </a:solidFill>
              </a:rPr>
              <a:t>(</a:t>
            </a:r>
            <a:r>
              <a:rPr lang="en-US" sz="1400" b="1" dirty="0">
                <a:solidFill>
                  <a:schemeClr val="tx1"/>
                </a:solidFill>
              </a:rPr>
              <a:t>Intent-to-Treat)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5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92589781081398"/>
          <c:y val="0.14718253968253969"/>
          <c:w val="0.84828526673163929"/>
          <c:h val="0.63210677529662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Intervention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Sheet1!$B$10</c:f>
                <c:numCache>
                  <c:formatCode>General</c:formatCode>
                  <c:ptCount val="1"/>
                  <c:pt idx="0">
                    <c:v>15.93</c:v>
                  </c:pt>
                </c:numCache>
              </c:numRef>
            </c:plus>
            <c:minus>
              <c:numRef>
                <c:f>Sheet1!$B$10</c:f>
                <c:numCache>
                  <c:formatCode>General</c:formatCode>
                  <c:ptCount val="1"/>
                  <c:pt idx="0">
                    <c:v>15.93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12-month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144.1</c:v>
                </c:pt>
                <c:pt idx="1">
                  <c:v>129.4</c:v>
                </c:pt>
                <c:pt idx="2">
                  <c:v>128.9</c:v>
                </c:pt>
                <c:pt idx="3">
                  <c:v>129.69999999999999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D9-453E-934A-6BF5F7891A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Sheet1!$C$7:$C$9</c:f>
                <c:numCache>
                  <c:formatCode>General</c:formatCode>
                  <c:ptCount val="3"/>
                  <c:pt idx="0">
                    <c:v>13.9</c:v>
                  </c:pt>
                  <c:pt idx="1">
                    <c:v>19.100000000000001</c:v>
                  </c:pt>
                  <c:pt idx="2">
                    <c:v>18.7</c:v>
                  </c:pt>
                </c:numCache>
              </c:numRef>
            </c:plus>
            <c:minus>
              <c:numRef>
                <c:f>Sheet1!$C$7:$C$9</c:f>
                <c:numCache>
                  <c:formatCode>General</c:formatCode>
                  <c:ptCount val="3"/>
                  <c:pt idx="0">
                    <c:v>13.9</c:v>
                  </c:pt>
                  <c:pt idx="1">
                    <c:v>19.100000000000001</c:v>
                  </c:pt>
                  <c:pt idx="2">
                    <c:v>18.7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12-month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145.1</c:v>
                </c:pt>
                <c:pt idx="1">
                  <c:v>133.6</c:v>
                </c:pt>
                <c:pt idx="2">
                  <c:v>133.30000000000001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D9-453E-934A-6BF5F7891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26009711"/>
        <c:axId val="626383919"/>
      </c:barChart>
      <c:catAx>
        <c:axId val="626009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383919"/>
        <c:crosses val="autoZero"/>
        <c:auto val="1"/>
        <c:lblAlgn val="ctr"/>
        <c:lblOffset val="100"/>
        <c:noMultiLvlLbl val="0"/>
      </c:catAx>
      <c:valAx>
        <c:axId val="626383919"/>
        <c:scaling>
          <c:orientation val="minMax"/>
          <c:max val="165"/>
          <c:min val="1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cap="none" baseline="0" dirty="0"/>
                  <a:t>Systolic Blood Pressure (mm Hg)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00971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102235042158819"/>
          <c:y val="0.85901039301534532"/>
          <c:w val="0.35364406730434728"/>
          <c:h val="7.8619273537180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lt1">
          <a:shade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5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1500" b="1" dirty="0">
                <a:solidFill>
                  <a:schemeClr val="tx1"/>
                </a:solidFill>
              </a:rPr>
              <a:t>&lt;130/80 mmHg at 6-Month Follow-Up</a:t>
            </a:r>
          </a:p>
          <a:p>
            <a:pPr>
              <a:defRPr b="1">
                <a:solidFill>
                  <a:schemeClr val="tx1"/>
                </a:solidFill>
              </a:defRPr>
            </a:pPr>
            <a:r>
              <a:rPr lang="en-US" sz="1400" b="1" dirty="0">
                <a:solidFill>
                  <a:schemeClr val="tx1"/>
                </a:solidFill>
              </a:rPr>
              <a:t>(Intent-to-Treat)</a:t>
            </a:r>
          </a:p>
        </c:rich>
      </c:tx>
      <c:layout>
        <c:manualLayout>
          <c:xMode val="edge"/>
          <c:yMode val="edge"/>
          <c:x val="0.11693404081739463"/>
          <c:y val="1.8292489708674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5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43970161624531"/>
          <c:y val="0.18926952008093961"/>
          <c:w val="0.71119685039370084"/>
          <c:h val="0.666294109884309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Sheet1!$A$30</c:f>
              <c:strCache>
                <c:ptCount val="1"/>
                <c:pt idx="0">
                  <c:v>&lt;130/80 mm Hg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7E-4352-BDAB-209E295C69AA}"/>
              </c:ext>
            </c:extLst>
          </c:dPt>
          <c:dLbls>
            <c:dLbl>
              <c:idx val="0"/>
              <c:layout>
                <c:manualLayout>
                  <c:x val="0"/>
                  <c:y val="9.8805261074209297E-2"/>
                </c:manualLayout>
              </c:layout>
              <c:tx>
                <c:rich>
                  <a:bodyPr/>
                  <a:lstStyle/>
                  <a:p>
                    <a:fld id="{38381E52-84EE-48AD-9CB8-201D6FEF8C17}" type="VALUE">
                      <a:rPr lang="en-US"/>
                      <a:pPr/>
                      <a:t>[VALUE]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67E-4352-BDAB-209E295C69AA}"/>
                </c:ext>
              </c:extLst>
            </c:dLbl>
            <c:dLbl>
              <c:idx val="1"/>
              <c:layout>
                <c:manualLayout>
                  <c:x val="0"/>
                  <c:y val="9.8805261074209214E-2"/>
                </c:manualLayout>
              </c:layout>
              <c:tx>
                <c:rich>
                  <a:bodyPr/>
                  <a:lstStyle/>
                  <a:p>
                    <a:fld id="{47BF152C-CA66-4122-B534-3FB6DEDCA58C}" type="VALUE">
                      <a:rPr lang="en-US"/>
                      <a:pPr/>
                      <a:t>[VALUE]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67E-4352-BDAB-209E295C69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Sheet1!$B$29:$C$29</c:f>
              <c:strCache>
                <c:ptCount val="2"/>
                <c:pt idx="0">
                  <c:v>Intervention</c:v>
                </c:pt>
                <c:pt idx="1">
                  <c:v>Control</c:v>
                </c:pt>
              </c:strCache>
            </c:strRef>
          </c:cat>
          <c:val>
            <c:numRef>
              <c:f>Sheet1!$B$30:$C$30</c:f>
              <c:numCache>
                <c:formatCode>General</c:formatCode>
                <c:ptCount val="2"/>
                <c:pt idx="0">
                  <c:v>42.7</c:v>
                </c:pt>
                <c:pt idx="1">
                  <c:v>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7E-4352-BDAB-209E295C6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764267248"/>
        <c:axId val="775046512"/>
      </c:barChart>
      <c:catAx>
        <c:axId val="76426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046512"/>
        <c:crosses val="autoZero"/>
        <c:auto val="1"/>
        <c:lblAlgn val="ctr"/>
        <c:lblOffset val="100"/>
        <c:noMultiLvlLbl val="0"/>
      </c:catAx>
      <c:valAx>
        <c:axId val="77504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cap="none" baseline="0" dirty="0"/>
                  <a:t>Percent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26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lt1">
          <a:shade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0.42449</cdr:x>
      <cdr:y>0.91039</cdr:y>
    </cdr:from>
    <cdr:to>
      <cdr:x>0.5755</cdr:x>
      <cdr:y>0.9822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37F1C1C-DA85-4B61-802B-919883FDA2E0}"/>
            </a:ext>
          </a:extLst>
        </cdr:cNvPr>
        <cdr:cNvSpPr txBox="1"/>
      </cdr:nvSpPr>
      <cdr:spPr>
        <a:xfrm xmlns:a="http://schemas.openxmlformats.org/drawingml/2006/main">
          <a:off x="2860462" y="3792368"/>
          <a:ext cx="1017582" cy="299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dirty="0">
              <a:solidFill>
                <a:schemeClr val="tx1">
                  <a:lumMod val="65000"/>
                  <a:lumOff val="35000"/>
                </a:schemeClr>
              </a:solidFill>
            </a:rPr>
            <a:t>(N = </a:t>
          </a:r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</a:rPr>
            <a:t>131</a:t>
          </a:r>
          <a:r>
            <a:rPr lang="en-US" sz="1050" dirty="0">
              <a:solidFill>
                <a:schemeClr val="tx1">
                  <a:lumMod val="65000"/>
                  <a:lumOff val="35000"/>
                </a:schemeClr>
              </a:solidFill>
            </a:rPr>
            <a:t>)</a:t>
          </a:r>
        </a:p>
      </cdr:txBody>
    </cdr:sp>
  </cdr:relSizeAnchor>
  <cdr:relSizeAnchor xmlns:cdr="http://schemas.openxmlformats.org/drawingml/2006/chartDrawing">
    <cdr:from>
      <cdr:x>0.58142</cdr:x>
      <cdr:y>0.91621</cdr:y>
    </cdr:from>
    <cdr:to>
      <cdr:x>0.74788</cdr:x>
      <cdr:y>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A07062B-1A06-459D-8547-C2758AD07A21}"/>
            </a:ext>
          </a:extLst>
        </cdr:cNvPr>
        <cdr:cNvSpPr txBox="1"/>
      </cdr:nvSpPr>
      <cdr:spPr>
        <a:xfrm xmlns:a="http://schemas.openxmlformats.org/drawingml/2006/main">
          <a:off x="3917885" y="3816605"/>
          <a:ext cx="1121692" cy="349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 dirty="0">
              <a:solidFill>
                <a:schemeClr val="tx1">
                  <a:lumMod val="65000"/>
                  <a:lumOff val="35000"/>
                </a:schemeClr>
              </a:solidFill>
            </a:rPr>
            <a:t>(N = 132)</a:t>
          </a:r>
        </a:p>
      </cdr:txBody>
    </cdr:sp>
  </cdr:relSizeAnchor>
  <cdr:relSizeAnchor xmlns:cdr="http://schemas.openxmlformats.org/drawingml/2006/chartDrawing">
    <cdr:from>
      <cdr:x>0.8008</cdr:x>
      <cdr:y>0.90821</cdr:y>
    </cdr:from>
    <cdr:to>
      <cdr:x>0.9505</cdr:x>
      <cdr:y>0.9822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9BA9D73B-91D3-4ABA-BDAB-7EAD0C421730}"/>
            </a:ext>
          </a:extLst>
        </cdr:cNvPr>
        <cdr:cNvSpPr txBox="1"/>
      </cdr:nvSpPr>
      <cdr:spPr>
        <a:xfrm xmlns:a="http://schemas.openxmlformats.org/drawingml/2006/main">
          <a:off x="5396188" y="3783287"/>
          <a:ext cx="1008754" cy="308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>
              <a:solidFill>
                <a:schemeClr val="tx1">
                  <a:lumMod val="65000"/>
                  <a:lumOff val="35000"/>
                </a:schemeClr>
              </a:solidFill>
            </a:rPr>
            <a:t>(N = 101)</a:t>
          </a:r>
        </a:p>
      </cdr:txBody>
    </cdr:sp>
  </cdr:relSizeAnchor>
  <cdr:relSizeAnchor xmlns:cdr="http://schemas.openxmlformats.org/drawingml/2006/chartDrawing">
    <cdr:from>
      <cdr:x>0.79335</cdr:x>
      <cdr:y>0.17564</cdr:y>
    </cdr:from>
    <cdr:to>
      <cdr:x>0.962</cdr:x>
      <cdr:y>0.32788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538652C8-3419-4D70-B68C-65A119297EAD}"/>
            </a:ext>
          </a:extLst>
        </cdr:cNvPr>
        <cdr:cNvSpPr txBox="1"/>
      </cdr:nvSpPr>
      <cdr:spPr>
        <a:xfrm xmlns:a="http://schemas.openxmlformats.org/drawingml/2006/main">
          <a:off x="5346014" y="731656"/>
          <a:ext cx="1136410" cy="63418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</a:rPr>
            <a:t>T0-T1</a:t>
          </a:r>
          <a:r>
            <a:rPr lang="en-US" sz="1200" baseline="0" dirty="0">
              <a:solidFill>
                <a:schemeClr val="tx1">
                  <a:lumMod val="65000"/>
                  <a:lumOff val="35000"/>
                </a:schemeClr>
              </a:solidFill>
            </a:rPr>
            <a:t>:</a:t>
          </a:r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200" i="1" dirty="0">
              <a:solidFill>
                <a:schemeClr val="tx1">
                  <a:lumMod val="65000"/>
                  <a:lumOff val="35000"/>
                </a:schemeClr>
              </a:solidFill>
            </a:rPr>
            <a:t>p </a:t>
          </a:r>
          <a:r>
            <a:rPr lang="en-US" sz="1200" i="0" dirty="0">
              <a:solidFill>
                <a:schemeClr val="tx1">
                  <a:lumMod val="65000"/>
                  <a:lumOff val="35000"/>
                </a:schemeClr>
              </a:solidFill>
            </a:rPr>
            <a:t>=</a:t>
          </a:r>
          <a:r>
            <a:rPr lang="en-US" sz="1200" i="0" baseline="0" dirty="0">
              <a:solidFill>
                <a:schemeClr val="tx1">
                  <a:lumMod val="65000"/>
                  <a:lumOff val="35000"/>
                </a:schemeClr>
              </a:solidFill>
            </a:rPr>
            <a:t> .04</a:t>
          </a:r>
        </a:p>
        <a:p xmlns:a="http://schemas.openxmlformats.org/drawingml/2006/main">
          <a:r>
            <a:rPr lang="en-US" sz="1200" i="0" baseline="0" dirty="0">
              <a:solidFill>
                <a:schemeClr val="tx1">
                  <a:lumMod val="65000"/>
                  <a:lumOff val="35000"/>
                </a:schemeClr>
              </a:solidFill>
            </a:rPr>
            <a:t>T0-T2: </a:t>
          </a:r>
          <a:r>
            <a:rPr lang="en-US" sz="1200" i="1" baseline="0" dirty="0">
              <a:solidFill>
                <a:schemeClr val="tx1">
                  <a:lumMod val="65000"/>
                  <a:lumOff val="35000"/>
                </a:schemeClr>
              </a:solidFill>
            </a:rPr>
            <a:t>p </a:t>
          </a:r>
          <a:r>
            <a:rPr lang="en-US" sz="1200" i="0" baseline="0" dirty="0">
              <a:solidFill>
                <a:schemeClr val="tx1">
                  <a:lumMod val="65000"/>
                  <a:lumOff val="35000"/>
                </a:schemeClr>
              </a:solidFill>
            </a:rPr>
            <a:t>= .04</a:t>
          </a:r>
        </a:p>
        <a:p xmlns:a="http://schemas.openxmlformats.org/drawingml/2006/main">
          <a:r>
            <a:rPr lang="en-US" sz="1200" i="0" baseline="0" dirty="0">
              <a:solidFill>
                <a:schemeClr val="tx1">
                  <a:lumMod val="65000"/>
                  <a:lumOff val="35000"/>
                </a:schemeClr>
              </a:solidFill>
            </a:rPr>
            <a:t>T0-T3: </a:t>
          </a:r>
          <a:r>
            <a:rPr lang="en-US" sz="1200" i="1" baseline="0" dirty="0">
              <a:solidFill>
                <a:schemeClr val="tx1">
                  <a:lumMod val="65000"/>
                  <a:lumOff val="35000"/>
                </a:schemeClr>
              </a:solidFill>
            </a:rPr>
            <a:t>p </a:t>
          </a:r>
          <a:r>
            <a:rPr lang="en-US" sz="1200" i="0" baseline="0" dirty="0">
              <a:solidFill>
                <a:schemeClr val="tx1">
                  <a:lumMod val="65000"/>
                  <a:lumOff val="35000"/>
                </a:schemeClr>
              </a:solidFill>
            </a:rPr>
            <a:t>= </a:t>
          </a:r>
          <a:r>
            <a:rPr lang="en-US" sz="1200" i="1" baseline="0" dirty="0">
              <a:solidFill>
                <a:schemeClr val="tx1">
                  <a:lumMod val="65000"/>
                  <a:lumOff val="35000"/>
                </a:schemeClr>
              </a:solidFill>
            </a:rPr>
            <a:t>NS</a:t>
          </a:r>
          <a:endParaRPr lang="en-US" sz="12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4D5B5-AF3B-4318-B367-563717399989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E66C8-7071-4D0B-BF4B-DC8F0B954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4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66C8-7071-4D0B-BF4B-DC8F0B954DD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1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14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4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VO₂ max refers to how much oxygen your body can absorb and use during exercise. It measures 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If you’re looking to improve your aerobic fitness, you might consider maximizing your VO₂ max (sometimes called your oxygen uptake).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E231FEC-8A44-46DF-8001-D476BA058455}" type="slidenum">
              <a:rPr lang="en-US" altLang="en-US" sz="1200"/>
              <a:pPr eaLnBrk="1" hangingPunct="1"/>
              <a:t>16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17017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2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66C8-7071-4D0B-BF4B-DC8F0B954DD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45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eorgia" panose="02040502050405020303" pitchFamily="18" charset="0"/>
              </a:rPr>
              <a:t>83% at 6-months; 77% at 12-months.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28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3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82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orgia" panose="02040502050405020303" pitchFamily="18" charset="0"/>
              </a:rPr>
              <a:t>Conveys history, ancestral stories, spiritual beliefs, and one’s connection to the natural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orgia" panose="02040502050405020303" pitchFamily="18" charset="0"/>
              </a:rPr>
              <a:t>Can vary in intensity/duration depending on the choreography, tempo of the music, and physical capacity of the dancer.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orgia" panose="02040502050405020303" pitchFamily="18" charset="0"/>
              </a:rPr>
              <a:t>From a sacred religious practice to a tourist attraction, along the way falling prey to cultural appropriation and near erasure.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orgia" panose="02040502050405020303" pitchFamily="18" charset="0"/>
              </a:rPr>
              <a:t>It Is comprised of specific controlled rhythmic movements that illustrate the meaning or poetry of the accompanying songs or chants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6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, accounting for nearly 50 % of ischemic strokes [2].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4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3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6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metabolic equivalent (MET) is defined as the amount of oxygen consumed while sitting at rest and is equal to 3.5 ml O2 per kg body weight x min. The MET concept represents a simple, practical, and easily understood procedure for expressing the energy cost of physical activities as a multiple of the resting metabolic rate.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148F1-2264-48E6-B924-17DEBF83A07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12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VO₂ max refers to how much oxygen your body can absorb and use during exercise. It measures 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If you’re looking to improve your aerobic fitness, you might consider maximizing your VO₂ max (sometimes called your oxygen uptake).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E231FEC-8A44-46DF-8001-D476BA058455}" type="slidenum">
              <a:rPr lang="en-US" altLang="en-US" sz="1200"/>
              <a:pPr eaLnBrk="1" hangingPunct="1"/>
              <a:t>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1605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5DDA-5A75-41DF-9849-8C0A768AD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CC44E-1C1B-4A2E-84C3-ACA5D63E5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15A74-7878-442C-82B9-9C0FFE65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C439B-823D-4DD0-B156-B23DFA7F1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20F87-6E2A-491A-9F44-06FAC960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23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BE3D7-24A5-402A-BB2C-64E542D4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6BE80-328D-4558-A7DC-854696491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A478-5EB2-40FC-A46E-FE80DF79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C6858-6F1B-40C3-8BEA-F36FD53F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D8785-103A-42A1-9E2D-F7A1C0BD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4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46BAA5-3D8D-4D95-BF3D-B0F1C7AAF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565AE-2625-4370-8E58-57D442FD8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AD3E-F032-49A6-AA96-DDA2FD00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EE0D4-CB85-4FC7-ACD2-0C1CA585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DAE2D-9A35-4923-A155-98E2F74B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5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41A4-9514-43C8-B13D-5BABB536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85431-8BC4-489D-B5E4-99BB82B37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B09EE-E9F9-4D75-AB0B-92248EEA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D6D02-2148-4D72-89D8-7D7277FC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2030E-F309-4B23-9F92-40597292B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0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7EC0A-7719-48BB-8D8A-0A7E0293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F37EB-6142-4F5C-A994-DB53D7A30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B4514-0E97-4814-802C-B5C45D97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7FC8-B4D6-4D42-A56A-8F2B6225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9700E-00AF-4099-9733-C438B4DE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6CED-A169-4504-91B1-04565EEC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534F-EB2F-4DBA-943E-B179AF209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A3CE3-F404-4E35-8E49-A83217A6D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7AB75-7689-4E15-A80F-0A1B6A75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00AE1-5C2F-4ECA-9090-D7C56D93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C98E8-2719-4903-896C-E6EA76EB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9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733E-4647-43CC-8F06-C75551AB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76323-33A9-482B-9ED7-395E44C7B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E6D35-ACB0-4485-BD96-3173B384D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45470-E9FE-4FF2-96DD-AD547A72E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F5CBC-E0E1-4085-A952-9416A46B8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4F467-9AD1-4CFB-9FAA-3E38C943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D5560-7E96-491F-B461-EA87711A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B0EA4-D8C1-491F-815C-6A1C66E1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0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A14A-780D-4E03-88DA-8FAA0E20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598CA-F54F-4598-BA50-C6B597B9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3781A-D85B-4E03-9FEB-591DED87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9A923-67E4-4445-B104-A2B23491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1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2CDA9-9B04-447E-97D8-02F5910F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914B6-5034-49E8-9D7F-2A4BEC35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FA530-C7FF-4D1A-90C8-2E45D388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1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ECD0-1170-4E32-8539-69C4043F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3660-6D30-4F05-8978-4DEAC1957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D61EF-50CC-4439-9B3D-BA7FE82E3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D79D2-45D5-42BA-A31C-E4F59B00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62E53-D817-4447-8C9B-34C575AC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7D6F0-9852-47B3-A9E0-735A6C6D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7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5DC8-156F-44D8-97DB-2779BF6EE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55E834-2C73-4D63-BD1F-F9771BBC1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19751-6EEA-41E1-9F3E-439BC0C62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6DA3D-6916-4023-93A1-E768CB8B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3A6D2-F09D-4001-83EE-1C9A1487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3B2AF-1076-4FAC-93E0-987961C7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A79B7-403B-4DB6-A70C-DBAD0B6A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1CB7F-5CB4-4EB7-ADF5-DB5F76DC0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64551-8001-4CFD-B020-370650FD2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EAC1-DD92-481C-8ED9-3291C444156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E9B89-46DA-44B9-9BE4-F765D7F0A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D2503-0366-409C-AC35-59EF36AC8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4EC58-CED2-4818-9B12-1982A35CB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2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38206E-36B1-41EF-900F-5123EEA0A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264" y="158462"/>
            <a:ext cx="10511520" cy="28194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Leveraging Community and Cultural Strengths to Achieve Health Equity for Pasifika:</a:t>
            </a:r>
            <a:br>
              <a:rPr lang="en-US" sz="4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from the HELA and </a:t>
            </a:r>
            <a:r>
              <a:rPr lang="en-US" sz="3600" b="1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600" b="1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āHOLO</a:t>
            </a:r>
            <a:r>
              <a:rPr lang="en-US" sz="36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Projects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D5EAA-EFE4-4028-885D-37032DCE4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498" y="4748131"/>
            <a:ext cx="2778922" cy="1561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E77AF-B6FE-4838-BEB3-EE556998F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651" y="4572443"/>
            <a:ext cx="1430899" cy="188136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0C538C3-6B88-4559-B3A6-3E9E4A176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5824" y="4404885"/>
            <a:ext cx="4724400" cy="1905000"/>
          </a:xfrm>
          <a:noFill/>
        </p:spPr>
        <p:txBody>
          <a:bodyPr anchor="ctr" anchorCtr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Keawe‘aimoku Kaholokula, PhD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Professor and Chair, </a:t>
            </a:r>
            <a:r>
              <a:rPr lang="en-US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Principal Investigator</a:t>
            </a:r>
            <a:endParaRPr lang="en-US" sz="1600" dirty="0">
              <a:solidFill>
                <a:schemeClr val="tx1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Department of Native Hawaiian Health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John A. Burns School of Medicine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University of Hawai‘i at Manoa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kaholoku@hawaii.edu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A7C27-D1FC-4D51-A2AE-40EE4F2DFEB8}"/>
              </a:ext>
            </a:extLst>
          </p:cNvPr>
          <p:cNvSpPr txBox="1"/>
          <p:nvPr/>
        </p:nvSpPr>
        <p:spPr>
          <a:xfrm>
            <a:off x="3060550" y="3233808"/>
            <a:ext cx="60949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9364F"/>
                </a:solidFill>
                <a:effectLst/>
                <a:latin typeface="Neue Plak"/>
              </a:rPr>
              <a:t>AANHPI Trauma-Informed Care &amp; Other Services: Bridging Community- and Evidence-Based Practices</a:t>
            </a:r>
          </a:p>
          <a:p>
            <a:pPr algn="ctr"/>
            <a:r>
              <a:rPr lang="en-US" sz="2000" b="1" dirty="0">
                <a:solidFill>
                  <a:srgbClr val="39364F"/>
                </a:solidFill>
                <a:latin typeface="Neue Plak"/>
              </a:rPr>
              <a:t>August 1, 2024 at East-West Center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888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300" y="1874109"/>
            <a:ext cx="6421439" cy="395210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B14810-3423-4F33-9336-B56F1AE7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70" y="1891294"/>
            <a:ext cx="4728519" cy="317099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Two 60-min. Hula classes per week for 12-weeks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~15 participants per cohort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Led by a kuku hula trained on standardized protocols. </a:t>
            </a:r>
          </a:p>
          <a:p>
            <a:r>
              <a:rPr lang="en-US" sz="2000" dirty="0">
                <a:latin typeface="+mj-lt"/>
              </a:rPr>
              <a:t>Goal of each hula class was to Increase minutes of continuous dancing.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FD8DAA-EC67-494F-B1F5-00102C47BE40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FAADEA-AE76-45EE-B648-9766145912F2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5B4A5B-C42A-417B-AF5F-FB637FEC2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F1413C79-4C77-401C-8AB4-64A0F28B96E3}"/>
              </a:ext>
            </a:extLst>
          </p:cNvPr>
          <p:cNvSpPr txBox="1">
            <a:spLocks/>
          </p:cNvSpPr>
          <p:nvPr/>
        </p:nvSpPr>
        <p:spPr>
          <a:xfrm>
            <a:off x="3873843" y="365125"/>
            <a:ext cx="73399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Hula Training Protocols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7D053-4CD3-4001-BD63-58585EEA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219" y="4217506"/>
            <a:ext cx="3209613" cy="21386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2055A1-249D-4CA1-AC1F-F490C0B30FA9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</p:spTree>
    <p:extLst>
      <p:ext uri="{BB962C8B-B14F-4D97-AF65-F5344CB8AC3E}">
        <p14:creationId xmlns:p14="http://schemas.microsoft.com/office/powerpoint/2010/main" val="206985940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5410200" cy="41148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55 Native Hawaiians and </a:t>
            </a:r>
            <a:r>
              <a:rPr lang="en-US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Chuukese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adults with uncontrolled hypertension (SBP &gt; 140 mm Hg). </a:t>
            </a:r>
          </a:p>
          <a:p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Greater reduction in SBP for intervention group (</a:t>
            </a:r>
            <a:r>
              <a:rPr lang="en-US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= .04). </a:t>
            </a:r>
          </a:p>
          <a:p>
            <a:pPr lvl="1"/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Hula group  -20 mmHg  </a:t>
            </a:r>
          </a:p>
          <a:p>
            <a:pPr lvl="1"/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Control -9 mmHg</a:t>
            </a:r>
          </a:p>
          <a:p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72% of intervention group dropped ≥ 10mmHg vs. 39% of control (</a:t>
            </a:r>
            <a:r>
              <a:rPr lang="en-US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.022).</a:t>
            </a:r>
          </a:p>
          <a:p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Intervention led to significant Improvements in social functioning, bodily pain, and lower perceived racism.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052" y="6176659"/>
            <a:ext cx="1079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Kaholokula, J.K., et. (2017). Cultural dance program improves hypertension management for Native Hawaiians and Pacific Islanders: A pilot randomized trial</a:t>
            </a:r>
            <a:r>
              <a:rPr lang="en-US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Journal of Racial and Ethnic Health Disparities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(1), 35-46.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40ED8-8BAB-43B8-B5BD-E77121D3E1B7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9810FB-9E15-4542-9BCB-82AEF20BD724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7E8954-14B7-465B-AC4E-E12903E4D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FB39DC86-DCC3-4643-8F4A-E20D9B84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988" y="307108"/>
            <a:ext cx="7713411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Pilot Controlled Trial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1F23D8-B435-476D-A138-7A32AB27B9FE}"/>
              </a:ext>
            </a:extLst>
          </p:cNvPr>
          <p:cNvGrpSpPr/>
          <p:nvPr/>
        </p:nvGrpSpPr>
        <p:grpSpPr>
          <a:xfrm>
            <a:off x="6744782" y="1534051"/>
            <a:ext cx="4234196" cy="4366298"/>
            <a:chOff x="2302517" y="1490805"/>
            <a:chExt cx="4858266" cy="48544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CC3AC9-1A36-489E-A325-FCC0FD3B8538}"/>
                </a:ext>
              </a:extLst>
            </p:cNvPr>
            <p:cNvGrpSpPr/>
            <p:nvPr/>
          </p:nvGrpSpPr>
          <p:grpSpPr>
            <a:xfrm>
              <a:off x="2302517" y="1490805"/>
              <a:ext cx="4858266" cy="4854485"/>
              <a:chOff x="6400800" y="1204784"/>
              <a:chExt cx="4858266" cy="485448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705600" y="1281939"/>
                <a:ext cx="4495800" cy="4583403"/>
                <a:chOff x="4521200" y="1275137"/>
                <a:chExt cx="4368800" cy="5049464"/>
              </a:xfrm>
              <a:noFill/>
            </p:grpSpPr>
            <p:graphicFrame>
              <p:nvGraphicFramePr>
                <p:cNvPr id="6" name="Chart 6"/>
                <p:cNvGraphicFramePr>
                  <a:graphicFrameLocks/>
                </p:cNvGraphicFramePr>
                <p:nvPr/>
              </p:nvGraphicFramePr>
              <p:xfrm>
                <a:off x="4521200" y="1854201"/>
                <a:ext cx="4368800" cy="44704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r:id="rId3" imgW="4365114" imgH="4474852" progId="Excel.Chart.8">
                        <p:embed/>
                      </p:oleObj>
                    </mc:Choice>
                    <mc:Fallback>
                      <p:oleObj r:id="rId3" imgW="4365114" imgH="4474852" progId="Excel.Chart.8">
                        <p:embed/>
                        <p:pic>
                          <p:nvPicPr>
                            <p:cNvPr id="6" name="Chart 6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21200" y="1854201"/>
                              <a:ext cx="4368800" cy="447040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7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4521200" y="1275137"/>
                  <a:ext cx="4244290" cy="41468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1pPr>
                  <a:lvl2pPr marL="742950" indent="-28575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2pPr>
                  <a:lvl3pPr marL="11430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3pPr>
                  <a:lvl4pPr marL="16002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4pPr>
                  <a:lvl5pPr marL="20574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9pPr>
                </a:lstStyle>
                <a:p>
                  <a:pPr eaLnBrk="1" hangingPunct="1"/>
                  <a:r>
                    <a:rPr lang="en-US" altLang="en-US" sz="1600" b="1" dirty="0"/>
                    <a:t>Change in Systolic Blood Pressure (mm Hg)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7C5F760-4CD1-4BF7-96F2-B95D92B198D8}"/>
                  </a:ext>
                </a:extLst>
              </p:cNvPr>
              <p:cNvSpPr/>
              <p:nvPr/>
            </p:nvSpPr>
            <p:spPr>
              <a:xfrm>
                <a:off x="6400800" y="1204784"/>
                <a:ext cx="4858266" cy="48544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21A43B-8792-4C60-9231-9E7A5FF219D7}"/>
                </a:ext>
              </a:extLst>
            </p:cNvPr>
            <p:cNvSpPr txBox="1"/>
            <p:nvPr/>
          </p:nvSpPr>
          <p:spPr>
            <a:xfrm>
              <a:off x="3360420" y="5857495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N </a:t>
              </a:r>
              <a:r>
                <a:rPr lang="en-US" sz="1400" dirty="0"/>
                <a:t>= 27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BB2F57-769E-49CA-AC8A-DD74318D8364}"/>
                </a:ext>
              </a:extLst>
            </p:cNvPr>
            <p:cNvSpPr txBox="1"/>
            <p:nvPr/>
          </p:nvSpPr>
          <p:spPr>
            <a:xfrm>
              <a:off x="4312550" y="5851316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N </a:t>
              </a:r>
              <a:r>
                <a:rPr lang="en-US" sz="1400" dirty="0"/>
                <a:t>= 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73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FE0DDB6-DA33-450D-8C45-E3FD49840C85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0AB73-EE1B-466A-B489-0119368B7FBF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20CA7C-45C4-4165-BC49-00F1DAFC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9CC371FF-112E-44CE-9ACF-ED4C55EF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988" y="307108"/>
            <a:ext cx="7713411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KāHOLO Project: A 5-Year Trial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1E7DE-D132-4452-A046-06B7B942FBD4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1165B4-47A9-4371-BBF3-5EC1640D1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1" y="1886770"/>
            <a:ext cx="10501139" cy="40385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>
                <a:latin typeface="+mj-lt"/>
              </a:rPr>
              <a:t>Specific Aim 1:</a:t>
            </a:r>
            <a:r>
              <a:rPr lang="en-US" dirty="0">
                <a:latin typeface="+mj-lt"/>
              </a:rPr>
              <a:t> Compare the efficacy of a 6-month intervention using hula plus self-care education to a wait-list control group in reducing SBP among NH with physician-diagnosed HTN.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n-US" b="1" dirty="0">
                <a:latin typeface="+mj-lt"/>
              </a:rPr>
              <a:t>Specific Aim 2:</a:t>
            </a:r>
            <a:r>
              <a:rPr lang="en-US" dirty="0">
                <a:latin typeface="+mj-lt"/>
              </a:rPr>
              <a:t> Compare CVD risk scores in the hula plus self-care education and wait-list control conditions post-Intervention and at 12 month follow-up. 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n-US" b="1" dirty="0">
                <a:latin typeface="+mj-lt"/>
              </a:rPr>
              <a:t>Specific Aim 3:</a:t>
            </a:r>
            <a:r>
              <a:rPr lang="en-US" dirty="0">
                <a:latin typeface="+mj-lt"/>
              </a:rPr>
              <a:t> Test whether intervention effects are mediated through psychosocial and cultural factors.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9FFE4-1D27-4A93-AD1D-1A53AAF25056}"/>
              </a:ext>
            </a:extLst>
          </p:cNvPr>
          <p:cNvSpPr txBox="1"/>
          <p:nvPr/>
        </p:nvSpPr>
        <p:spPr>
          <a:xfrm>
            <a:off x="3779520" y="6003073"/>
            <a:ext cx="770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Kaholokula, J.K., Look, M., Wills, T.A., de Silva, M., Mabellos, T., Seto, T.B., Ahn, H.J., Sinclair, K.A., &amp; Buchwald, D. (2017). Kā-HOLO Project: A protocol for a randomized controlled trial of a native cultural dance program for cardiovascular disease prevention In Native Hawaiians.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BMC Public Health, 17,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321.</a:t>
            </a:r>
          </a:p>
        </p:txBody>
      </p:sp>
    </p:spTree>
    <p:extLst>
      <p:ext uri="{BB962C8B-B14F-4D97-AF65-F5344CB8AC3E}">
        <p14:creationId xmlns:p14="http://schemas.microsoft.com/office/powerpoint/2010/main" val="2544571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690816"/>
            <a:ext cx="5486400" cy="49529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Academic Investigators: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Mele Look, MBA, University of Hawai‘i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Thomas Wills, PhD, University of Hawai‘i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Todd Seto, MD, MPH, Queen’s Medical Center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Ka‘imi Sinclair, MPH, PhD, Washington State University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b="1" dirty="0"/>
              <a:t>External Scientific and Cultural Advisors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Cy Bridges, Kumu Hula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Karina Walters, PhD , University of Washington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Dedra Buchwald, MD, Washington State University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Barbara Howard, MD, Georgetown University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Fredric Pashkow, MD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b="1" dirty="0"/>
              <a:t>Biostatistical Support: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Hyeong Jun Ahn, PhD, University of Hawai‘i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So Yung Choi, MS, University of Hawai‘i</a:t>
            </a:r>
          </a:p>
          <a:p>
            <a:pPr lvl="1"/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14288" y="1684634"/>
            <a:ext cx="5689600" cy="5410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Community Partners: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Mapuana de Silva, Hālau Mōhala ‘Ilima (Kumu Hula)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Adrienne Dillard, MSW, Kula no Na Po‘e Hawai‘i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Donna Palakiko, APRN, PhD, Ke Ola Mamo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Joseph Gonsalves, Hui no key Ola Pono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Aukahi Austin, PhD, I Ola Lāhui: Hawai‘i Rural Behavioral Health Program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Alicia Higa/Kahau Vegas, Wai‘anae Coast Comprehensive Health Center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Stacy Haumea, Hawai‘i Island Coordinator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b="1" dirty="0"/>
              <a:t>Kumu Hula: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Hina Kamauʻu, Blaine Nohara: Kula no Na Po‘e Hawai‘i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Charlani Kalama, Kaʻolu Luning: Ke Ola Mamo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Mililani Kelepolo: Hui no Ke Ola Pono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Kalehua Tolentino, Tatiana Fox: I Ola Lāhui: Hawai‘i Rural Behavioral Health Program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Kamanaʻo Hyde-Manoi: Waianaʻe Coast Comprehensive Health Center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Piilani Kaawaloa: Mauli Ola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2831B6-E46C-4F0D-B018-C01C6B57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988" y="324062"/>
            <a:ext cx="7713411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Community Partners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CC1B8A-0141-46CE-8FFE-8EFA9965A7FE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90CB10-52F2-42C1-ADDD-9A29B0438212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F833DA-E9E3-471A-8632-B48ED9D47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479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848FD3A7-FAE9-405C-8A5B-BB6BD631AB2E}"/>
              </a:ext>
            </a:extLst>
          </p:cNvPr>
          <p:cNvGrpSpPr/>
          <p:nvPr/>
        </p:nvGrpSpPr>
        <p:grpSpPr>
          <a:xfrm>
            <a:off x="2662860" y="506630"/>
            <a:ext cx="9236684" cy="6139242"/>
            <a:chOff x="152400" y="-76200"/>
            <a:chExt cx="11589736" cy="6858000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8FB8D217-493C-427F-A518-6DC8EB528F08}"/>
                </a:ext>
              </a:extLst>
            </p:cNvPr>
            <p:cNvSpPr txBox="1"/>
            <p:nvPr/>
          </p:nvSpPr>
          <p:spPr>
            <a:xfrm>
              <a:off x="2398723" y="2904073"/>
              <a:ext cx="2823651" cy="48501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Education-only wait-list control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(N=132)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9C9BF0B4-1BFF-414C-AAAE-C587786BB40D}"/>
                </a:ext>
              </a:extLst>
            </p:cNvPr>
            <p:cNvSpPr txBox="1"/>
            <p:nvPr/>
          </p:nvSpPr>
          <p:spPr>
            <a:xfrm>
              <a:off x="3024684" y="3635817"/>
              <a:ext cx="1582010" cy="7201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3 month assessment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(N=115)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 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6" name="Text Box 16">
              <a:extLst>
                <a:ext uri="{FF2B5EF4-FFF2-40B4-BE49-F238E27FC236}">
                  <a16:creationId xmlns:a16="http://schemas.microsoft.com/office/drawing/2014/main" id="{2770155E-2CB1-4A30-A579-6ECF6667399E}"/>
                </a:ext>
              </a:extLst>
            </p:cNvPr>
            <p:cNvSpPr txBox="1"/>
            <p:nvPr/>
          </p:nvSpPr>
          <p:spPr>
            <a:xfrm>
              <a:off x="3018816" y="5693217"/>
              <a:ext cx="1582010" cy="47898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Intervention offered 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 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210706-44FF-41D5-9A52-BE1FC0836FD3}"/>
                </a:ext>
              </a:extLst>
            </p:cNvPr>
            <p:cNvCxnSpPr/>
            <p:nvPr/>
          </p:nvCxnSpPr>
          <p:spPr>
            <a:xfrm flipH="1">
              <a:off x="3806521" y="5388417"/>
              <a:ext cx="3667" cy="29907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 Box 1">
              <a:extLst>
                <a:ext uri="{FF2B5EF4-FFF2-40B4-BE49-F238E27FC236}">
                  <a16:creationId xmlns:a16="http://schemas.microsoft.com/office/drawing/2014/main" id="{A9B72DE8-FDD9-465D-A01C-FFD559CEA7C1}"/>
                </a:ext>
              </a:extLst>
            </p:cNvPr>
            <p:cNvSpPr txBox="1"/>
            <p:nvPr/>
          </p:nvSpPr>
          <p:spPr>
            <a:xfrm>
              <a:off x="5134030" y="-76200"/>
              <a:ext cx="1848978" cy="48233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Screened for eligibility (N = 446)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7829D17F-87F4-42FC-9712-92341754B84E}"/>
                </a:ext>
              </a:extLst>
            </p:cNvPr>
            <p:cNvSpPr txBox="1"/>
            <p:nvPr/>
          </p:nvSpPr>
          <p:spPr>
            <a:xfrm>
              <a:off x="7519879" y="293590"/>
              <a:ext cx="3376721" cy="161141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Excluded (N = 183)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charset="2"/>
                <a:buChar char=""/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BP did not meet criteria (n=52)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charset="2"/>
                <a:buChar char=""/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Previous heart condition (n=40)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charset="2"/>
                <a:buChar char=""/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Not NH (n=43)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charset="2"/>
                <a:buChar char=""/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Schedule conflict (n=29)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charset="2"/>
                <a:buChar char=""/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No longer Interested (n=15)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Symbol" charset="2"/>
                <a:buChar char=""/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Other (n=4)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014BA9AB-5D46-48B5-9925-FCDB1D1A1242}"/>
                </a:ext>
              </a:extLst>
            </p:cNvPr>
            <p:cNvSpPr txBox="1"/>
            <p:nvPr/>
          </p:nvSpPr>
          <p:spPr>
            <a:xfrm>
              <a:off x="5222373" y="1600200"/>
              <a:ext cx="1711827" cy="5334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Randomized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(N = 263)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9A928C7A-4331-4F78-B5F1-A81CE86D2CE7}"/>
                </a:ext>
              </a:extLst>
            </p:cNvPr>
            <p:cNvSpPr txBox="1"/>
            <p:nvPr/>
          </p:nvSpPr>
          <p:spPr>
            <a:xfrm>
              <a:off x="7162354" y="2903186"/>
              <a:ext cx="2957574" cy="48501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Ola Hou I ka Hula Program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(N=131)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27C8DD-6D36-45ED-B986-D46A785183C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059619" y="408813"/>
              <a:ext cx="0" cy="1191387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90DFAA1-8016-4C32-97B8-04A19F338F55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059619" y="1011729"/>
              <a:ext cx="145219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B638D0A-ED77-4572-8D0D-4677725B1CC8}"/>
                </a:ext>
              </a:extLst>
            </p:cNvPr>
            <p:cNvCxnSpPr>
              <a:cxnSpLocks noChangeAspect="1"/>
              <a:stCxn id="30" idx="1"/>
            </p:cNvCxnSpPr>
            <p:nvPr/>
          </p:nvCxnSpPr>
          <p:spPr>
            <a:xfrm flipH="1">
              <a:off x="3806524" y="2552700"/>
              <a:ext cx="1020273" cy="35297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A92FE21-279F-4591-81EF-4D566EA7389E}"/>
                </a:ext>
              </a:extLst>
            </p:cNvPr>
            <p:cNvCxnSpPr>
              <a:cxnSpLocks noChangeAspect="1"/>
              <a:stCxn id="30" idx="3"/>
            </p:cNvCxnSpPr>
            <p:nvPr/>
          </p:nvCxnSpPr>
          <p:spPr>
            <a:xfrm>
              <a:off x="7552664" y="2552700"/>
              <a:ext cx="1001797" cy="35297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E77E1A6C-583F-47A7-8457-264252031EB9}"/>
                </a:ext>
              </a:extLst>
            </p:cNvPr>
            <p:cNvSpPr txBox="1"/>
            <p:nvPr/>
          </p:nvSpPr>
          <p:spPr>
            <a:xfrm>
              <a:off x="7777314" y="4724400"/>
              <a:ext cx="1594478" cy="73153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6 month assessment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(N=105)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 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F41984C2-1CC6-4505-B3B7-DDD5F83D264A}"/>
                </a:ext>
              </a:extLst>
            </p:cNvPr>
            <p:cNvSpPr txBox="1"/>
            <p:nvPr/>
          </p:nvSpPr>
          <p:spPr>
            <a:xfrm>
              <a:off x="7780981" y="6302817"/>
              <a:ext cx="1582010" cy="47898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12 month assessment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 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FD79FCA-39E5-4577-9426-F2771D0AECA4}"/>
                </a:ext>
              </a:extLst>
            </p:cNvPr>
            <p:cNvCxnSpPr/>
            <p:nvPr/>
          </p:nvCxnSpPr>
          <p:spPr>
            <a:xfrm flipH="1">
              <a:off x="3806521" y="3389044"/>
              <a:ext cx="8801" cy="24677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F29D4DF-E286-4FFF-84A9-D7CFBF88A326}"/>
                </a:ext>
              </a:extLst>
            </p:cNvPr>
            <p:cNvCxnSpPr/>
            <p:nvPr/>
          </p:nvCxnSpPr>
          <p:spPr>
            <a:xfrm>
              <a:off x="8559150" y="3413508"/>
              <a:ext cx="3668" cy="24409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0AE9429-C29B-4D33-BF06-7AED48E6AD1C}"/>
                </a:ext>
              </a:extLst>
            </p:cNvPr>
            <p:cNvCxnSpPr/>
            <p:nvPr/>
          </p:nvCxnSpPr>
          <p:spPr>
            <a:xfrm>
              <a:off x="3806521" y="4372684"/>
              <a:ext cx="0" cy="32993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6F6CEB1-D0A1-49F6-9798-6525D0D8CEF0}"/>
                </a:ext>
              </a:extLst>
            </p:cNvPr>
            <p:cNvCxnSpPr/>
            <p:nvPr/>
          </p:nvCxnSpPr>
          <p:spPr>
            <a:xfrm>
              <a:off x="8562818" y="4343400"/>
              <a:ext cx="5501" cy="35921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B728BD9-DC16-4776-BD9B-36D0F90528A8}"/>
                </a:ext>
              </a:extLst>
            </p:cNvPr>
            <p:cNvCxnSpPr>
              <a:stCxn id="16" idx="2"/>
            </p:cNvCxnSpPr>
            <p:nvPr/>
          </p:nvCxnSpPr>
          <p:spPr>
            <a:xfrm flipH="1">
              <a:off x="8562818" y="5455938"/>
              <a:ext cx="11735" cy="8488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520FA5BB-2C53-466A-A770-0CF2FEDD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0386"/>
              <a:ext cx="201512" cy="1178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</a:b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31">
              <a:extLst>
                <a:ext uri="{FF2B5EF4-FFF2-40B4-BE49-F238E27FC236}">
                  <a16:creationId xmlns:a16="http://schemas.microsoft.com/office/drawing/2014/main" id="{433DF021-71DE-431F-A18E-B244FC67D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89742"/>
              <a:ext cx="201512" cy="639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32">
              <a:extLst>
                <a:ext uri="{FF2B5EF4-FFF2-40B4-BE49-F238E27FC236}">
                  <a16:creationId xmlns:a16="http://schemas.microsoft.com/office/drawing/2014/main" id="{FC1D1CCD-5CC8-4695-B54F-31C7272CE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155064"/>
              <a:ext cx="201512" cy="909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</a:b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35">
              <a:extLst>
                <a:ext uri="{FF2B5EF4-FFF2-40B4-BE49-F238E27FC236}">
                  <a16:creationId xmlns:a16="http://schemas.microsoft.com/office/drawing/2014/main" id="{BAD586CC-1DBE-4C3A-B349-768A833A4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89742"/>
              <a:ext cx="201512" cy="639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36">
              <a:extLst>
                <a:ext uri="{FF2B5EF4-FFF2-40B4-BE49-F238E27FC236}">
                  <a16:creationId xmlns:a16="http://schemas.microsoft.com/office/drawing/2014/main" id="{33235600-5D37-4EAC-A43A-EB6A60421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0386"/>
              <a:ext cx="201512" cy="1178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</a:b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 Box 13">
              <a:extLst>
                <a:ext uri="{FF2B5EF4-FFF2-40B4-BE49-F238E27FC236}">
                  <a16:creationId xmlns:a16="http://schemas.microsoft.com/office/drawing/2014/main" id="{E87AAF54-D249-448A-8FF5-B4B4864B3B3B}"/>
                </a:ext>
              </a:extLst>
            </p:cNvPr>
            <p:cNvSpPr txBox="1"/>
            <p:nvPr/>
          </p:nvSpPr>
          <p:spPr>
            <a:xfrm>
              <a:off x="3024684" y="4702617"/>
              <a:ext cx="1582010" cy="72617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 6 month assessment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(N=112)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30" name="Text Box 3">
              <a:extLst>
                <a:ext uri="{FF2B5EF4-FFF2-40B4-BE49-F238E27FC236}">
                  <a16:creationId xmlns:a16="http://schemas.microsoft.com/office/drawing/2014/main" id="{273C295E-8097-4CB1-881E-BB72A9A75F2F}"/>
                </a:ext>
              </a:extLst>
            </p:cNvPr>
            <p:cNvSpPr txBox="1"/>
            <p:nvPr/>
          </p:nvSpPr>
          <p:spPr>
            <a:xfrm>
              <a:off x="4826797" y="2403000"/>
              <a:ext cx="2725867" cy="2993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Basic Heart Health Education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31F6095-9D68-427A-B3D9-C8D4F9FA2A24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038388" y="2133600"/>
              <a:ext cx="0" cy="26940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 Box 12">
              <a:extLst>
                <a:ext uri="{FF2B5EF4-FFF2-40B4-BE49-F238E27FC236}">
                  <a16:creationId xmlns:a16="http://schemas.microsoft.com/office/drawing/2014/main" id="{8C8EF445-3F1F-4465-A203-97107AE351A5}"/>
                </a:ext>
              </a:extLst>
            </p:cNvPr>
            <p:cNvSpPr txBox="1"/>
            <p:nvPr/>
          </p:nvSpPr>
          <p:spPr>
            <a:xfrm>
              <a:off x="7777314" y="3657600"/>
              <a:ext cx="1582010" cy="7201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3 month assessment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(N=126)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charset="0"/>
                  <a:ea typeface="Calibri" charset="0"/>
                  <a:cs typeface="Times New Roman" charset="0"/>
                </a:rPr>
                <a:t> </a:t>
              </a:r>
              <a:endParaRPr lang="en-US" sz="1200" b="1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4895A9E-D943-4921-AB16-F8331667176F}"/>
                </a:ext>
              </a:extLst>
            </p:cNvPr>
            <p:cNvSpPr/>
            <p:nvPr/>
          </p:nvSpPr>
          <p:spPr>
            <a:xfrm>
              <a:off x="4834475" y="3714765"/>
              <a:ext cx="2702398" cy="278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Georgia" panose="02040502050405020303" pitchFamily="18" charset="0"/>
                </a:rPr>
                <a:t>Eligibility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eorgia" panose="02040502050405020303" pitchFamily="18" charset="0"/>
                </a:rPr>
                <a:t>Native Hawaiian with physician-diagnosed hypertension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eorgia" panose="02040502050405020303" pitchFamily="18" charset="0"/>
                </a:rPr>
                <a:t>SBP ≥ 140 mmHg (with diabetes, ≥ 130 mmHg)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eorgia" panose="02040502050405020303" pitchFamily="18" charset="0"/>
                </a:rPr>
                <a:t>No heart disease or stroke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eorgia" panose="02040502050405020303" pitchFamily="18" charset="0"/>
                </a:rPr>
                <a:t>Under a physician’s care for ≥ 6 months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eorgia" panose="02040502050405020303" pitchFamily="18" charset="0"/>
                </a:rPr>
                <a:t>≥ 18 years of 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eorgia" panose="02040502050405020303" pitchFamily="18" charset="0"/>
                </a:rPr>
                <a:t>Independently ambulatory </a:t>
              </a:r>
              <a:endParaRPr lang="en-US" sz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49A54C-C1E8-4FEA-97A9-DE2DCAF40241}"/>
                </a:ext>
              </a:extLst>
            </p:cNvPr>
            <p:cNvSpPr txBox="1"/>
            <p:nvPr/>
          </p:nvSpPr>
          <p:spPr>
            <a:xfrm>
              <a:off x="10051064" y="3833009"/>
              <a:ext cx="169107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dk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91.6% retention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52743-2C8F-4837-BE5B-9CA2E1770D14}"/>
                </a:ext>
              </a:extLst>
            </p:cNvPr>
            <p:cNvSpPr txBox="1"/>
            <p:nvPr/>
          </p:nvSpPr>
          <p:spPr>
            <a:xfrm>
              <a:off x="10051064" y="4896429"/>
              <a:ext cx="169107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dk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87% retention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C790F0-977F-4EC6-98FF-8CE1F5DBFACA}"/>
                </a:ext>
              </a:extLst>
            </p:cNvPr>
            <p:cNvSpPr txBox="1"/>
            <p:nvPr/>
          </p:nvSpPr>
          <p:spPr>
            <a:xfrm>
              <a:off x="747328" y="4922712"/>
              <a:ext cx="169107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dk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85% retention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395D10-F14E-472C-A00F-726F697FA74B}"/>
                </a:ext>
              </a:extLst>
            </p:cNvPr>
            <p:cNvSpPr txBox="1"/>
            <p:nvPr/>
          </p:nvSpPr>
          <p:spPr>
            <a:xfrm>
              <a:off x="747328" y="3852898"/>
              <a:ext cx="169107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dk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87% retention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B8E052-EABC-44CB-B5EF-0E1D6C9C76CF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2203CF-5C59-4C0D-8C56-9FE1550558FB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BA8B9B8-4041-4C23-8F25-53DA397A7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0E261E8-CE98-4203-9604-EA56460E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00" y="1796956"/>
            <a:ext cx="2637072" cy="175975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0D1922A-32A7-4B44-A8F6-0FF95B74D776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</p:spTree>
    <p:extLst>
      <p:ext uri="{BB962C8B-B14F-4D97-AF65-F5344CB8AC3E}">
        <p14:creationId xmlns:p14="http://schemas.microsoft.com/office/powerpoint/2010/main" val="3785919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96007CB-9DA3-46F8-BC29-D33DE2A8A626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7C679E6-0446-45D6-9A60-F3928013EC30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EA6069F-8BA0-448A-97E5-A614A836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FEB833-DD9B-44DE-8CC3-129F35800607}"/>
              </a:ext>
            </a:extLst>
          </p:cNvPr>
          <p:cNvGrpSpPr/>
          <p:nvPr/>
        </p:nvGrpSpPr>
        <p:grpSpPr>
          <a:xfrm>
            <a:off x="2148214" y="1295400"/>
            <a:ext cx="7882839" cy="5396713"/>
            <a:chOff x="2507439" y="1295400"/>
            <a:chExt cx="7361774" cy="51508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5EE65-D440-4769-9F14-6FDCBD75FB51}"/>
                </a:ext>
              </a:extLst>
            </p:cNvPr>
            <p:cNvSpPr/>
            <p:nvPr/>
          </p:nvSpPr>
          <p:spPr>
            <a:xfrm>
              <a:off x="2667000" y="1295400"/>
              <a:ext cx="6705600" cy="45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755557" y="1920874"/>
              <a:ext cx="7113656" cy="4525359"/>
              <a:chOff x="-1127050" y="2732398"/>
              <a:chExt cx="9087165" cy="5438775"/>
            </a:xfrm>
          </p:grpSpPr>
          <p:pic>
            <p:nvPicPr>
              <p:cNvPr id="8" name="Picture 3" descr="ISLES1A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975704" y="2732398"/>
                <a:ext cx="8381832" cy="5438775"/>
              </a:xfrm>
              <a:prstGeom prst="rect">
                <a:avLst/>
              </a:prstGeom>
              <a:noFill/>
            </p:spPr>
          </p:pic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5918199" y="7456798"/>
                <a:ext cx="1635090" cy="45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Hawaiʻi</a:t>
                </a:r>
              </a:p>
              <a:p>
                <a:pPr algn="ctr" eaLnBrk="1" fontAlgn="base" hangingPunct="1"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(Big Island)</a:t>
                </a:r>
              </a:p>
            </p:txBody>
          </p: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4851398" y="4637398"/>
                <a:ext cx="1042459" cy="42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Maui</a:t>
                </a:r>
              </a:p>
            </p:txBody>
          </p:sp>
          <p:sp>
            <p:nvSpPr>
              <p:cNvPr id="11" name="Text Box 13"/>
              <p:cNvSpPr txBox="1">
                <a:spLocks noChangeArrowheads="1"/>
              </p:cNvSpPr>
              <p:nvPr/>
            </p:nvSpPr>
            <p:spPr bwMode="auto">
              <a:xfrm>
                <a:off x="2962749" y="5433213"/>
                <a:ext cx="1678907" cy="28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Kahoʻolawe</a:t>
                </a:r>
              </a:p>
            </p:txBody>
          </p:sp>
          <p:sp>
            <p:nvSpPr>
              <p:cNvPr id="12" name="Text Box 14"/>
              <p:cNvSpPr txBox="1">
                <a:spLocks noChangeArrowheads="1"/>
              </p:cNvSpPr>
              <p:nvPr/>
            </p:nvSpPr>
            <p:spPr bwMode="auto">
              <a:xfrm>
                <a:off x="2578707" y="4891882"/>
                <a:ext cx="1057124" cy="28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Lānaʻi</a:t>
                </a: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3261419" y="3753220"/>
                <a:ext cx="1272907" cy="28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Molokaʻi</a:t>
                </a:r>
              </a:p>
            </p:txBody>
          </p:sp>
          <p:sp>
            <p:nvSpPr>
              <p:cNvPr id="14" name="Text Box 18"/>
              <p:cNvSpPr txBox="1">
                <a:spLocks noChangeArrowheads="1"/>
              </p:cNvSpPr>
              <p:nvPr/>
            </p:nvSpPr>
            <p:spPr bwMode="auto">
              <a:xfrm>
                <a:off x="-1127050" y="3848985"/>
                <a:ext cx="1204897" cy="28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Niʻihau</a:t>
                </a:r>
              </a:p>
            </p:txBody>
          </p:sp>
          <p:sp>
            <p:nvSpPr>
              <p:cNvPr id="15" name="Oval 49"/>
              <p:cNvSpPr>
                <a:spLocks noChangeArrowheads="1"/>
              </p:cNvSpPr>
              <p:nvPr/>
            </p:nvSpPr>
            <p:spPr bwMode="auto">
              <a:xfrm>
                <a:off x="1548681" y="4073660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16" name="Oval 57"/>
              <p:cNvSpPr>
                <a:spLocks noChangeArrowheads="1"/>
              </p:cNvSpPr>
              <p:nvPr/>
            </p:nvSpPr>
            <p:spPr bwMode="auto">
              <a:xfrm>
                <a:off x="2074740" y="4287136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17" name="Oval 60"/>
              <p:cNvSpPr>
                <a:spLocks noChangeArrowheads="1"/>
              </p:cNvSpPr>
              <p:nvPr/>
            </p:nvSpPr>
            <p:spPr bwMode="auto">
              <a:xfrm>
                <a:off x="2250930" y="4164331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18" name="Oval 62"/>
              <p:cNvSpPr>
                <a:spLocks noChangeArrowheads="1"/>
              </p:cNvSpPr>
              <p:nvPr/>
            </p:nvSpPr>
            <p:spPr bwMode="auto">
              <a:xfrm>
                <a:off x="4049173" y="4670503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19" name="Oval 64"/>
              <p:cNvSpPr>
                <a:spLocks noChangeArrowheads="1"/>
              </p:cNvSpPr>
              <p:nvPr/>
            </p:nvSpPr>
            <p:spPr bwMode="auto">
              <a:xfrm>
                <a:off x="2149550" y="4317344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20" name="Oval 65"/>
              <p:cNvSpPr>
                <a:spLocks noChangeArrowheads="1"/>
              </p:cNvSpPr>
              <p:nvPr/>
            </p:nvSpPr>
            <p:spPr bwMode="auto">
              <a:xfrm>
                <a:off x="1672640" y="4190663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1997150" y="4287136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22" name="Oval 73"/>
              <p:cNvSpPr>
                <a:spLocks noChangeArrowheads="1"/>
              </p:cNvSpPr>
              <p:nvPr/>
            </p:nvSpPr>
            <p:spPr bwMode="auto">
              <a:xfrm flipV="1">
                <a:off x="4775201" y="4885049"/>
                <a:ext cx="93883" cy="762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24" name="Text Box 121"/>
              <p:cNvSpPr txBox="1">
                <a:spLocks noChangeArrowheads="1"/>
              </p:cNvSpPr>
              <p:nvPr/>
            </p:nvSpPr>
            <p:spPr bwMode="auto">
              <a:xfrm>
                <a:off x="1997150" y="3364799"/>
                <a:ext cx="45720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Text Box 125"/>
              <p:cNvSpPr txBox="1">
                <a:spLocks noChangeArrowheads="1"/>
              </p:cNvSpPr>
              <p:nvPr/>
            </p:nvSpPr>
            <p:spPr bwMode="auto">
              <a:xfrm>
                <a:off x="616987" y="2805998"/>
                <a:ext cx="1214039" cy="28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Kauaʻi</a:t>
                </a:r>
              </a:p>
            </p:txBody>
          </p:sp>
          <p:sp>
            <p:nvSpPr>
              <p:cNvPr id="26" name="Text Box 127"/>
              <p:cNvSpPr txBox="1">
                <a:spLocks noChangeArrowheads="1"/>
              </p:cNvSpPr>
              <p:nvPr/>
            </p:nvSpPr>
            <p:spPr bwMode="auto">
              <a:xfrm>
                <a:off x="1463749" y="3239386"/>
                <a:ext cx="1086351" cy="28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" charset="0"/>
                  </a:rPr>
                  <a:t>Oʻahu</a:t>
                </a:r>
              </a:p>
            </p:txBody>
          </p:sp>
          <p:sp>
            <p:nvSpPr>
              <p:cNvPr id="27" name="Line 146"/>
              <p:cNvSpPr>
                <a:spLocks noChangeShapeType="1"/>
              </p:cNvSpPr>
              <p:nvPr/>
            </p:nvSpPr>
            <p:spPr bwMode="auto">
              <a:xfrm flipH="1">
                <a:off x="2149550" y="443953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28" name="Line 199"/>
              <p:cNvSpPr>
                <a:spLocks noChangeShapeType="1"/>
              </p:cNvSpPr>
              <p:nvPr/>
            </p:nvSpPr>
            <p:spPr bwMode="auto">
              <a:xfrm flipV="1">
                <a:off x="2292671" y="3711807"/>
                <a:ext cx="497790" cy="501828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1" name="Line 215"/>
              <p:cNvSpPr>
                <a:spLocks noChangeShapeType="1"/>
              </p:cNvSpPr>
              <p:nvPr/>
            </p:nvSpPr>
            <p:spPr bwMode="auto">
              <a:xfrm flipV="1">
                <a:off x="4851401" y="4293467"/>
                <a:ext cx="422824" cy="648731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cxnSp>
            <p:nvCxnSpPr>
              <p:cNvPr id="33" name="AutoShape 305"/>
              <p:cNvCxnSpPr>
                <a:cxnSpLocks noChangeShapeType="1"/>
              </p:cNvCxnSpPr>
              <p:nvPr/>
            </p:nvCxnSpPr>
            <p:spPr bwMode="auto">
              <a:xfrm>
                <a:off x="2186063" y="3072699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4" name="Text Box 271"/>
              <p:cNvSpPr txBox="1">
                <a:spLocks noChangeArrowheads="1"/>
              </p:cNvSpPr>
              <p:nvPr/>
            </p:nvSpPr>
            <p:spPr bwMode="auto">
              <a:xfrm>
                <a:off x="6776321" y="5647617"/>
                <a:ext cx="1183794" cy="3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2pPr>
                <a:lvl3pPr marL="11430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3pPr>
                <a:lvl4pPr marL="16002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4pPr>
                <a:lvl5pPr marL="2057400" indent="-228600" eaLnBrk="0" hangingPunct="0"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800" b="1">
                    <a:solidFill>
                      <a:schemeClr val="tx1"/>
                    </a:solidFill>
                    <a:latin typeface="Forte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accent2"/>
                    </a:solidFill>
                    <a:latin typeface="Arial Narrow" charset="0"/>
                  </a:rPr>
                  <a:t>Mauli Ola </a:t>
                </a:r>
              </a:p>
            </p:txBody>
          </p:sp>
          <p:sp>
            <p:nvSpPr>
              <p:cNvPr id="35" name="Oval 82"/>
              <p:cNvSpPr>
                <a:spLocks noChangeArrowheads="1"/>
              </p:cNvSpPr>
              <p:nvPr/>
            </p:nvSpPr>
            <p:spPr bwMode="auto">
              <a:xfrm>
                <a:off x="6700121" y="6778286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Forte" charset="0"/>
                  <a:ea typeface="ＭＳ Ｐゴシック" charset="0"/>
                </a:endParaRPr>
              </a:p>
            </p:txBody>
          </p:sp>
          <p:sp>
            <p:nvSpPr>
              <p:cNvPr id="38" name="Line 199">
                <a:extLst>
                  <a:ext uri="{FF2B5EF4-FFF2-40B4-BE49-F238E27FC236}">
                    <a16:creationId xmlns:a16="http://schemas.microsoft.com/office/drawing/2014/main" id="{A6EA8632-871C-C644-A881-F37DCE923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3565" y="4134040"/>
                <a:ext cx="804433" cy="434848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0" name="Line 199">
                <a:extLst>
                  <a:ext uri="{FF2B5EF4-FFF2-40B4-BE49-F238E27FC236}">
                    <a16:creationId xmlns:a16="http://schemas.microsoft.com/office/drawing/2014/main" id="{DC3BF6AC-9B33-DC4C-A961-92455A9BC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5800" y="4362364"/>
                <a:ext cx="164178" cy="1378973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1" name="Line 199">
                <a:extLst>
                  <a:ext uri="{FF2B5EF4-FFF2-40B4-BE49-F238E27FC236}">
                    <a16:creationId xmlns:a16="http://schemas.microsoft.com/office/drawing/2014/main" id="{264876F3-2839-834A-860C-B5E54B7EB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9174" y="4171691"/>
                <a:ext cx="1265760" cy="525845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2" name="Line 256">
                <a:extLst>
                  <a:ext uri="{FF2B5EF4-FFF2-40B4-BE49-F238E27FC236}">
                    <a16:creationId xmlns:a16="http://schemas.microsoft.com/office/drawing/2014/main" id="{9E291765-2E8F-CB47-94BA-0B0086629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76488" y="6175975"/>
                <a:ext cx="286987" cy="619549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9" name="Line 199">
                <a:extLst>
                  <a:ext uri="{FF2B5EF4-FFF2-40B4-BE49-F238E27FC236}">
                    <a16:creationId xmlns:a16="http://schemas.microsoft.com/office/drawing/2014/main" id="{726B1AC3-4D9D-CE41-914A-6575C04AE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0479" y="4336994"/>
                <a:ext cx="1034309" cy="554888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3" name="Line 199">
                <a:extLst>
                  <a:ext uri="{FF2B5EF4-FFF2-40B4-BE49-F238E27FC236}">
                    <a16:creationId xmlns:a16="http://schemas.microsoft.com/office/drawing/2014/main" id="{F37E7AE7-D4CA-C343-98BD-56D5D7AEE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9788" y="4266861"/>
                <a:ext cx="631140" cy="744434"/>
              </a:xfrm>
              <a:prstGeom prst="line">
                <a:avLst/>
              </a:prstGeom>
              <a:ln w="9525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  <p:pic>
          <p:nvPicPr>
            <p:cNvPr id="1026" name="Picture 2" descr="Ke Ola Mamo">
              <a:extLst>
                <a:ext uri="{FF2B5EF4-FFF2-40B4-BE49-F238E27FC236}">
                  <a16:creationId xmlns:a16="http://schemas.microsoft.com/office/drawing/2014/main" id="{C17A1E4A-5CBA-4B28-B092-826542E7C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792" y="2223338"/>
              <a:ext cx="996463" cy="345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utoShape 4" descr="Hui No Ke Ola Pono">
              <a:extLst>
                <a:ext uri="{FF2B5EF4-FFF2-40B4-BE49-F238E27FC236}">
                  <a16:creationId xmlns:a16="http://schemas.microsoft.com/office/drawing/2014/main" id="{B7BCF9F6-B9E1-4B11-84B7-6339EEB222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34" name="Picture 10" descr="Hui No Ke Ola Pono - Hana Business Directory - HanaMaui.com!">
              <a:extLst>
                <a:ext uri="{FF2B5EF4-FFF2-40B4-BE49-F238E27FC236}">
                  <a16:creationId xmlns:a16="http://schemas.microsoft.com/office/drawing/2014/main" id="{8DCAB006-D850-4F47-9326-642754EE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214" y="2916453"/>
              <a:ext cx="1404270" cy="248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img1.wsimg.com/isteam/ip/62136b96-db47-42a0-8464-9df65d66b94d/Kula%20Final%20Logo%202019.png/:/cr=t:0%25,l:0%25,w:100%25,h:100%25">
              <a:extLst>
                <a:ext uri="{FF2B5EF4-FFF2-40B4-BE49-F238E27FC236}">
                  <a16:creationId xmlns:a16="http://schemas.microsoft.com/office/drawing/2014/main" id="{3D302DF9-2EC8-4B7E-954B-6CCDCDF54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710" y="4239995"/>
              <a:ext cx="1612950" cy="115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728AB8B-CFCF-46E4-B7FA-145D70850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4628" y="3824628"/>
              <a:ext cx="1254762" cy="416474"/>
            </a:xfrm>
            <a:prstGeom prst="rect">
              <a:avLst/>
            </a:prstGeom>
          </p:spPr>
        </p:pic>
        <p:pic>
          <p:nvPicPr>
            <p:cNvPr id="1040" name="Picture 16" descr="Waianae Coast Comprehensive Health Center">
              <a:extLst>
                <a:ext uri="{FF2B5EF4-FFF2-40B4-BE49-F238E27FC236}">
                  <a16:creationId xmlns:a16="http://schemas.microsoft.com/office/drawing/2014/main" id="{60934E76-C6F1-4C99-A76F-F0DE500CC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39" y="3149653"/>
              <a:ext cx="1626720" cy="601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518" y="325126"/>
            <a:ext cx="7339913" cy="1143000"/>
          </a:xfrm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Recruitment, Implementation &amp; Assessment Sites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086BC0-139B-408A-961E-402DB8373225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</p:spTree>
    <p:extLst>
      <p:ext uri="{BB962C8B-B14F-4D97-AF65-F5344CB8AC3E}">
        <p14:creationId xmlns:p14="http://schemas.microsoft.com/office/powerpoint/2010/main" val="1507987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300" y="1874109"/>
            <a:ext cx="6421439" cy="395210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B14810-3423-4F33-9336-B56F1AE7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70" y="1891294"/>
            <a:ext cx="4728519" cy="317099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Two 60-min. Hula classes per week for 12-weeks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~15 participants per cohort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Led by a kuku hula trained on standardized protocols. </a:t>
            </a:r>
          </a:p>
          <a:p>
            <a:r>
              <a:rPr lang="en-US" sz="2000" dirty="0">
                <a:latin typeface="+mj-lt"/>
              </a:rPr>
              <a:t>Goal of each hula class was to Increase minutes of continuous dancing.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FD8DAA-EC67-494F-B1F5-00102C47BE40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FAADEA-AE76-45EE-B648-9766145912F2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5B4A5B-C42A-417B-AF5F-FB637FEC2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F1413C79-4C77-401C-8AB4-64A0F28B96E3}"/>
              </a:ext>
            </a:extLst>
          </p:cNvPr>
          <p:cNvSpPr txBox="1">
            <a:spLocks/>
          </p:cNvSpPr>
          <p:nvPr/>
        </p:nvSpPr>
        <p:spPr>
          <a:xfrm>
            <a:off x="3873843" y="365125"/>
            <a:ext cx="73399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I: Hula Training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7D053-4CD3-4001-BD63-58585EEA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219" y="4217506"/>
            <a:ext cx="3209613" cy="21386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2055A1-249D-4CA1-AC1F-F490C0B30FA9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</p:spTree>
    <p:extLst>
      <p:ext uri="{BB962C8B-B14F-4D97-AF65-F5344CB8AC3E}">
        <p14:creationId xmlns:p14="http://schemas.microsoft.com/office/powerpoint/2010/main" val="374363018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865824"/>
              </p:ext>
            </p:extLst>
          </p:nvPr>
        </p:nvGraphicFramePr>
        <p:xfrm>
          <a:off x="4887097" y="1478280"/>
          <a:ext cx="6142749" cy="512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83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9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1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 Ka Hana Ka ’Ike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Goal setting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Worksheets:</a:t>
                      </a:r>
                      <a:r>
                        <a:rPr lang="en-US" sz="1800" baseline="0" dirty="0"/>
                        <a:t> Values and time management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Education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Hula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Peer discussion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Education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Stress</a:t>
                      </a:r>
                      <a:r>
                        <a:rPr lang="en-US" sz="1800" baseline="0" dirty="0"/>
                        <a:t> management education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Hula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Peer discussion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Education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Revisiting goals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130">
                <a:tc>
                  <a:txBody>
                    <a:bodyPr/>
                    <a:lstStyle/>
                    <a:p>
                      <a:r>
                        <a:rPr lang="en-US" sz="18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Hula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4378" y="5267474"/>
            <a:ext cx="4230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phase is based on Indigenist and self-regulation theories to help with sustained behavior change.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72" y="2430591"/>
            <a:ext cx="3257446" cy="21702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21AC70-C2D1-4CCE-9AC1-AD7EA2ABEDEE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F303D-A550-474D-A662-9EDA87ADF402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635AF2-9229-4A56-A6B6-D2892D333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42F44FE4-1C31-4422-906F-B77E66B00D00}"/>
              </a:ext>
            </a:extLst>
          </p:cNvPr>
          <p:cNvSpPr txBox="1">
            <a:spLocks/>
          </p:cNvSpPr>
          <p:nvPr/>
        </p:nvSpPr>
        <p:spPr>
          <a:xfrm>
            <a:off x="3966518" y="337482"/>
            <a:ext cx="73399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II: Maintenance Phase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079410-9C94-47C8-B2E7-97980A1E276F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</p:spTree>
    <p:extLst>
      <p:ext uri="{BB962C8B-B14F-4D97-AF65-F5344CB8AC3E}">
        <p14:creationId xmlns:p14="http://schemas.microsoft.com/office/powerpoint/2010/main" val="1362410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CB12-2816-4169-B31F-C95A0334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78" y="330199"/>
            <a:ext cx="7412421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 Characteristics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A4B40-9F64-4C4C-9C96-C05F3F6A58AC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F938F0-C9F6-4DFD-9819-C4BC1EE1ADAC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41FF25-540B-401A-ACEC-F85DE31C8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22ED0A2-BEC6-44AB-80AC-E5046261CA34}"/>
              </a:ext>
            </a:extLst>
          </p:cNvPr>
          <p:cNvSpPr/>
          <p:nvPr/>
        </p:nvSpPr>
        <p:spPr>
          <a:xfrm>
            <a:off x="4616464" y="6400884"/>
            <a:ext cx="7329044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  <a:tab pos="685800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Kaholokula, J.K et al. (2021). A Cultural dance program improves hypertension control and cardiovascular disease risk In Native Hawaiians: A randomized controlled trial. </a:t>
            </a:r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Annals of Behavioral Medicine, 55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(10), 1006–1018.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912F9-A10F-4D98-9A6D-A349E9215C64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1BD1D67-7BD9-43AD-86D5-6F687976F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2849"/>
            <a:ext cx="10972800" cy="4275551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In total, we had…</a:t>
            </a:r>
            <a:endParaRPr lang="en-US" sz="2800" dirty="0">
              <a:latin typeface="+mj-lt"/>
              <a:ea typeface="Georgia" charset="0"/>
              <a:cs typeface="Georgia" charset="0"/>
            </a:endParaRPr>
          </a:p>
          <a:p>
            <a:pPr marL="685800"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263 Native Hawaiians (131 immediately received Ola Hou)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84% were female 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Average age was 58 years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45% had diabetes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86% were on medication for their high blood pressure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73% had danced hula before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Average starting blood pressure was 144/85 mmHg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j-lt"/>
                <a:ea typeface="Georgia" charset="0"/>
                <a:cs typeface="Georgia" charset="0"/>
              </a:rPr>
              <a:t>Balance in baseline characteristics, with the exception of weight.</a:t>
            </a:r>
          </a:p>
        </p:txBody>
      </p:sp>
    </p:spTree>
    <p:extLst>
      <p:ext uri="{BB962C8B-B14F-4D97-AF65-F5344CB8AC3E}">
        <p14:creationId xmlns:p14="http://schemas.microsoft.com/office/powerpoint/2010/main" val="329097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9835-1D01-4F0E-996E-731C6A0A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860" y="304165"/>
            <a:ext cx="7574279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Systolic Blood Pressure Outcomes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1A4CDEC-6EC5-43DE-9F80-69A7242B0F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827717"/>
              </p:ext>
            </p:extLst>
          </p:nvPr>
        </p:nvGraphicFramePr>
        <p:xfrm>
          <a:off x="354272" y="1825667"/>
          <a:ext cx="6738507" cy="4165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02C204-8566-4CAF-B291-28FEA3D941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239351"/>
              </p:ext>
            </p:extLst>
          </p:nvPr>
        </p:nvGraphicFramePr>
        <p:xfrm>
          <a:off x="7488195" y="1825667"/>
          <a:ext cx="4127113" cy="4165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5F3FB0-CADA-4E58-9779-8F5169BBCD75}"/>
              </a:ext>
            </a:extLst>
          </p:cNvPr>
          <p:cNvCxnSpPr>
            <a:cxnSpLocks/>
          </p:cNvCxnSpPr>
          <p:nvPr/>
        </p:nvCxnSpPr>
        <p:spPr>
          <a:xfrm>
            <a:off x="7300269" y="1781217"/>
            <a:ext cx="0" cy="4289383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538652C8-3419-4D70-B68C-65A119297EAD}"/>
              </a:ext>
            </a:extLst>
          </p:cNvPr>
          <p:cNvSpPr txBox="1"/>
          <p:nvPr/>
        </p:nvSpPr>
        <p:spPr>
          <a:xfrm>
            <a:off x="9551751" y="3265487"/>
            <a:ext cx="1918188" cy="327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RR = 1.8 (1.4, 2.2),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 </a:t>
            </a:r>
            <a:r>
              <a:rPr lang="en-US" sz="1200" i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&lt;0.001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D390B2-7DA7-46C5-802D-D078C6A74C3A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3BAAE2-CBBF-4857-B13A-DF741861A32E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C39343C-4094-4BBA-B242-94BFBABB6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F17788-324E-4598-8FC1-E0CC17B22647}"/>
              </a:ext>
            </a:extLst>
          </p:cNvPr>
          <p:cNvSpPr txBox="1"/>
          <p:nvPr/>
        </p:nvSpPr>
        <p:spPr>
          <a:xfrm>
            <a:off x="6337300" y="5099050"/>
            <a:ext cx="37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A8B470-6C4E-4065-B5A3-FE3D495908E6}"/>
              </a:ext>
            </a:extLst>
          </p:cNvPr>
          <p:cNvSpPr txBox="1"/>
          <p:nvPr/>
        </p:nvSpPr>
        <p:spPr>
          <a:xfrm>
            <a:off x="347922" y="5972261"/>
            <a:ext cx="6738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Note: </a:t>
            </a:r>
            <a:r>
              <a:rPr lang="en-US" sz="1200" dirty="0"/>
              <a:t>The waitlist control group offered the intervention after 6-month data collection. 12-month data Is only intervention group. </a:t>
            </a:r>
            <a:endParaRPr lang="en-US" sz="12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4614A9-81FD-4E54-90B9-50283BB11113}"/>
              </a:ext>
            </a:extLst>
          </p:cNvPr>
          <p:cNvSpPr/>
          <p:nvPr/>
        </p:nvSpPr>
        <p:spPr>
          <a:xfrm>
            <a:off x="4616464" y="6400884"/>
            <a:ext cx="7329044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  <a:tab pos="685800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Kaholokula, J.K et al. (2021). A Cultural dance program improves hypertension control and cardiovascular disease risk In Native Hawaiians: A randomized controlled trial. </a:t>
            </a:r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Annals of Behavioral Medicine, 55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(10), 1006–1018.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C2E9C7-9648-4C56-B654-E58B50D238EF}"/>
              </a:ext>
            </a:extLst>
          </p:cNvPr>
          <p:cNvSpPr txBox="1"/>
          <p:nvPr/>
        </p:nvSpPr>
        <p:spPr>
          <a:xfrm>
            <a:off x="496330" y="6433634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</p:spTree>
    <p:extLst>
      <p:ext uri="{BB962C8B-B14F-4D97-AF65-F5344CB8AC3E}">
        <p14:creationId xmlns:p14="http://schemas.microsoft.com/office/powerpoint/2010/main" val="49616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6129632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eorgia" panose="02040502050405020303" pitchFamily="18" charset="0"/>
              </a:rPr>
              <a:t>Mohala i ka wai, ka maka o ka pua</a:t>
            </a:r>
          </a:p>
          <a:p>
            <a:pPr algn="ctr"/>
            <a:r>
              <a:rPr lang="en-US" sz="1600" dirty="0"/>
              <a:t>Flowers thrive where there is water, as thriving people are found where living conditions are good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CD254-E222-4FCB-A940-68F5CCCD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95" y="144162"/>
            <a:ext cx="9296400" cy="60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65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4D1B0F-20B1-456A-89D4-DA70215CE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988" y="333375"/>
            <a:ext cx="7484812" cy="1325563"/>
          </a:xfrm>
        </p:spPr>
        <p:txBody>
          <a:bodyPr>
            <a:normAutofit/>
          </a:bodyPr>
          <a:lstStyle/>
          <a:p>
            <a:r>
              <a:rPr lang="en-US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10-Year CVD Risk Outcome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FDAE1A-2F16-4802-9137-BBC9789D1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93043" cy="416718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Framingham Risk Scores – CVD</a:t>
            </a:r>
          </a:p>
          <a:p>
            <a:pPr lvl="1"/>
            <a:r>
              <a:rPr lang="en-US" dirty="0">
                <a:latin typeface="+mj-lt"/>
              </a:rPr>
              <a:t>Accounts for age, sex, systolic BP, HDL, total cholesterol, smoking and diabetes status, and pharmacologic treatment for HTN (yes vs. no). </a:t>
            </a:r>
          </a:p>
          <a:p>
            <a:r>
              <a:rPr lang="en-US" dirty="0">
                <a:latin typeface="+mj-lt"/>
              </a:rPr>
              <a:t>Ola Hou participants had nearly double the risk reduction compared to education-only waitlist control participants</a:t>
            </a:r>
          </a:p>
          <a:p>
            <a:pPr lvl="1"/>
            <a:r>
              <a:rPr lang="en-US" dirty="0">
                <a:latin typeface="+mj-lt"/>
              </a:rPr>
              <a:t>5.2% versus 2.6% risk reduction (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.02</a:t>
            </a:r>
            <a:r>
              <a:rPr lang="en-US" i="1" dirty="0">
                <a:latin typeface="+mj-lt"/>
              </a:rPr>
              <a:t>).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1916DF-7F85-4121-946D-F1307EE47A9E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152956-9874-488E-A250-36906AAD8D10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036925-C9E6-49AA-9259-55EF9E737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D458D91-A891-4448-9D77-7729D4A23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918" y="1936750"/>
            <a:ext cx="4762231" cy="40560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81F053-25F9-4A3B-B668-1096D2BF86AE}"/>
              </a:ext>
            </a:extLst>
          </p:cNvPr>
          <p:cNvSpPr/>
          <p:nvPr/>
        </p:nvSpPr>
        <p:spPr>
          <a:xfrm>
            <a:off x="4616464" y="6314389"/>
            <a:ext cx="7329044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  <a:tab pos="685800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Kaholokula, J.K et al. (2021). A Cultural dance program improves hypertension control and cardiovascular disease risk In Native Hawaiians: A randomized controlled trial. </a:t>
            </a:r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Annals of Behavioral Medicine, 55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(10), 1006–1018.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5E582-72B1-4C48-9531-3D870A7ECF47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200B0-66B2-491A-AD55-08E52FBB2015}"/>
              </a:ext>
            </a:extLst>
          </p:cNvPr>
          <p:cNvSpPr txBox="1"/>
          <p:nvPr/>
        </p:nvSpPr>
        <p:spPr>
          <a:xfrm>
            <a:off x="7753865" y="5189841"/>
            <a:ext cx="9700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Baseline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13A174-0726-4E57-BC77-08CE2F11402D}"/>
              </a:ext>
            </a:extLst>
          </p:cNvPr>
          <p:cNvSpPr txBox="1"/>
          <p:nvPr/>
        </p:nvSpPr>
        <p:spPr>
          <a:xfrm>
            <a:off x="9382897" y="5177485"/>
            <a:ext cx="9700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6-month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4F0DD-9794-45DC-8676-B5729BFF8C63}"/>
              </a:ext>
            </a:extLst>
          </p:cNvPr>
          <p:cNvSpPr txBox="1"/>
          <p:nvPr/>
        </p:nvSpPr>
        <p:spPr>
          <a:xfrm>
            <a:off x="8150214" y="3424796"/>
            <a:ext cx="970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Intervention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943CB6-C159-42FB-9452-652B4C1E4A6A}"/>
              </a:ext>
            </a:extLst>
          </p:cNvPr>
          <p:cNvSpPr txBox="1"/>
          <p:nvPr/>
        </p:nvSpPr>
        <p:spPr>
          <a:xfrm>
            <a:off x="9472016" y="2775529"/>
            <a:ext cx="7917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Control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CB36DA-6731-466A-AE99-F29828E8D054}"/>
              </a:ext>
            </a:extLst>
          </p:cNvPr>
          <p:cNvSpPr/>
          <p:nvPr/>
        </p:nvSpPr>
        <p:spPr>
          <a:xfrm>
            <a:off x="7460243" y="5631443"/>
            <a:ext cx="294499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83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59492"/>
            <a:ext cx="6019800" cy="1143000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4330"/>
            <a:ext cx="6093372" cy="492417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u="sng" dirty="0">
                <a:latin typeface="+mj-lt"/>
              </a:rPr>
              <a:t>Overall findings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Ola Hou improved blood pressure control and CVD risk.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Improvements held 12 months out.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Effectively implemented across different community and clinical settings.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Outstanding recruitment and retention. 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700" dirty="0">
              <a:latin typeface="+mj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u="sng" dirty="0">
                <a:latin typeface="+mj-lt"/>
              </a:rPr>
              <a:t>Other findings and lessons learned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Increased social and cultural connectedness.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Decreased perceptions of racism.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Improved medication adherence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Validated hula as a healing practice.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Increased community capacity to engage in health promotion.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500" dirty="0">
              <a:latin typeface="+mj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u="sng" dirty="0">
                <a:latin typeface="+mj-lt"/>
              </a:rPr>
              <a:t>Other contributions to science and the community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Shifted the paradigm of health promotion.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Ola Hou is offered in primary care and other community-based settings.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Reimbursement for hula by a local medical insurer (AlohaCare).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Inspired other Indigenous communities.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Applying Ola Hou to other health concerns.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22F83-A7BE-4BDB-9112-7BE3D9784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064" y="1649106"/>
            <a:ext cx="3827715" cy="25541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D9D6EA-18EA-4DB3-A24A-D02B643ABE86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3D1A25-44EC-4D49-AE3F-15063201F9A2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1BF864-2B9F-4CAC-A115-DB7288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75C995-8B88-486C-9CB9-D327A6A8E767}"/>
              </a:ext>
            </a:extLst>
          </p:cNvPr>
          <p:cNvSpPr txBox="1"/>
          <p:nvPr/>
        </p:nvSpPr>
        <p:spPr>
          <a:xfrm>
            <a:off x="6779172" y="4372650"/>
            <a:ext cx="4988210" cy="2025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b="1" u="sng" dirty="0">
                <a:latin typeface="+mj-lt"/>
              </a:rPr>
              <a:t>Future directions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Establish the hula program efficacy for other health issues: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Preventing Alzheimer’s disease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Fall prevention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Dissemination and implementation project.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Third-party reimbursement.</a:t>
            </a:r>
          </a:p>
        </p:txBody>
      </p:sp>
    </p:spTree>
    <p:extLst>
      <p:ext uri="{BB962C8B-B14F-4D97-AF65-F5344CB8AC3E}">
        <p14:creationId xmlns:p14="http://schemas.microsoft.com/office/powerpoint/2010/main" val="3981097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Mahalo Nui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943600" cy="45719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err="1">
                <a:cs typeface="Times New Roman" panose="02020603050405020304" pitchFamily="18" charset="0"/>
              </a:rPr>
              <a:t>KāHOLO</a:t>
            </a:r>
            <a:r>
              <a:rPr lang="en-US" dirty="0">
                <a:cs typeface="Times New Roman" panose="02020603050405020304" pitchFamily="18" charset="0"/>
              </a:rPr>
              <a:t> Project</a:t>
            </a:r>
            <a:r>
              <a:rPr lang="en-US" dirty="0"/>
              <a:t> funded by the National Heart, Lung, and Blood Institute (R01 HL126577).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‘Ike Kupuna Project funded by the National Institute of Aging (P01AG066584)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The content of this presentation Is solely the responsibility of the presenter(s) and does not necessarily represent the official views of the National Institutes of Health.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3A041-E1AC-43A1-A31D-933E485B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98" y="1967505"/>
            <a:ext cx="491380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99822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 Assets &amp; Aspirations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659" y="1905000"/>
            <a:ext cx="5484341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cs typeface="Arial" panose="020B0604020202020204" pitchFamily="34" charset="0"/>
              </a:rPr>
              <a:t>Revitalizing</a:t>
            </a:r>
            <a:r>
              <a:rPr lang="en-US" sz="1800" dirty="0"/>
              <a:t> traditional practices (e.g., language; traditional diets and resource management; and ocean voyaging traditions).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93% strongly identify with their Kanaka ‘</a:t>
            </a:r>
            <a:r>
              <a:rPr lang="en-US" sz="1800" dirty="0" err="1"/>
              <a:t>Ōiwi</a:t>
            </a:r>
            <a:r>
              <a:rPr lang="en-US" sz="1800" dirty="0"/>
              <a:t> heritage and culture </a:t>
            </a:r>
            <a:r>
              <a:rPr lang="en-US" sz="1600" dirty="0"/>
              <a:t>(Kaholokula, 2017).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80% strongly believe it is important to maintain cultural values and practices for psychological wellbeing </a:t>
            </a:r>
            <a:r>
              <a:rPr lang="en-US" sz="1600" dirty="0"/>
              <a:t>(Kamehameha Schools, 2014)</a:t>
            </a:r>
            <a:r>
              <a:rPr lang="en-US" sz="1800" dirty="0"/>
              <a:t>. 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Culture-based educational strategies lead to better academic performance, education and community engagement, and greater cultural pride </a:t>
            </a:r>
            <a:r>
              <a:rPr lang="en-US" sz="1600" dirty="0"/>
              <a:t>(Kana‘iaupuni &amp; Ishibashi, 2003, 2005). </a:t>
            </a:r>
          </a:p>
          <a:p>
            <a:endParaRPr lang="en-US" sz="1200" dirty="0"/>
          </a:p>
          <a:p>
            <a:r>
              <a:rPr lang="en-US" sz="1800" dirty="0"/>
              <a:t>Desire for holistic approaches to healthcare and health promotion</a:t>
            </a:r>
            <a:r>
              <a:rPr lang="en-US" sz="1600" dirty="0"/>
              <a:t> (Kaholokula et al., 2008; </a:t>
            </a:r>
            <a:r>
              <a:rPr lang="en-US" sz="1600" dirty="0" err="1"/>
              <a:t>Maskarinec</a:t>
            </a:r>
            <a:r>
              <a:rPr lang="en-US" sz="1600" dirty="0"/>
              <a:t> et., 2015).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2896673" cy="217250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514045"/>
            <a:ext cx="2667000" cy="177476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389" y="4810250"/>
            <a:ext cx="3119211" cy="1752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7110BF-6402-4C79-B1BE-1FA12856114B}"/>
              </a:ext>
            </a:extLst>
          </p:cNvPr>
          <p:cNvSpPr txBox="1"/>
          <p:nvPr/>
        </p:nvSpPr>
        <p:spPr>
          <a:xfrm>
            <a:off x="2057400" y="990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Kānaka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‘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Ōiwi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are (re)turning to cultural perspectives and traditions to achieve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Mauli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Ola.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163BA8-8BE7-4875-9658-B4B8CC189B9C}"/>
              </a:ext>
            </a:extLst>
          </p:cNvPr>
          <p:cNvSpPr txBox="1">
            <a:spLocks/>
          </p:cNvSpPr>
          <p:nvPr/>
        </p:nvSpPr>
        <p:spPr>
          <a:xfrm>
            <a:off x="9677400" y="2436437"/>
            <a:ext cx="2133600" cy="6877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Nānā</a:t>
            </a:r>
            <a:r>
              <a:rPr lang="en-US" sz="18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8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US" sz="18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kumu</a:t>
            </a:r>
            <a:r>
              <a:rPr lang="en-US" sz="18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400" b="1" i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Look to the source.</a:t>
            </a:r>
          </a:p>
        </p:txBody>
      </p:sp>
    </p:spTree>
    <p:extLst>
      <p:ext uri="{BB962C8B-B14F-4D97-AF65-F5344CB8AC3E}">
        <p14:creationId xmlns:p14="http://schemas.microsoft.com/office/powerpoint/2010/main" val="2363404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16"/>
            <a:ext cx="10972800" cy="164623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Hula, a Hallmark of Hawaiian 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8" y="1641511"/>
            <a:ext cx="4072881" cy="2713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984" y="3546390"/>
            <a:ext cx="5236416" cy="2778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7801" y="2076271"/>
            <a:ext cx="6242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“Hula is the language of the heart, therefore, the heartbeat of the Hawaiian people..”</a:t>
            </a:r>
          </a:p>
          <a:p>
            <a:pPr algn="r"/>
            <a:r>
              <a:rPr lang="en-US" sz="2400" b="1" dirty="0"/>
              <a:t> </a:t>
            </a:r>
            <a:r>
              <a:rPr lang="en-US" sz="2400" dirty="0">
                <a:solidFill>
                  <a:srgbClr val="333333"/>
                </a:solidFill>
                <a:sym typeface="Symbol" panose="05050102010706020507" pitchFamily="18" charset="2"/>
              </a:rPr>
              <a:t>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Calibri" panose="020F0502020204030204" pitchFamily="34" charset="0"/>
              </a:rPr>
              <a:t>King David K</a:t>
            </a:r>
            <a:r>
              <a:rPr lang="en-US" sz="2000" dirty="0">
                <a:cs typeface="Times New Roman" panose="02020603050405020304" pitchFamily="18" charset="0"/>
              </a:rPr>
              <a:t>ā</a:t>
            </a:r>
            <a:r>
              <a:rPr lang="en-US" sz="2000" dirty="0">
                <a:cs typeface="Calibri" panose="020F0502020204030204" pitchFamily="34" charset="0"/>
              </a:rPr>
              <a:t>lakaua</a:t>
            </a: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F50CF8-ED33-4819-9A07-8E9E9C3452F2}"/>
              </a:ext>
            </a:extLst>
          </p:cNvPr>
          <p:cNvSpPr/>
          <p:nvPr/>
        </p:nvSpPr>
        <p:spPr>
          <a:xfrm>
            <a:off x="457201" y="4957227"/>
            <a:ext cx="5638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</a:rPr>
              <a:t>“Hula is our highest expression of who we are. It’s our language put into motion.”</a:t>
            </a:r>
          </a:p>
          <a:p>
            <a:pPr algn="r"/>
            <a:r>
              <a:rPr lang="en-US" sz="2000" dirty="0">
                <a:solidFill>
                  <a:srgbClr val="333333"/>
                </a:solidFill>
                <a:sym typeface="Symbol" panose="05050102010706020507" pitchFamily="18" charset="2"/>
              </a:rPr>
              <a:t> </a:t>
            </a:r>
            <a:r>
              <a:rPr lang="en-US" sz="2000" dirty="0">
                <a:solidFill>
                  <a:srgbClr val="333333"/>
                </a:solidFill>
              </a:rPr>
              <a:t>Māpuana de Silva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57D11-CCD5-4579-AA49-58B2FA813A2D}"/>
              </a:ext>
            </a:extLst>
          </p:cNvPr>
          <p:cNvSpPr txBox="1"/>
          <p:nvPr/>
        </p:nvSpPr>
        <p:spPr>
          <a:xfrm>
            <a:off x="689920" y="4355068"/>
            <a:ext cx="37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Hula kahiko or ancient hula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0FF88-7BE4-4BAA-BBDB-28DA8EC4A46F}"/>
              </a:ext>
            </a:extLst>
          </p:cNvPr>
          <p:cNvSpPr txBox="1"/>
          <p:nvPr/>
        </p:nvSpPr>
        <p:spPr>
          <a:xfrm>
            <a:off x="6345984" y="6324600"/>
            <a:ext cx="37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Hula ‘auana or modern hula</a:t>
            </a:r>
          </a:p>
        </p:txBody>
      </p:sp>
    </p:spTree>
    <p:extLst>
      <p:ext uri="{BB962C8B-B14F-4D97-AF65-F5344CB8AC3E}">
        <p14:creationId xmlns:p14="http://schemas.microsoft.com/office/powerpoint/2010/main" val="146111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865" y="1822620"/>
            <a:ext cx="10668000" cy="42630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Hypertension (high blood pressure) is modifiable risk factor for heart disease, stroke, and ADRD.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Compared to Whites, NHPI are…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70% more likely to have hypertension;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Less likely to receive adequate hypertension treatment;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3 to 4 times more likely to have heart disease and stroke;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Having chronic disease at younger ages </a:t>
            </a:r>
            <a:r>
              <a:rPr lang="en-US" sz="2200" dirty="0">
                <a:latin typeface="+mj-lt"/>
              </a:rPr>
              <a:t>(Aluli et al., 2010; Nakagawa et al., 2021)</a:t>
            </a:r>
            <a:r>
              <a:rPr lang="en-US" dirty="0">
                <a:latin typeface="+mj-lt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3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Hypertension and CVD risk Is associated with the experience of racism in NHPI </a:t>
            </a:r>
            <a:r>
              <a:rPr lang="en-US" sz="2200" dirty="0">
                <a:latin typeface="+mj-lt"/>
              </a:rPr>
              <a:t>(Ing et al., 2019; Hermosura et al., 2018; Kaholokula et al., 2010).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6F0AF1-864C-45B4-BD08-30CD6179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419" y="416738"/>
            <a:ext cx="9174892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Prevalence of Hypertension and CVD</a:t>
            </a:r>
          </a:p>
        </p:txBody>
      </p:sp>
    </p:spTree>
    <p:extLst>
      <p:ext uri="{BB962C8B-B14F-4D97-AF65-F5344CB8AC3E}">
        <p14:creationId xmlns:p14="http://schemas.microsoft.com/office/powerpoint/2010/main" val="1327759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0D8DFC-D369-429C-9A4E-20EF4044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042458"/>
            <a:ext cx="3200561" cy="2129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4FAEB-D02B-43CF-814D-68880347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838200"/>
            <a:ext cx="2197447" cy="292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EE16ED-9FEC-418A-A241-C30F97DF7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058" y="2294706"/>
            <a:ext cx="3556855" cy="26702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19FCB0-AB56-4943-B943-2EA8E2D5F083}"/>
              </a:ext>
            </a:extLst>
          </p:cNvPr>
          <p:cNvGrpSpPr/>
          <p:nvPr/>
        </p:nvGrpSpPr>
        <p:grpSpPr>
          <a:xfrm>
            <a:off x="3733800" y="301675"/>
            <a:ext cx="4724400" cy="1679525"/>
            <a:chOff x="3733800" y="152400"/>
            <a:chExt cx="4724400" cy="16795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5BC75C-5AD0-4A80-90C3-4DC1873A5683}"/>
                </a:ext>
              </a:extLst>
            </p:cNvPr>
            <p:cNvSpPr/>
            <p:nvPr/>
          </p:nvSpPr>
          <p:spPr>
            <a:xfrm>
              <a:off x="3733800" y="152400"/>
              <a:ext cx="4724400" cy="1679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8DF509-1DEA-44F9-BB7D-964B8AA17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5636" y="196524"/>
              <a:ext cx="4340728" cy="160338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4CA939-D320-497D-9413-A378A462E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18" y="4114800"/>
            <a:ext cx="3066554" cy="2048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4BCB83-CDDA-4DCD-9FBC-7F09D2C0A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895" y="914400"/>
            <a:ext cx="2197448" cy="2920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F98C18-6DC5-42A1-B635-57030555FF36}"/>
              </a:ext>
            </a:extLst>
          </p:cNvPr>
          <p:cNvSpPr txBox="1"/>
          <p:nvPr/>
        </p:nvSpPr>
        <p:spPr>
          <a:xfrm>
            <a:off x="4267200" y="4900136"/>
            <a:ext cx="3643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left to right in foreground: Māpuana de Silva (hula expert) and Mele Look (co-Investigator)</a:t>
            </a:r>
          </a:p>
        </p:txBody>
      </p:sp>
    </p:spTree>
    <p:extLst>
      <p:ext uri="{BB962C8B-B14F-4D97-AF65-F5344CB8AC3E}">
        <p14:creationId xmlns:p14="http://schemas.microsoft.com/office/powerpoint/2010/main" val="229912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403" y="1913860"/>
            <a:ext cx="4965961" cy="31242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u="sng" dirty="0">
                <a:latin typeface="+mj-lt"/>
              </a:rPr>
              <a:t>Multi-disciplinary team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+mj-lt"/>
              </a:rPr>
              <a:t>Medical, behavioral, and community researchers and clinicians.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+mj-lt"/>
              </a:rPr>
              <a:t>Cultural experts.</a:t>
            </a:r>
          </a:p>
        </p:txBody>
      </p:sp>
      <p:pic>
        <p:nvPicPr>
          <p:cNvPr id="1026" name="Picture 2" descr="Todd B. Seto, M.D.">
            <a:extLst>
              <a:ext uri="{FF2B5EF4-FFF2-40B4-BE49-F238E27FC236}">
                <a16:creationId xmlns:a16="http://schemas.microsoft.com/office/drawing/2014/main" id="{C2E1804E-CA63-4462-8B33-CB1AA2ADD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641" y="3286805"/>
            <a:ext cx="995485" cy="12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D965DF-1C3B-4D46-B916-738488D22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575" y="1631089"/>
            <a:ext cx="1147673" cy="156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7AB63-9CD8-44E7-AD0F-FB6A3D0C4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786" y="1637582"/>
            <a:ext cx="1039924" cy="1029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FB550C-D817-479E-90D4-123005B17DF2}"/>
              </a:ext>
            </a:extLst>
          </p:cNvPr>
          <p:cNvSpPr txBox="1"/>
          <p:nvPr/>
        </p:nvSpPr>
        <p:spPr>
          <a:xfrm>
            <a:off x="5690254" y="3202975"/>
            <a:ext cx="211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Keawe‘aimoku Kaholokula, PhD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Clinical psychologist and cultural practitioner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78C795-5D5D-4E15-9BEE-DCBE0FA2F4DF}"/>
              </a:ext>
            </a:extLst>
          </p:cNvPr>
          <p:cNvSpPr txBox="1"/>
          <p:nvPr/>
        </p:nvSpPr>
        <p:spPr>
          <a:xfrm>
            <a:off x="9895390" y="2630269"/>
            <a:ext cx="202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Mele Look, MBA, MPH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Researcher and hula Practitioner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F0CC6-C232-40B4-BCC7-600F01F1E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814" y="1664839"/>
            <a:ext cx="1456298" cy="1941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49BA99-FBA1-485E-A810-9337E7911E95}"/>
              </a:ext>
            </a:extLst>
          </p:cNvPr>
          <p:cNvSpPr txBox="1"/>
          <p:nvPr/>
        </p:nvSpPr>
        <p:spPr>
          <a:xfrm>
            <a:off x="9926025" y="4535292"/>
            <a:ext cx="202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Todd Seto, MD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Cardiologist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A9164-6CBB-445B-A5FE-8179F9AF7210}"/>
              </a:ext>
            </a:extLst>
          </p:cNvPr>
          <p:cNvSpPr txBox="1"/>
          <p:nvPr/>
        </p:nvSpPr>
        <p:spPr>
          <a:xfrm>
            <a:off x="7716794" y="3581400"/>
            <a:ext cx="211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Māpuana de Silva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Hula master and cultural practitioner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A96CC5-BA7A-4E4E-8065-2A14DCBC7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7776" y="4267200"/>
            <a:ext cx="1103298" cy="16659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54DEF9-32E1-43F0-8CE7-48847DF275DE}"/>
              </a:ext>
            </a:extLst>
          </p:cNvPr>
          <p:cNvSpPr txBox="1"/>
          <p:nvPr/>
        </p:nvSpPr>
        <p:spPr>
          <a:xfrm>
            <a:off x="7812256" y="5933180"/>
            <a:ext cx="211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Cy Bridges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Hula master and cultural practitioner</a:t>
            </a:r>
          </a:p>
        </p:txBody>
      </p:sp>
      <p:pic>
        <p:nvPicPr>
          <p:cNvPr id="1028" name="Picture 4" descr="WSU faculty named to Washington State Academy of Sciences – WSU Insider">
            <a:extLst>
              <a:ext uri="{FF2B5EF4-FFF2-40B4-BE49-F238E27FC236}">
                <a16:creationId xmlns:a16="http://schemas.microsoft.com/office/drawing/2014/main" id="{3931162B-19BF-4555-AD4B-738AF927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32" y="4407516"/>
            <a:ext cx="995485" cy="14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932470-D13F-4B9D-9DF8-FE7710B7CD34}"/>
              </a:ext>
            </a:extLst>
          </p:cNvPr>
          <p:cNvSpPr txBox="1"/>
          <p:nvPr/>
        </p:nvSpPr>
        <p:spPr>
          <a:xfrm>
            <a:off x="5787807" y="5964910"/>
            <a:ext cx="211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Ka‘imi Sinlair, PhD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Indigenous health researcher</a:t>
            </a:r>
          </a:p>
        </p:txBody>
      </p:sp>
      <p:pic>
        <p:nvPicPr>
          <p:cNvPr id="1030" name="Picture 6" descr="Mānoa: Researcher selected for Fulbright Award | University of Hawaii News">
            <a:extLst>
              <a:ext uri="{FF2B5EF4-FFF2-40B4-BE49-F238E27FC236}">
                <a16:creationId xmlns:a16="http://schemas.microsoft.com/office/drawing/2014/main" id="{9DC64DF6-E8E0-4751-808A-AAA517D7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837" y="5029200"/>
            <a:ext cx="1211977" cy="13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E7D899-85DD-41FB-A299-CA25CD9D75B2}"/>
              </a:ext>
            </a:extLst>
          </p:cNvPr>
          <p:cNvSpPr txBox="1"/>
          <p:nvPr/>
        </p:nvSpPr>
        <p:spPr>
          <a:xfrm>
            <a:off x="9936906" y="63246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Gregory Maskarinec, PhD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Georgia" panose="02040502050405020303" pitchFamily="18" charset="0"/>
              </a:rPr>
              <a:t>Cultural Anthropologist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27BAFE-D62D-46CC-B392-FEB65FB40965}"/>
              </a:ext>
            </a:extLst>
          </p:cNvPr>
          <p:cNvSpPr/>
          <p:nvPr/>
        </p:nvSpPr>
        <p:spPr>
          <a:xfrm>
            <a:off x="688585" y="5052309"/>
            <a:ext cx="5102615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eorgia" panose="02040502050405020303" pitchFamily="18" charset="0"/>
              </a:rPr>
              <a:t>‘A‘ohe pau ka ‘</a:t>
            </a:r>
            <a:r>
              <a:rPr lang="en-US" sz="2000" b="1" dirty="0" err="1">
                <a:latin typeface="Georgia" panose="02040502050405020303" pitchFamily="18" charset="0"/>
              </a:rPr>
              <a:t>ike</a:t>
            </a:r>
            <a:r>
              <a:rPr lang="en-US" sz="2000" b="1" dirty="0">
                <a:latin typeface="Georgia" panose="02040502050405020303" pitchFamily="18" charset="0"/>
              </a:rPr>
              <a:t> i ka </a:t>
            </a:r>
            <a:r>
              <a:rPr lang="en-US" sz="2000" b="1" dirty="0" err="1">
                <a:latin typeface="Georgia" panose="02040502050405020303" pitchFamily="18" charset="0"/>
              </a:rPr>
              <a:t>hālau</a:t>
            </a:r>
            <a:r>
              <a:rPr lang="en-US" sz="2000" b="1" dirty="0">
                <a:latin typeface="Georgia" panose="02040502050405020303" pitchFamily="18" charset="0"/>
              </a:rPr>
              <a:t> ho‘okahi.</a:t>
            </a:r>
          </a:p>
          <a:p>
            <a:pPr algn="ctr"/>
            <a:r>
              <a:rPr lang="en-US" i="1" dirty="0">
                <a:latin typeface="Georgia" panose="02040502050405020303" pitchFamily="18" charset="0"/>
              </a:rPr>
              <a:t>Not all knowledge can be obtained from a single school.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E80F332-38D1-4ABD-9948-1B3FA40A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988" y="324062"/>
            <a:ext cx="7713411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Investigative Team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937AE5-D1F2-4556-A3AD-CB170D8A66FB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526F54-B87E-4B3D-A621-C98F2B272733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572DE6E-A589-422D-8A97-308DB808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70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5EB30D-6C5A-41C6-A869-FAB6E6D31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393" y="1728607"/>
            <a:ext cx="5969396" cy="429736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</a:rPr>
              <a:t>Determine the cultural acceptability and relevance of using hula to address CVD form the perspectives of ….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+mj-lt"/>
              </a:rPr>
              <a:t>Keeper of the hula tradition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+mj-lt"/>
              </a:rPr>
              <a:t>Native Hawaiian patients and their families.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</a:rPr>
              <a:t>Both kuku hula, patients, and family agreed that hula offers a holistic approach to health promotion.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+mj-lt"/>
              </a:rPr>
              <a:t>Cultural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+mj-lt"/>
              </a:rPr>
              <a:t>Spiritual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+mj-lt"/>
              </a:rPr>
              <a:t>Emotional 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+mj-lt"/>
              </a:rPr>
              <a:t>Social 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+mj-lt"/>
              </a:rPr>
              <a:t>Physical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8712B-1752-43BB-B1D3-04785F9F31A5}"/>
              </a:ext>
            </a:extLst>
          </p:cNvPr>
          <p:cNvSpPr txBox="1"/>
          <p:nvPr/>
        </p:nvSpPr>
        <p:spPr>
          <a:xfrm>
            <a:off x="533400" y="6397823"/>
            <a:ext cx="29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R01HL126577 (Kaholokula)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B160E2-3F2A-424B-B13F-9060C8E19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988" y="324062"/>
            <a:ext cx="7713411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Formative Research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9F052-0C8C-48E3-831C-8471C28454FE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16BDEF-C7B0-4FE3-93BD-773A9F059E4A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84DC04-7D75-48EF-B788-693A5DA3E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4953353-CBC2-481E-A021-AB938D83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278" y="2629064"/>
            <a:ext cx="3747079" cy="24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988" y="324062"/>
            <a:ext cx="7713411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Metabolic Equivalence of Hula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85552" y="1591991"/>
            <a:ext cx="8686800" cy="4365623"/>
            <a:chOff x="457200" y="1295400"/>
            <a:chExt cx="8534400" cy="6532161"/>
          </a:xfrm>
        </p:grpSpPr>
        <p:graphicFrame>
          <p:nvGraphicFramePr>
            <p:cNvPr id="5" name="Content Placeholder 3"/>
            <p:cNvGraphicFramePr>
              <a:graphicFrameLocks/>
            </p:cNvGraphicFramePr>
            <p:nvPr/>
          </p:nvGraphicFramePr>
          <p:xfrm>
            <a:off x="457200" y="1295400"/>
            <a:ext cx="8384674" cy="6532161"/>
          </p:xfrm>
          <a:graphic>
            <a:graphicData uri="http://schemas.openxmlformats.org/drawingml/2006/table">
              <a:tbl>
                <a:tblPr firstRow="1" bandRow="1"/>
                <a:tblGrid>
                  <a:gridCol w="42672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2672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2400" dirty="0">
                            <a:solidFill>
                              <a:schemeClr val="tx1"/>
                            </a:solidFill>
                          </a:rPr>
                          <a:t>Activity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381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2400" dirty="0">
                            <a:solidFill>
                              <a:schemeClr val="tx1"/>
                            </a:solidFill>
                          </a:rPr>
                          <a:t>METs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381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Resting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381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1.0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381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40111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Walking (</a:t>
                        </a:r>
                        <a:r>
                          <a:rPr lang="en-US" sz="1600" dirty="0"/>
                          <a:t>20 min</a:t>
                        </a:r>
                        <a:r>
                          <a:rPr lang="en-US" sz="1600" baseline="0" dirty="0"/>
                          <a:t>/mile, level and firm surface</a:t>
                        </a:r>
                        <a:r>
                          <a:rPr lang="en-US" sz="1800" baseline="0" dirty="0"/>
                          <a:t>)</a:t>
                        </a:r>
                        <a:endParaRPr lang="en-US" sz="1800" dirty="0"/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3.3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Gardening  (</a:t>
                        </a:r>
                        <a:r>
                          <a:rPr lang="en-US" sz="1600" dirty="0"/>
                          <a:t>general</a:t>
                        </a:r>
                        <a:r>
                          <a:rPr lang="en-US" sz="1800" dirty="0"/>
                          <a:t>)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4.0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dirty="0"/>
                          <a:t>Dancing  (</a:t>
                        </a:r>
                        <a:r>
                          <a:rPr lang="en-US" sz="1600" dirty="0"/>
                          <a:t>ballroom</a:t>
                        </a:r>
                        <a:r>
                          <a:rPr lang="en-US" sz="1600" baseline="0" dirty="0"/>
                          <a:t>, fast</a:t>
                        </a:r>
                        <a:r>
                          <a:rPr lang="en-US" sz="1800" baseline="0" dirty="0"/>
                          <a:t>)</a:t>
                        </a:r>
                        <a:endParaRPr lang="en-US" sz="1800" dirty="0"/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5.5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Basketball</a:t>
                        </a:r>
                        <a:r>
                          <a:rPr lang="en-US" sz="1800" baseline="0" dirty="0"/>
                          <a:t>  (</a:t>
                        </a:r>
                        <a:r>
                          <a:rPr lang="en-US" sz="1600" baseline="0" dirty="0"/>
                          <a:t>general</a:t>
                        </a:r>
                        <a:r>
                          <a:rPr lang="en-US" sz="1800" baseline="0" dirty="0"/>
                          <a:t>)</a:t>
                        </a:r>
                        <a:endParaRPr lang="en-US" sz="1800" dirty="0"/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6.0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Tennis  (</a:t>
                        </a:r>
                        <a:r>
                          <a:rPr lang="en-US" sz="1600" dirty="0"/>
                          <a:t>general</a:t>
                        </a:r>
                        <a:r>
                          <a:rPr lang="en-US" sz="1800" dirty="0"/>
                          <a:t>)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7.0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Basketball or Volleyball  (</a:t>
                        </a:r>
                        <a:r>
                          <a:rPr lang="en-US" sz="1600" dirty="0"/>
                          <a:t>game</a:t>
                        </a:r>
                        <a:r>
                          <a:rPr lang="en-US" sz="1800" dirty="0"/>
                          <a:t>)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8.0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4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465689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Soccer (</a:t>
                        </a:r>
                        <a:r>
                          <a:rPr lang="en-US" sz="1600" dirty="0"/>
                          <a:t>game</a:t>
                        </a:r>
                        <a:r>
                          <a:rPr lang="en-US" sz="1800" dirty="0"/>
                          <a:t>)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Futura Book"/>
                            <a:ea typeface="ヒラギノ角ゴ ProN W3"/>
                            <a:cs typeface="ヒラギノ角ゴ ProN W3"/>
                          </a:defRPr>
                        </a:lvl9pPr>
                      </a:lstStyle>
                      <a:p>
                        <a:pPr algn="ctr"/>
                        <a:r>
                          <a:rPr lang="en-US" sz="1800" dirty="0"/>
                          <a:t>10.0</a:t>
                        </a:r>
                      </a:p>
                    </a:txBody>
                    <a:tcPr marT="45722" marB="45722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mpd="sng">
                        <a:solidFill>
                          <a:srgbClr val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BE0E3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sp>
          <p:nvSpPr>
            <p:cNvPr id="6" name="Left-Up Arrow 5"/>
            <p:cNvSpPr/>
            <p:nvPr/>
          </p:nvSpPr>
          <p:spPr>
            <a:xfrm>
              <a:off x="6934200" y="5420784"/>
              <a:ext cx="914400" cy="381000"/>
            </a:xfrm>
            <a:prstGeom prst="leftUpArrow">
              <a:avLst/>
            </a:prstGeom>
            <a:solidFill>
              <a:srgbClr val="FF9933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Futura Book"/>
                <a:sym typeface="Gill Sans" charset="0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7318565" y="4861901"/>
              <a:ext cx="1301750" cy="46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Book"/>
                  <a:sym typeface="Gill Sans" charset="0"/>
                </a:rPr>
                <a:t>Hula  6.6</a:t>
              </a:r>
            </a:p>
          </p:txBody>
        </p:sp>
        <p:cxnSp>
          <p:nvCxnSpPr>
            <p:cNvPr id="8" name="Straight Arrow Connector 7"/>
            <p:cNvCxnSpPr>
              <a:cxnSpLocks/>
            </p:cNvCxnSpPr>
            <p:nvPr/>
          </p:nvCxnSpPr>
          <p:spPr>
            <a:xfrm flipH="1">
              <a:off x="6934200" y="4275179"/>
              <a:ext cx="899555" cy="776541"/>
            </a:xfrm>
            <a:prstGeom prst="straightConnector1">
              <a:avLst/>
            </a:prstGeom>
            <a:noFill/>
            <a:ln w="25400" cap="flat" cmpd="sng" algn="ctr">
              <a:solidFill>
                <a:srgbClr val="FF9933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7637930" y="3542979"/>
              <a:ext cx="1301751" cy="124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Book"/>
                  <a:sym typeface="Gill Sans" charset="0"/>
                </a:rPr>
                <a:t>low Intensity hula (5.7)</a:t>
              </a:r>
              <a:endParaRPr lang="en-US" sz="42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ook"/>
                <a:sym typeface="Gill Sans" charset="0"/>
              </a:endParaRP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 flipV="1">
              <a:off x="6891384" y="6395420"/>
              <a:ext cx="1033417" cy="381002"/>
            </a:xfrm>
            <a:prstGeom prst="straightConnector1">
              <a:avLst/>
            </a:prstGeom>
            <a:noFill/>
            <a:ln w="25400" cap="flat" cmpd="sng" algn="ctr">
              <a:solidFill>
                <a:srgbClr val="FF9933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7772400" y="6319220"/>
              <a:ext cx="1219200" cy="83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Book"/>
                  <a:sym typeface="Gill Sans" charset="0"/>
                </a:rPr>
                <a:t>high intensity hula  (7.5)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14500" y="6008541"/>
            <a:ext cx="868680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Ainsworth, BE et al (2000). Compendium of physical activities: an update of activity codes and MET intensities. </a:t>
            </a:r>
            <a:r>
              <a:rPr lang="en-US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 Sci Sports Exerc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 Suppl), S498-504.</a:t>
            </a:r>
          </a:p>
          <a:p>
            <a:pPr>
              <a:lnSpc>
                <a:spcPts val="800"/>
              </a:lnSpc>
            </a:pPr>
            <a:endParaRPr lang="en-US" sz="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Usagawa, T, et al. (2013). Metabolic equivalent determination In the cultural dance of hula.  </a:t>
            </a:r>
            <a:r>
              <a:rPr lang="en-US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 J Sports Med, 35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(5), 399-402.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18A868-5394-43B5-906A-E31963A33780}"/>
              </a:ext>
            </a:extLst>
          </p:cNvPr>
          <p:cNvGrpSpPr/>
          <p:nvPr/>
        </p:nvGrpSpPr>
        <p:grpSpPr>
          <a:xfrm>
            <a:off x="354272" y="365125"/>
            <a:ext cx="3425248" cy="1120775"/>
            <a:chOff x="2400114" y="152400"/>
            <a:chExt cx="4343205" cy="1600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8444DF-BB89-4699-8F3B-40825AD0EE80}"/>
                </a:ext>
              </a:extLst>
            </p:cNvPr>
            <p:cNvSpPr/>
            <p:nvPr/>
          </p:nvSpPr>
          <p:spPr>
            <a:xfrm>
              <a:off x="2400114" y="152400"/>
              <a:ext cx="434320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23214B-C327-412D-B4EF-8A997D5C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3559" y="241684"/>
              <a:ext cx="4116882" cy="1393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038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2510</Words>
  <Application>Microsoft Office PowerPoint</Application>
  <PresentationFormat>Widescreen</PresentationFormat>
  <Paragraphs>355</Paragraphs>
  <Slides>22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Forte</vt:lpstr>
      <vt:lpstr>Futura Book</vt:lpstr>
      <vt:lpstr>Georgia</vt:lpstr>
      <vt:lpstr>Gill Sans</vt:lpstr>
      <vt:lpstr>Neue Plak</vt:lpstr>
      <vt:lpstr>Symbol</vt:lpstr>
      <vt:lpstr>Tahoma</vt:lpstr>
      <vt:lpstr>Times New Roman</vt:lpstr>
      <vt:lpstr>Office Theme</vt:lpstr>
      <vt:lpstr>Microsoft Excel Chart</vt:lpstr>
      <vt:lpstr>Leveraging Community and Cultural Strengths to Achieve Health Equity for Pasifika:  Lessons from the HELA and KāHOLO Projects</vt:lpstr>
      <vt:lpstr>PowerPoint Presentation</vt:lpstr>
      <vt:lpstr>Cultural Assets &amp; Aspirations</vt:lpstr>
      <vt:lpstr>Hula, a Hallmark of Hawaiian Culture</vt:lpstr>
      <vt:lpstr>Prevalence of Hypertension and CVD</vt:lpstr>
      <vt:lpstr>PowerPoint Presentation</vt:lpstr>
      <vt:lpstr>Investigative Team</vt:lpstr>
      <vt:lpstr>Formative Research</vt:lpstr>
      <vt:lpstr>Metabolic Equivalence of Hula</vt:lpstr>
      <vt:lpstr>PowerPoint Presentation</vt:lpstr>
      <vt:lpstr>Pilot Controlled Trial</vt:lpstr>
      <vt:lpstr>KāHOLO Project: A 5-Year Trial</vt:lpstr>
      <vt:lpstr>Community Partners</vt:lpstr>
      <vt:lpstr>PowerPoint Presentation</vt:lpstr>
      <vt:lpstr>Recruitment, Implementation &amp; Assessment Sites</vt:lpstr>
      <vt:lpstr>PowerPoint Presentation</vt:lpstr>
      <vt:lpstr>PowerPoint Presentation</vt:lpstr>
      <vt:lpstr>Baseline Characteristics</vt:lpstr>
      <vt:lpstr>Systolic Blood Pressure Outcomes</vt:lpstr>
      <vt:lpstr>10-Year CVD Risk Outcome</vt:lpstr>
      <vt:lpstr>Conclusion</vt:lpstr>
      <vt:lpstr>Mahalo Nui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Keaweaimoku Kaholokula</dc:creator>
  <cp:lastModifiedBy>Joseph Keawe'aimoku Kaholokula</cp:lastModifiedBy>
  <cp:revision>63</cp:revision>
  <dcterms:created xsi:type="dcterms:W3CDTF">2023-08-11T20:44:19Z</dcterms:created>
  <dcterms:modified xsi:type="dcterms:W3CDTF">2024-07-31T02:45:01Z</dcterms:modified>
</cp:coreProperties>
</file>