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35"/>
  </p:notesMasterIdLst>
  <p:sldIdLst>
    <p:sldId id="257" r:id="rId2"/>
    <p:sldId id="297" r:id="rId3"/>
    <p:sldId id="259" r:id="rId4"/>
    <p:sldId id="260" r:id="rId5"/>
    <p:sldId id="262" r:id="rId6"/>
    <p:sldId id="261" r:id="rId7"/>
    <p:sldId id="272" r:id="rId8"/>
    <p:sldId id="273" r:id="rId9"/>
    <p:sldId id="274" r:id="rId10"/>
    <p:sldId id="276" r:id="rId11"/>
    <p:sldId id="300" r:id="rId12"/>
    <p:sldId id="275" r:id="rId13"/>
    <p:sldId id="277" r:id="rId14"/>
    <p:sldId id="302" r:id="rId15"/>
    <p:sldId id="295" r:id="rId16"/>
    <p:sldId id="270" r:id="rId17"/>
    <p:sldId id="271" r:id="rId18"/>
    <p:sldId id="278" r:id="rId19"/>
    <p:sldId id="279" r:id="rId20"/>
    <p:sldId id="280" r:id="rId21"/>
    <p:sldId id="281" r:id="rId22"/>
    <p:sldId id="296" r:id="rId23"/>
    <p:sldId id="285" r:id="rId24"/>
    <p:sldId id="286" r:id="rId25"/>
    <p:sldId id="287" r:id="rId26"/>
    <p:sldId id="290" r:id="rId27"/>
    <p:sldId id="292" r:id="rId28"/>
    <p:sldId id="288" r:id="rId29"/>
    <p:sldId id="291" r:id="rId30"/>
    <p:sldId id="293" r:id="rId31"/>
    <p:sldId id="289" r:id="rId32"/>
    <p:sldId id="298" r:id="rId33"/>
    <p:sldId id="29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5"/>
    <p:restoredTop sz="94631"/>
  </p:normalViewPr>
  <p:slideViewPr>
    <p:cSldViewPr snapToGrid="0">
      <p:cViewPr>
        <p:scale>
          <a:sx n="53" d="100"/>
          <a:sy n="53" d="100"/>
        </p:scale>
        <p:origin x="1792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6C679-4C6D-4D32-BA57-224471E3EF2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57CE129-C5A1-4228-A45E-87413A5BA2EA}">
      <dgm:prSet/>
      <dgm:spPr/>
      <dgm:t>
        <a:bodyPr/>
        <a:lstStyle/>
        <a:p>
          <a:r>
            <a:rPr lang="en-US"/>
            <a:t>Illegal to speak our language, practice religious traditions until 1978.</a:t>
          </a:r>
        </a:p>
      </dgm:t>
    </dgm:pt>
    <dgm:pt modelId="{6F636F70-FA78-471E-A6F1-A6D0AB5B7C81}" type="parTrans" cxnId="{BBC4C798-0E3E-47B8-81DC-58C4417B93CB}">
      <dgm:prSet/>
      <dgm:spPr/>
      <dgm:t>
        <a:bodyPr/>
        <a:lstStyle/>
        <a:p>
          <a:endParaRPr lang="en-US"/>
        </a:p>
      </dgm:t>
    </dgm:pt>
    <dgm:pt modelId="{56C1736B-D5D1-43C8-B8F3-2A086F1966DC}" type="sibTrans" cxnId="{BBC4C798-0E3E-47B8-81DC-58C4417B93CB}">
      <dgm:prSet/>
      <dgm:spPr/>
      <dgm:t>
        <a:bodyPr/>
        <a:lstStyle/>
        <a:p>
          <a:endParaRPr lang="en-US"/>
        </a:p>
      </dgm:t>
    </dgm:pt>
    <dgm:pt modelId="{24C94D12-4797-4764-B383-0A6C16285FC8}">
      <dgm:prSet/>
      <dgm:spPr/>
      <dgm:t>
        <a:bodyPr/>
        <a:lstStyle/>
        <a:p>
          <a:r>
            <a:rPr lang="en-US"/>
            <a:t>American Indian Religious Freedom Act signed by President Carter.</a:t>
          </a:r>
        </a:p>
      </dgm:t>
    </dgm:pt>
    <dgm:pt modelId="{C99E907D-C3EB-45B9-9398-6E4A7FA7FD76}" type="parTrans" cxnId="{18D232ED-11F5-4D28-B477-7462A0192D1C}">
      <dgm:prSet/>
      <dgm:spPr/>
      <dgm:t>
        <a:bodyPr/>
        <a:lstStyle/>
        <a:p>
          <a:endParaRPr lang="en-US"/>
        </a:p>
      </dgm:t>
    </dgm:pt>
    <dgm:pt modelId="{DAA45001-8F19-4D6E-86A9-D2841104AF84}" type="sibTrans" cxnId="{18D232ED-11F5-4D28-B477-7462A0192D1C}">
      <dgm:prSet/>
      <dgm:spPr/>
      <dgm:t>
        <a:bodyPr/>
        <a:lstStyle/>
        <a:p>
          <a:endParaRPr lang="en-US"/>
        </a:p>
      </dgm:t>
    </dgm:pt>
    <dgm:pt modelId="{5C22C87A-5F54-4743-92BE-B1F2320D02C8}">
      <dgm:prSet/>
      <dgm:spPr/>
      <dgm:t>
        <a:bodyPr/>
        <a:lstStyle/>
        <a:p>
          <a:r>
            <a:rPr lang="en-US" dirty="0"/>
            <a:t>We practiced traditions in hiding.</a:t>
          </a:r>
        </a:p>
      </dgm:t>
    </dgm:pt>
    <dgm:pt modelId="{FF7AFC05-9CE0-4893-BEE1-DB1164C3C98A}" type="parTrans" cxnId="{FA37098F-5F7E-451F-913C-9C1DBBE4F761}">
      <dgm:prSet/>
      <dgm:spPr/>
      <dgm:t>
        <a:bodyPr/>
        <a:lstStyle/>
        <a:p>
          <a:endParaRPr lang="en-US"/>
        </a:p>
      </dgm:t>
    </dgm:pt>
    <dgm:pt modelId="{D07983D4-22D6-4B92-BD2A-1DB49A7BF5F0}" type="sibTrans" cxnId="{FA37098F-5F7E-451F-913C-9C1DBBE4F761}">
      <dgm:prSet/>
      <dgm:spPr/>
      <dgm:t>
        <a:bodyPr/>
        <a:lstStyle/>
        <a:p>
          <a:endParaRPr lang="en-US"/>
        </a:p>
      </dgm:t>
    </dgm:pt>
    <dgm:pt modelId="{25E44A31-C66F-A24F-9C26-D66F5389E2DF}" type="pres">
      <dgm:prSet presAssocID="{3776C679-4C6D-4D32-BA57-224471E3EF2F}" presName="vert0" presStyleCnt="0">
        <dgm:presLayoutVars>
          <dgm:dir/>
          <dgm:animOne val="branch"/>
          <dgm:animLvl val="lvl"/>
        </dgm:presLayoutVars>
      </dgm:prSet>
      <dgm:spPr/>
    </dgm:pt>
    <dgm:pt modelId="{F0C6DCCA-489C-D142-B828-500C7BDAA2D9}" type="pres">
      <dgm:prSet presAssocID="{257CE129-C5A1-4228-A45E-87413A5BA2EA}" presName="thickLine" presStyleLbl="alignNode1" presStyleIdx="0" presStyleCnt="3"/>
      <dgm:spPr/>
    </dgm:pt>
    <dgm:pt modelId="{F6830CD0-2E3B-0B46-B4E7-5705A75FE4D3}" type="pres">
      <dgm:prSet presAssocID="{257CE129-C5A1-4228-A45E-87413A5BA2EA}" presName="horz1" presStyleCnt="0"/>
      <dgm:spPr/>
    </dgm:pt>
    <dgm:pt modelId="{7ECEBB04-8CF1-F644-BD64-3FC1AB511AD6}" type="pres">
      <dgm:prSet presAssocID="{257CE129-C5A1-4228-A45E-87413A5BA2EA}" presName="tx1" presStyleLbl="revTx" presStyleIdx="0" presStyleCnt="3"/>
      <dgm:spPr/>
    </dgm:pt>
    <dgm:pt modelId="{24970DC4-1C2A-3140-AB79-EEBB177A189C}" type="pres">
      <dgm:prSet presAssocID="{257CE129-C5A1-4228-A45E-87413A5BA2EA}" presName="vert1" presStyleCnt="0"/>
      <dgm:spPr/>
    </dgm:pt>
    <dgm:pt modelId="{A8D6DF17-82C0-4449-9FD2-A75DD3E6F71A}" type="pres">
      <dgm:prSet presAssocID="{24C94D12-4797-4764-B383-0A6C16285FC8}" presName="thickLine" presStyleLbl="alignNode1" presStyleIdx="1" presStyleCnt="3"/>
      <dgm:spPr/>
    </dgm:pt>
    <dgm:pt modelId="{B1FD7263-04C8-B245-83B0-CBBEBD14B31D}" type="pres">
      <dgm:prSet presAssocID="{24C94D12-4797-4764-B383-0A6C16285FC8}" presName="horz1" presStyleCnt="0"/>
      <dgm:spPr/>
    </dgm:pt>
    <dgm:pt modelId="{EB2218FC-F500-D243-9C38-CB9BA17E8338}" type="pres">
      <dgm:prSet presAssocID="{24C94D12-4797-4764-B383-0A6C16285FC8}" presName="tx1" presStyleLbl="revTx" presStyleIdx="1" presStyleCnt="3"/>
      <dgm:spPr/>
    </dgm:pt>
    <dgm:pt modelId="{1D15FDC3-00B5-3243-8852-3C3FC93D8E62}" type="pres">
      <dgm:prSet presAssocID="{24C94D12-4797-4764-B383-0A6C16285FC8}" presName="vert1" presStyleCnt="0"/>
      <dgm:spPr/>
    </dgm:pt>
    <dgm:pt modelId="{96E0FC05-50F3-FB42-BD50-CD8C66BA88EF}" type="pres">
      <dgm:prSet presAssocID="{5C22C87A-5F54-4743-92BE-B1F2320D02C8}" presName="thickLine" presStyleLbl="alignNode1" presStyleIdx="2" presStyleCnt="3"/>
      <dgm:spPr/>
    </dgm:pt>
    <dgm:pt modelId="{5F4072FC-F7E4-B442-88BE-E4AD1B158BD7}" type="pres">
      <dgm:prSet presAssocID="{5C22C87A-5F54-4743-92BE-B1F2320D02C8}" presName="horz1" presStyleCnt="0"/>
      <dgm:spPr/>
    </dgm:pt>
    <dgm:pt modelId="{301FC247-9B3F-984E-860A-E4DA14C500E0}" type="pres">
      <dgm:prSet presAssocID="{5C22C87A-5F54-4743-92BE-B1F2320D02C8}" presName="tx1" presStyleLbl="revTx" presStyleIdx="2" presStyleCnt="3"/>
      <dgm:spPr/>
    </dgm:pt>
    <dgm:pt modelId="{71C22CDF-0648-4247-BAF0-4C8084E67C78}" type="pres">
      <dgm:prSet presAssocID="{5C22C87A-5F54-4743-92BE-B1F2320D02C8}" presName="vert1" presStyleCnt="0"/>
      <dgm:spPr/>
    </dgm:pt>
  </dgm:ptLst>
  <dgm:cxnLst>
    <dgm:cxn modelId="{272AC92F-F5B9-B542-BAA0-1EA5999BC2B1}" type="presOf" srcId="{24C94D12-4797-4764-B383-0A6C16285FC8}" destId="{EB2218FC-F500-D243-9C38-CB9BA17E8338}" srcOrd="0" destOrd="0" presId="urn:microsoft.com/office/officeart/2008/layout/LinedList"/>
    <dgm:cxn modelId="{FA37098F-5F7E-451F-913C-9C1DBBE4F761}" srcId="{3776C679-4C6D-4D32-BA57-224471E3EF2F}" destId="{5C22C87A-5F54-4743-92BE-B1F2320D02C8}" srcOrd="2" destOrd="0" parTransId="{FF7AFC05-9CE0-4893-BEE1-DB1164C3C98A}" sibTransId="{D07983D4-22D6-4B92-BD2A-1DB49A7BF5F0}"/>
    <dgm:cxn modelId="{BBC4C798-0E3E-47B8-81DC-58C4417B93CB}" srcId="{3776C679-4C6D-4D32-BA57-224471E3EF2F}" destId="{257CE129-C5A1-4228-A45E-87413A5BA2EA}" srcOrd="0" destOrd="0" parTransId="{6F636F70-FA78-471E-A6F1-A6D0AB5B7C81}" sibTransId="{56C1736B-D5D1-43C8-B8F3-2A086F1966DC}"/>
    <dgm:cxn modelId="{E3D99DC6-4F5F-8546-ADA5-B628249F2E7E}" type="presOf" srcId="{3776C679-4C6D-4D32-BA57-224471E3EF2F}" destId="{25E44A31-C66F-A24F-9C26-D66F5389E2DF}" srcOrd="0" destOrd="0" presId="urn:microsoft.com/office/officeart/2008/layout/LinedList"/>
    <dgm:cxn modelId="{7524E3D3-D566-2445-832D-5402CFC7A08A}" type="presOf" srcId="{5C22C87A-5F54-4743-92BE-B1F2320D02C8}" destId="{301FC247-9B3F-984E-860A-E4DA14C500E0}" srcOrd="0" destOrd="0" presId="urn:microsoft.com/office/officeart/2008/layout/LinedList"/>
    <dgm:cxn modelId="{CBB44CD6-AEA7-B445-95C7-D77E4FBFB7C1}" type="presOf" srcId="{257CE129-C5A1-4228-A45E-87413A5BA2EA}" destId="{7ECEBB04-8CF1-F644-BD64-3FC1AB511AD6}" srcOrd="0" destOrd="0" presId="urn:microsoft.com/office/officeart/2008/layout/LinedList"/>
    <dgm:cxn modelId="{18D232ED-11F5-4D28-B477-7462A0192D1C}" srcId="{3776C679-4C6D-4D32-BA57-224471E3EF2F}" destId="{24C94D12-4797-4764-B383-0A6C16285FC8}" srcOrd="1" destOrd="0" parTransId="{C99E907D-C3EB-45B9-9398-6E4A7FA7FD76}" sibTransId="{DAA45001-8F19-4D6E-86A9-D2841104AF84}"/>
    <dgm:cxn modelId="{D6B2DD51-5DAE-BF4F-BD34-A19EA0D610D3}" type="presParOf" srcId="{25E44A31-C66F-A24F-9C26-D66F5389E2DF}" destId="{F0C6DCCA-489C-D142-B828-500C7BDAA2D9}" srcOrd="0" destOrd="0" presId="urn:microsoft.com/office/officeart/2008/layout/LinedList"/>
    <dgm:cxn modelId="{40C27C23-958A-A24F-B3C4-27BA32B194D1}" type="presParOf" srcId="{25E44A31-C66F-A24F-9C26-D66F5389E2DF}" destId="{F6830CD0-2E3B-0B46-B4E7-5705A75FE4D3}" srcOrd="1" destOrd="0" presId="urn:microsoft.com/office/officeart/2008/layout/LinedList"/>
    <dgm:cxn modelId="{F576BB27-69AE-D448-ACEE-2228A222BBE9}" type="presParOf" srcId="{F6830CD0-2E3B-0B46-B4E7-5705A75FE4D3}" destId="{7ECEBB04-8CF1-F644-BD64-3FC1AB511AD6}" srcOrd="0" destOrd="0" presId="urn:microsoft.com/office/officeart/2008/layout/LinedList"/>
    <dgm:cxn modelId="{83418CAC-A7B1-C644-8036-4B6900E19DC1}" type="presParOf" srcId="{F6830CD0-2E3B-0B46-B4E7-5705A75FE4D3}" destId="{24970DC4-1C2A-3140-AB79-EEBB177A189C}" srcOrd="1" destOrd="0" presId="urn:microsoft.com/office/officeart/2008/layout/LinedList"/>
    <dgm:cxn modelId="{05F04022-E5DE-9749-BC11-E881C490006B}" type="presParOf" srcId="{25E44A31-C66F-A24F-9C26-D66F5389E2DF}" destId="{A8D6DF17-82C0-4449-9FD2-A75DD3E6F71A}" srcOrd="2" destOrd="0" presId="urn:microsoft.com/office/officeart/2008/layout/LinedList"/>
    <dgm:cxn modelId="{F75B22F7-B431-6F46-ADD0-A78FBEDBAAD0}" type="presParOf" srcId="{25E44A31-C66F-A24F-9C26-D66F5389E2DF}" destId="{B1FD7263-04C8-B245-83B0-CBBEBD14B31D}" srcOrd="3" destOrd="0" presId="urn:microsoft.com/office/officeart/2008/layout/LinedList"/>
    <dgm:cxn modelId="{02144838-8B5A-B349-86CC-BB9021154A12}" type="presParOf" srcId="{B1FD7263-04C8-B245-83B0-CBBEBD14B31D}" destId="{EB2218FC-F500-D243-9C38-CB9BA17E8338}" srcOrd="0" destOrd="0" presId="urn:microsoft.com/office/officeart/2008/layout/LinedList"/>
    <dgm:cxn modelId="{5C416E9A-F9F8-E14D-A226-936C8991FDD1}" type="presParOf" srcId="{B1FD7263-04C8-B245-83B0-CBBEBD14B31D}" destId="{1D15FDC3-00B5-3243-8852-3C3FC93D8E62}" srcOrd="1" destOrd="0" presId="urn:microsoft.com/office/officeart/2008/layout/LinedList"/>
    <dgm:cxn modelId="{69F4E429-0AE5-1444-BC58-E35E8FB6F110}" type="presParOf" srcId="{25E44A31-C66F-A24F-9C26-D66F5389E2DF}" destId="{96E0FC05-50F3-FB42-BD50-CD8C66BA88EF}" srcOrd="4" destOrd="0" presId="urn:microsoft.com/office/officeart/2008/layout/LinedList"/>
    <dgm:cxn modelId="{B5C0C805-7B1C-6846-92FC-2C5D406ADFCF}" type="presParOf" srcId="{25E44A31-C66F-A24F-9C26-D66F5389E2DF}" destId="{5F4072FC-F7E4-B442-88BE-E4AD1B158BD7}" srcOrd="5" destOrd="0" presId="urn:microsoft.com/office/officeart/2008/layout/LinedList"/>
    <dgm:cxn modelId="{D0FC94D7-F178-FE44-AE44-2D5E8E1F42E5}" type="presParOf" srcId="{5F4072FC-F7E4-B442-88BE-E4AD1B158BD7}" destId="{301FC247-9B3F-984E-860A-E4DA14C500E0}" srcOrd="0" destOrd="0" presId="urn:microsoft.com/office/officeart/2008/layout/LinedList"/>
    <dgm:cxn modelId="{2B1D4A62-E056-3E47-B116-67F0DDA48F34}" type="presParOf" srcId="{5F4072FC-F7E4-B442-88BE-E4AD1B158BD7}" destId="{71C22CDF-0648-4247-BAF0-4C8084E67C7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A4F853-754C-48BA-98CB-D8934EFF6A1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27B2177-F38F-44DD-BE05-9B524431594D}">
      <dgm:prSet/>
      <dgm:spPr/>
      <dgm:t>
        <a:bodyPr/>
        <a:lstStyle/>
        <a:p>
          <a:r>
            <a:rPr lang="en-US" dirty="0"/>
            <a:t>Suspicion that many of the psychiatric diagnoses were inaccurate. </a:t>
          </a:r>
        </a:p>
      </dgm:t>
    </dgm:pt>
    <dgm:pt modelId="{86E37DC0-90FE-479B-9632-49D58D75BD8C}" type="parTrans" cxnId="{72F1F99C-10DF-43F1-9A27-41E5F0B10850}">
      <dgm:prSet/>
      <dgm:spPr/>
      <dgm:t>
        <a:bodyPr/>
        <a:lstStyle/>
        <a:p>
          <a:endParaRPr lang="en-US"/>
        </a:p>
      </dgm:t>
    </dgm:pt>
    <dgm:pt modelId="{8B3A3F46-779F-492F-A99A-65F233C8A85A}" type="sibTrans" cxnId="{72F1F99C-10DF-43F1-9A27-41E5F0B10850}">
      <dgm:prSet/>
      <dgm:spPr/>
      <dgm:t>
        <a:bodyPr/>
        <a:lstStyle/>
        <a:p>
          <a:endParaRPr lang="en-US"/>
        </a:p>
      </dgm:t>
    </dgm:pt>
    <dgm:pt modelId="{EE283674-D839-425B-A979-63F0F5675E85}">
      <dgm:prSet/>
      <dgm:spPr/>
      <dgm:t>
        <a:bodyPr/>
        <a:lstStyle/>
        <a:p>
          <a:r>
            <a:rPr lang="en-US"/>
            <a:t>The use of alcohol and methamphetamine impaired and complicated Jessie’s life.</a:t>
          </a:r>
        </a:p>
      </dgm:t>
    </dgm:pt>
    <dgm:pt modelId="{5DBB1C42-759A-4450-A370-ADA44E987226}" type="parTrans" cxnId="{91F06E00-DD61-4457-8452-5C560130A834}">
      <dgm:prSet/>
      <dgm:spPr/>
      <dgm:t>
        <a:bodyPr/>
        <a:lstStyle/>
        <a:p>
          <a:endParaRPr lang="en-US"/>
        </a:p>
      </dgm:t>
    </dgm:pt>
    <dgm:pt modelId="{C7197683-A9B6-4D73-AB06-4988702060F2}" type="sibTrans" cxnId="{91F06E00-DD61-4457-8452-5C560130A834}">
      <dgm:prSet/>
      <dgm:spPr/>
      <dgm:t>
        <a:bodyPr/>
        <a:lstStyle/>
        <a:p>
          <a:endParaRPr lang="en-US"/>
        </a:p>
      </dgm:t>
    </dgm:pt>
    <dgm:pt modelId="{D8817938-D9D2-4FEC-B909-5541FCC29C99}">
      <dgm:prSet/>
      <dgm:spPr/>
      <dgm:t>
        <a:bodyPr/>
        <a:lstStyle/>
        <a:p>
          <a:r>
            <a:rPr lang="en-US"/>
            <a:t>He was one of my most complicated patients.</a:t>
          </a:r>
        </a:p>
      </dgm:t>
    </dgm:pt>
    <dgm:pt modelId="{B8B32872-FB18-4D6D-877C-E1726C3AEB5B}" type="parTrans" cxnId="{54F97A98-57CF-46A1-8911-2E67EF2F9034}">
      <dgm:prSet/>
      <dgm:spPr/>
      <dgm:t>
        <a:bodyPr/>
        <a:lstStyle/>
        <a:p>
          <a:endParaRPr lang="en-US"/>
        </a:p>
      </dgm:t>
    </dgm:pt>
    <dgm:pt modelId="{3EA07F2C-571B-427E-AC53-4B863DD306E3}" type="sibTrans" cxnId="{54F97A98-57CF-46A1-8911-2E67EF2F9034}">
      <dgm:prSet/>
      <dgm:spPr/>
      <dgm:t>
        <a:bodyPr/>
        <a:lstStyle/>
        <a:p>
          <a:endParaRPr lang="en-US"/>
        </a:p>
      </dgm:t>
    </dgm:pt>
    <dgm:pt modelId="{A8AB7C2B-E259-9148-8703-48FB5EAC3341}" type="pres">
      <dgm:prSet presAssocID="{2EA4F853-754C-48BA-98CB-D8934EFF6A1B}" presName="vert0" presStyleCnt="0">
        <dgm:presLayoutVars>
          <dgm:dir/>
          <dgm:animOne val="branch"/>
          <dgm:animLvl val="lvl"/>
        </dgm:presLayoutVars>
      </dgm:prSet>
      <dgm:spPr/>
    </dgm:pt>
    <dgm:pt modelId="{C625E63D-AFB9-8843-9735-0DE396FC2B65}" type="pres">
      <dgm:prSet presAssocID="{927B2177-F38F-44DD-BE05-9B524431594D}" presName="thickLine" presStyleLbl="alignNode1" presStyleIdx="0" presStyleCnt="3"/>
      <dgm:spPr/>
    </dgm:pt>
    <dgm:pt modelId="{C29FD8B3-D4BE-6D49-8CD3-0DA85B9E8A84}" type="pres">
      <dgm:prSet presAssocID="{927B2177-F38F-44DD-BE05-9B524431594D}" presName="horz1" presStyleCnt="0"/>
      <dgm:spPr/>
    </dgm:pt>
    <dgm:pt modelId="{65FD9D4D-53D5-C34F-97CA-EAD2A59BD678}" type="pres">
      <dgm:prSet presAssocID="{927B2177-F38F-44DD-BE05-9B524431594D}" presName="tx1" presStyleLbl="revTx" presStyleIdx="0" presStyleCnt="3"/>
      <dgm:spPr/>
    </dgm:pt>
    <dgm:pt modelId="{0317ECDF-3B8A-AB42-9D7B-DCA1D9D039F4}" type="pres">
      <dgm:prSet presAssocID="{927B2177-F38F-44DD-BE05-9B524431594D}" presName="vert1" presStyleCnt="0"/>
      <dgm:spPr/>
    </dgm:pt>
    <dgm:pt modelId="{905ADC6B-6DB5-CF48-ACDF-57DE80C4F236}" type="pres">
      <dgm:prSet presAssocID="{EE283674-D839-425B-A979-63F0F5675E85}" presName="thickLine" presStyleLbl="alignNode1" presStyleIdx="1" presStyleCnt="3"/>
      <dgm:spPr/>
    </dgm:pt>
    <dgm:pt modelId="{AB4400DB-DF0D-7746-B1FF-63776337E7C9}" type="pres">
      <dgm:prSet presAssocID="{EE283674-D839-425B-A979-63F0F5675E85}" presName="horz1" presStyleCnt="0"/>
      <dgm:spPr/>
    </dgm:pt>
    <dgm:pt modelId="{6EF09F69-65B5-1146-94AA-BA3A0337527B}" type="pres">
      <dgm:prSet presAssocID="{EE283674-D839-425B-A979-63F0F5675E85}" presName="tx1" presStyleLbl="revTx" presStyleIdx="1" presStyleCnt="3"/>
      <dgm:spPr/>
    </dgm:pt>
    <dgm:pt modelId="{7270344A-6063-8D4F-BCB6-EE89EE4DA07F}" type="pres">
      <dgm:prSet presAssocID="{EE283674-D839-425B-A979-63F0F5675E85}" presName="vert1" presStyleCnt="0"/>
      <dgm:spPr/>
    </dgm:pt>
    <dgm:pt modelId="{D3F8B4E3-9BCC-5248-97DB-473DBD2390C8}" type="pres">
      <dgm:prSet presAssocID="{D8817938-D9D2-4FEC-B909-5541FCC29C99}" presName="thickLine" presStyleLbl="alignNode1" presStyleIdx="2" presStyleCnt="3"/>
      <dgm:spPr/>
    </dgm:pt>
    <dgm:pt modelId="{811A32F9-01EB-2A40-BCE5-5A5E8504685B}" type="pres">
      <dgm:prSet presAssocID="{D8817938-D9D2-4FEC-B909-5541FCC29C99}" presName="horz1" presStyleCnt="0"/>
      <dgm:spPr/>
    </dgm:pt>
    <dgm:pt modelId="{D1E93DA4-9EFD-1C45-9F0B-4D78C3458D6E}" type="pres">
      <dgm:prSet presAssocID="{D8817938-D9D2-4FEC-B909-5541FCC29C99}" presName="tx1" presStyleLbl="revTx" presStyleIdx="2" presStyleCnt="3"/>
      <dgm:spPr/>
    </dgm:pt>
    <dgm:pt modelId="{35B07AAE-A412-8241-997E-09764D792F11}" type="pres">
      <dgm:prSet presAssocID="{D8817938-D9D2-4FEC-B909-5541FCC29C99}" presName="vert1" presStyleCnt="0"/>
      <dgm:spPr/>
    </dgm:pt>
  </dgm:ptLst>
  <dgm:cxnLst>
    <dgm:cxn modelId="{91F06E00-DD61-4457-8452-5C560130A834}" srcId="{2EA4F853-754C-48BA-98CB-D8934EFF6A1B}" destId="{EE283674-D839-425B-A979-63F0F5675E85}" srcOrd="1" destOrd="0" parTransId="{5DBB1C42-759A-4450-A370-ADA44E987226}" sibTransId="{C7197683-A9B6-4D73-AB06-4988702060F2}"/>
    <dgm:cxn modelId="{4262E60D-51A7-9747-B8E0-AF494A11F03F}" type="presOf" srcId="{D8817938-D9D2-4FEC-B909-5541FCC29C99}" destId="{D1E93DA4-9EFD-1C45-9F0B-4D78C3458D6E}" srcOrd="0" destOrd="0" presId="urn:microsoft.com/office/officeart/2008/layout/LinedList"/>
    <dgm:cxn modelId="{DCB9E416-4D50-2F46-A06A-062598879480}" type="presOf" srcId="{2EA4F853-754C-48BA-98CB-D8934EFF6A1B}" destId="{A8AB7C2B-E259-9148-8703-48FB5EAC3341}" srcOrd="0" destOrd="0" presId="urn:microsoft.com/office/officeart/2008/layout/LinedList"/>
    <dgm:cxn modelId="{54F97A98-57CF-46A1-8911-2E67EF2F9034}" srcId="{2EA4F853-754C-48BA-98CB-D8934EFF6A1B}" destId="{D8817938-D9D2-4FEC-B909-5541FCC29C99}" srcOrd="2" destOrd="0" parTransId="{B8B32872-FB18-4D6D-877C-E1726C3AEB5B}" sibTransId="{3EA07F2C-571B-427E-AC53-4B863DD306E3}"/>
    <dgm:cxn modelId="{72F1F99C-10DF-43F1-9A27-41E5F0B10850}" srcId="{2EA4F853-754C-48BA-98CB-D8934EFF6A1B}" destId="{927B2177-F38F-44DD-BE05-9B524431594D}" srcOrd="0" destOrd="0" parTransId="{86E37DC0-90FE-479B-9632-49D58D75BD8C}" sibTransId="{8B3A3F46-779F-492F-A99A-65F233C8A85A}"/>
    <dgm:cxn modelId="{E45AD2C5-5CBA-A847-9E5B-C503DAFAF431}" type="presOf" srcId="{927B2177-F38F-44DD-BE05-9B524431594D}" destId="{65FD9D4D-53D5-C34F-97CA-EAD2A59BD678}" srcOrd="0" destOrd="0" presId="urn:microsoft.com/office/officeart/2008/layout/LinedList"/>
    <dgm:cxn modelId="{18BF17EF-FC32-084D-B043-1BBC7FD4043D}" type="presOf" srcId="{EE283674-D839-425B-A979-63F0F5675E85}" destId="{6EF09F69-65B5-1146-94AA-BA3A0337527B}" srcOrd="0" destOrd="0" presId="urn:microsoft.com/office/officeart/2008/layout/LinedList"/>
    <dgm:cxn modelId="{86198343-C920-E94B-853A-74F65B36C74B}" type="presParOf" srcId="{A8AB7C2B-E259-9148-8703-48FB5EAC3341}" destId="{C625E63D-AFB9-8843-9735-0DE396FC2B65}" srcOrd="0" destOrd="0" presId="urn:microsoft.com/office/officeart/2008/layout/LinedList"/>
    <dgm:cxn modelId="{8C4FFC77-2D8C-624D-8EDD-2C0027FDC7B4}" type="presParOf" srcId="{A8AB7C2B-E259-9148-8703-48FB5EAC3341}" destId="{C29FD8B3-D4BE-6D49-8CD3-0DA85B9E8A84}" srcOrd="1" destOrd="0" presId="urn:microsoft.com/office/officeart/2008/layout/LinedList"/>
    <dgm:cxn modelId="{CB61C7FF-CC89-854E-AD3A-E75A0D65F207}" type="presParOf" srcId="{C29FD8B3-D4BE-6D49-8CD3-0DA85B9E8A84}" destId="{65FD9D4D-53D5-C34F-97CA-EAD2A59BD678}" srcOrd="0" destOrd="0" presId="urn:microsoft.com/office/officeart/2008/layout/LinedList"/>
    <dgm:cxn modelId="{EA05DDB7-875C-9348-B5E5-BBD3F0F3D195}" type="presParOf" srcId="{C29FD8B3-D4BE-6D49-8CD3-0DA85B9E8A84}" destId="{0317ECDF-3B8A-AB42-9D7B-DCA1D9D039F4}" srcOrd="1" destOrd="0" presId="urn:microsoft.com/office/officeart/2008/layout/LinedList"/>
    <dgm:cxn modelId="{B5A39CE7-E7EE-BC46-9DA9-E1A73AE4D804}" type="presParOf" srcId="{A8AB7C2B-E259-9148-8703-48FB5EAC3341}" destId="{905ADC6B-6DB5-CF48-ACDF-57DE80C4F236}" srcOrd="2" destOrd="0" presId="urn:microsoft.com/office/officeart/2008/layout/LinedList"/>
    <dgm:cxn modelId="{F47A73C8-DE09-3640-858C-4A3FFE49876C}" type="presParOf" srcId="{A8AB7C2B-E259-9148-8703-48FB5EAC3341}" destId="{AB4400DB-DF0D-7746-B1FF-63776337E7C9}" srcOrd="3" destOrd="0" presId="urn:microsoft.com/office/officeart/2008/layout/LinedList"/>
    <dgm:cxn modelId="{BB283CFF-E20D-6548-94FA-AB9054F6D13C}" type="presParOf" srcId="{AB4400DB-DF0D-7746-B1FF-63776337E7C9}" destId="{6EF09F69-65B5-1146-94AA-BA3A0337527B}" srcOrd="0" destOrd="0" presId="urn:microsoft.com/office/officeart/2008/layout/LinedList"/>
    <dgm:cxn modelId="{D739F291-47D8-3444-B985-3C36D4E4CA09}" type="presParOf" srcId="{AB4400DB-DF0D-7746-B1FF-63776337E7C9}" destId="{7270344A-6063-8D4F-BCB6-EE89EE4DA07F}" srcOrd="1" destOrd="0" presId="urn:microsoft.com/office/officeart/2008/layout/LinedList"/>
    <dgm:cxn modelId="{781F1561-0B8E-2542-AE2E-0784E5C7A5F5}" type="presParOf" srcId="{A8AB7C2B-E259-9148-8703-48FB5EAC3341}" destId="{D3F8B4E3-9BCC-5248-97DB-473DBD2390C8}" srcOrd="4" destOrd="0" presId="urn:microsoft.com/office/officeart/2008/layout/LinedList"/>
    <dgm:cxn modelId="{11C09116-4F20-0A4F-A75F-000D35F6E2A5}" type="presParOf" srcId="{A8AB7C2B-E259-9148-8703-48FB5EAC3341}" destId="{811A32F9-01EB-2A40-BCE5-5A5E8504685B}" srcOrd="5" destOrd="0" presId="urn:microsoft.com/office/officeart/2008/layout/LinedList"/>
    <dgm:cxn modelId="{F13854F7-25D7-EC48-ADC0-E9A4D5AE5466}" type="presParOf" srcId="{811A32F9-01EB-2A40-BCE5-5A5E8504685B}" destId="{D1E93DA4-9EFD-1C45-9F0B-4D78C3458D6E}" srcOrd="0" destOrd="0" presId="urn:microsoft.com/office/officeart/2008/layout/LinedList"/>
    <dgm:cxn modelId="{1B834ED7-5190-C544-9964-36AAE5D48205}" type="presParOf" srcId="{811A32F9-01EB-2A40-BCE5-5A5E8504685B}" destId="{35B07AAE-A412-8241-997E-09764D792F1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BA084B-897F-40F4-A987-4A3A42A87CF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7E0A08-9AE1-40FB-BF49-5315D19A60DD}">
      <dgm:prSet/>
      <dgm:spPr/>
      <dgm:t>
        <a:bodyPr/>
        <a:lstStyle/>
        <a:p>
          <a:r>
            <a:rPr lang="en-US" dirty="0"/>
            <a:t>1.5 Billion Acres appropriated from Indigenous people by U.S Gov (1776-Present). </a:t>
          </a:r>
        </a:p>
      </dgm:t>
    </dgm:pt>
    <dgm:pt modelId="{DA2E249E-CFA0-4258-90DC-E573A37C2A2E}" type="parTrans" cxnId="{03064970-749C-4811-B8A3-4CF81E0A1857}">
      <dgm:prSet/>
      <dgm:spPr/>
      <dgm:t>
        <a:bodyPr/>
        <a:lstStyle/>
        <a:p>
          <a:endParaRPr lang="en-US"/>
        </a:p>
      </dgm:t>
    </dgm:pt>
    <dgm:pt modelId="{E31E2979-BE53-4BFF-A61C-E961E82063C9}" type="sibTrans" cxnId="{03064970-749C-4811-B8A3-4CF81E0A1857}">
      <dgm:prSet/>
      <dgm:spPr/>
      <dgm:t>
        <a:bodyPr/>
        <a:lstStyle/>
        <a:p>
          <a:endParaRPr lang="en-US"/>
        </a:p>
      </dgm:t>
    </dgm:pt>
    <dgm:pt modelId="{D5DD3FE1-7204-457C-9146-2DDC279D4155}">
      <dgm:prSet/>
      <dgm:spPr/>
      <dgm:t>
        <a:bodyPr/>
        <a:lstStyle/>
        <a:p>
          <a:r>
            <a:rPr lang="en-US" dirty="0"/>
            <a:t>1492, Columbus arrival - estimated 60 million +Natives.</a:t>
          </a:r>
        </a:p>
      </dgm:t>
    </dgm:pt>
    <dgm:pt modelId="{131BED69-FB5A-4C7A-ADF6-9F14E2249DC1}" type="parTrans" cxnId="{0B360701-3CB9-4BF6-AD06-7845BA460732}">
      <dgm:prSet/>
      <dgm:spPr/>
      <dgm:t>
        <a:bodyPr/>
        <a:lstStyle/>
        <a:p>
          <a:endParaRPr lang="en-US"/>
        </a:p>
      </dgm:t>
    </dgm:pt>
    <dgm:pt modelId="{FB3716EE-1BAF-41DC-A3D7-FDB3ADA0F3CE}" type="sibTrans" cxnId="{0B360701-3CB9-4BF6-AD06-7845BA460732}">
      <dgm:prSet/>
      <dgm:spPr/>
      <dgm:t>
        <a:bodyPr/>
        <a:lstStyle/>
        <a:p>
          <a:endParaRPr lang="en-US"/>
        </a:p>
      </dgm:t>
    </dgm:pt>
    <dgm:pt modelId="{C21628FA-EE3F-4579-86F2-17E0831C9CF5}">
      <dgm:prSet/>
      <dgm:spPr/>
      <dgm:t>
        <a:bodyPr/>
        <a:lstStyle/>
        <a:p>
          <a:r>
            <a:rPr lang="en-US" dirty="0"/>
            <a:t>1893, approximately 250,000 left – goal to exterminate by death or assimilation.</a:t>
          </a:r>
        </a:p>
      </dgm:t>
    </dgm:pt>
    <dgm:pt modelId="{E2CC3E4C-ECAB-4793-99BA-EAE60AF9CDD3}" type="parTrans" cxnId="{F127D2A5-D65C-4F11-A0F4-C8CE15D09473}">
      <dgm:prSet/>
      <dgm:spPr/>
      <dgm:t>
        <a:bodyPr/>
        <a:lstStyle/>
        <a:p>
          <a:endParaRPr lang="en-US"/>
        </a:p>
      </dgm:t>
    </dgm:pt>
    <dgm:pt modelId="{D39231B8-1583-4AA3-8DA1-876E1F844DF0}" type="sibTrans" cxnId="{F127D2A5-D65C-4F11-A0F4-C8CE15D09473}">
      <dgm:prSet/>
      <dgm:spPr/>
      <dgm:t>
        <a:bodyPr/>
        <a:lstStyle/>
        <a:p>
          <a:endParaRPr lang="en-US"/>
        </a:p>
      </dgm:t>
    </dgm:pt>
    <dgm:pt modelId="{38C5CD1E-C8E0-441F-B348-932EEE011304}">
      <dgm:prSet/>
      <dgm:spPr/>
      <dgm:t>
        <a:bodyPr/>
        <a:lstStyle/>
        <a:p>
          <a:endParaRPr lang="en-US" dirty="0"/>
        </a:p>
        <a:p>
          <a:r>
            <a:rPr lang="en-US" dirty="0"/>
            <a:t>Today we are invisible and ignored.</a:t>
          </a:r>
        </a:p>
      </dgm:t>
    </dgm:pt>
    <dgm:pt modelId="{D0126A5E-E579-4B0C-9390-8EE0E35D39C3}" type="parTrans" cxnId="{915D5818-EAA0-43A7-B558-DB15E62D5935}">
      <dgm:prSet/>
      <dgm:spPr/>
      <dgm:t>
        <a:bodyPr/>
        <a:lstStyle/>
        <a:p>
          <a:endParaRPr lang="en-US"/>
        </a:p>
      </dgm:t>
    </dgm:pt>
    <dgm:pt modelId="{4E0AFAFA-5C20-410F-9A9F-7FCE0A018554}" type="sibTrans" cxnId="{915D5818-EAA0-43A7-B558-DB15E62D5935}">
      <dgm:prSet/>
      <dgm:spPr/>
      <dgm:t>
        <a:bodyPr/>
        <a:lstStyle/>
        <a:p>
          <a:endParaRPr lang="en-US"/>
        </a:p>
      </dgm:t>
    </dgm:pt>
    <dgm:pt modelId="{5437D8F0-F9DF-2F45-B7C5-EC12CF2B41BB}" type="pres">
      <dgm:prSet presAssocID="{F2BA084B-897F-40F4-A987-4A3A42A87CF9}" presName="vert0" presStyleCnt="0">
        <dgm:presLayoutVars>
          <dgm:dir/>
          <dgm:animOne val="branch"/>
          <dgm:animLvl val="lvl"/>
        </dgm:presLayoutVars>
      </dgm:prSet>
      <dgm:spPr/>
    </dgm:pt>
    <dgm:pt modelId="{43A7EA19-3596-E642-A10B-D0D1373E080A}" type="pres">
      <dgm:prSet presAssocID="{477E0A08-9AE1-40FB-BF49-5315D19A60DD}" presName="thickLine" presStyleLbl="alignNode1" presStyleIdx="0" presStyleCnt="4"/>
      <dgm:spPr/>
    </dgm:pt>
    <dgm:pt modelId="{60F9F699-B0BD-0D45-92B6-36A9E6DB9DD1}" type="pres">
      <dgm:prSet presAssocID="{477E0A08-9AE1-40FB-BF49-5315D19A60DD}" presName="horz1" presStyleCnt="0"/>
      <dgm:spPr/>
    </dgm:pt>
    <dgm:pt modelId="{DF9377DD-519C-6F4E-AEEC-28DA4E26CF99}" type="pres">
      <dgm:prSet presAssocID="{477E0A08-9AE1-40FB-BF49-5315D19A60DD}" presName="tx1" presStyleLbl="revTx" presStyleIdx="0" presStyleCnt="4" custScaleY="129285"/>
      <dgm:spPr/>
    </dgm:pt>
    <dgm:pt modelId="{6907DFF4-E383-C543-AA37-3DBA474892FA}" type="pres">
      <dgm:prSet presAssocID="{477E0A08-9AE1-40FB-BF49-5315D19A60DD}" presName="vert1" presStyleCnt="0"/>
      <dgm:spPr/>
    </dgm:pt>
    <dgm:pt modelId="{5AC03DD4-5FD5-3643-84CB-02A05DE09A35}" type="pres">
      <dgm:prSet presAssocID="{D5DD3FE1-7204-457C-9146-2DDC279D4155}" presName="thickLine" presStyleLbl="alignNode1" presStyleIdx="1" presStyleCnt="4"/>
      <dgm:spPr/>
    </dgm:pt>
    <dgm:pt modelId="{2EFFABA4-DCE6-E843-ABA1-F50B3BA4C6A3}" type="pres">
      <dgm:prSet presAssocID="{D5DD3FE1-7204-457C-9146-2DDC279D4155}" presName="horz1" presStyleCnt="0"/>
      <dgm:spPr/>
    </dgm:pt>
    <dgm:pt modelId="{9A63087E-FBC6-B447-B1E3-BFA38154F58A}" type="pres">
      <dgm:prSet presAssocID="{D5DD3FE1-7204-457C-9146-2DDC279D4155}" presName="tx1" presStyleLbl="revTx" presStyleIdx="1" presStyleCnt="4"/>
      <dgm:spPr/>
    </dgm:pt>
    <dgm:pt modelId="{75E7F8E3-6561-8945-9EFC-1108CF5FD977}" type="pres">
      <dgm:prSet presAssocID="{D5DD3FE1-7204-457C-9146-2DDC279D4155}" presName="vert1" presStyleCnt="0"/>
      <dgm:spPr/>
    </dgm:pt>
    <dgm:pt modelId="{14B3AD4C-7D42-7E4D-9523-57E509143E67}" type="pres">
      <dgm:prSet presAssocID="{C21628FA-EE3F-4579-86F2-17E0831C9CF5}" presName="thickLine" presStyleLbl="alignNode1" presStyleIdx="2" presStyleCnt="4"/>
      <dgm:spPr/>
    </dgm:pt>
    <dgm:pt modelId="{A7DF0305-EFE9-674A-8500-D6CAB5CBBE8D}" type="pres">
      <dgm:prSet presAssocID="{C21628FA-EE3F-4579-86F2-17E0831C9CF5}" presName="horz1" presStyleCnt="0"/>
      <dgm:spPr/>
    </dgm:pt>
    <dgm:pt modelId="{8492A30D-A6C0-5B4B-9E4F-0F9527B3CBBE}" type="pres">
      <dgm:prSet presAssocID="{C21628FA-EE3F-4579-86F2-17E0831C9CF5}" presName="tx1" presStyleLbl="revTx" presStyleIdx="2" presStyleCnt="4"/>
      <dgm:spPr/>
    </dgm:pt>
    <dgm:pt modelId="{D9F69A31-4343-7D4C-85B4-DBDCAA776D74}" type="pres">
      <dgm:prSet presAssocID="{C21628FA-EE3F-4579-86F2-17E0831C9CF5}" presName="vert1" presStyleCnt="0"/>
      <dgm:spPr/>
    </dgm:pt>
    <dgm:pt modelId="{43B11D10-9C31-EF42-A1EF-CB17B20C1CA1}" type="pres">
      <dgm:prSet presAssocID="{38C5CD1E-C8E0-441F-B348-932EEE011304}" presName="thickLine" presStyleLbl="alignNode1" presStyleIdx="3" presStyleCnt="4"/>
      <dgm:spPr/>
    </dgm:pt>
    <dgm:pt modelId="{9F607048-401C-0447-AA62-39B0110F6802}" type="pres">
      <dgm:prSet presAssocID="{38C5CD1E-C8E0-441F-B348-932EEE011304}" presName="horz1" presStyleCnt="0"/>
      <dgm:spPr/>
    </dgm:pt>
    <dgm:pt modelId="{7BC815EC-4FD4-F34B-836F-B81F9C4B102F}" type="pres">
      <dgm:prSet presAssocID="{38C5CD1E-C8E0-441F-B348-932EEE011304}" presName="tx1" presStyleLbl="revTx" presStyleIdx="3" presStyleCnt="4"/>
      <dgm:spPr/>
    </dgm:pt>
    <dgm:pt modelId="{0655A3F7-7741-8140-93AF-86D489A0BE83}" type="pres">
      <dgm:prSet presAssocID="{38C5CD1E-C8E0-441F-B348-932EEE011304}" presName="vert1" presStyleCnt="0"/>
      <dgm:spPr/>
    </dgm:pt>
  </dgm:ptLst>
  <dgm:cxnLst>
    <dgm:cxn modelId="{0B360701-3CB9-4BF6-AD06-7845BA460732}" srcId="{F2BA084B-897F-40F4-A987-4A3A42A87CF9}" destId="{D5DD3FE1-7204-457C-9146-2DDC279D4155}" srcOrd="1" destOrd="0" parTransId="{131BED69-FB5A-4C7A-ADF6-9F14E2249DC1}" sibTransId="{FB3716EE-1BAF-41DC-A3D7-FDB3ADA0F3CE}"/>
    <dgm:cxn modelId="{915D5818-EAA0-43A7-B558-DB15E62D5935}" srcId="{F2BA084B-897F-40F4-A987-4A3A42A87CF9}" destId="{38C5CD1E-C8E0-441F-B348-932EEE011304}" srcOrd="3" destOrd="0" parTransId="{D0126A5E-E579-4B0C-9390-8EE0E35D39C3}" sibTransId="{4E0AFAFA-5C20-410F-9A9F-7FCE0A018554}"/>
    <dgm:cxn modelId="{A9321F33-8783-C34C-A3B3-999380CE3E11}" type="presOf" srcId="{F2BA084B-897F-40F4-A987-4A3A42A87CF9}" destId="{5437D8F0-F9DF-2F45-B7C5-EC12CF2B41BB}" srcOrd="0" destOrd="0" presId="urn:microsoft.com/office/officeart/2008/layout/LinedList"/>
    <dgm:cxn modelId="{B3C2444A-E806-1F40-AAF5-EBF562589BEC}" type="presOf" srcId="{C21628FA-EE3F-4579-86F2-17E0831C9CF5}" destId="{8492A30D-A6C0-5B4B-9E4F-0F9527B3CBBE}" srcOrd="0" destOrd="0" presId="urn:microsoft.com/office/officeart/2008/layout/LinedList"/>
    <dgm:cxn modelId="{03064970-749C-4811-B8A3-4CF81E0A1857}" srcId="{F2BA084B-897F-40F4-A987-4A3A42A87CF9}" destId="{477E0A08-9AE1-40FB-BF49-5315D19A60DD}" srcOrd="0" destOrd="0" parTransId="{DA2E249E-CFA0-4258-90DC-E573A37C2A2E}" sibTransId="{E31E2979-BE53-4BFF-A61C-E961E82063C9}"/>
    <dgm:cxn modelId="{B78BD37B-EEA1-674A-AB4C-2CA42202ADE4}" type="presOf" srcId="{477E0A08-9AE1-40FB-BF49-5315D19A60DD}" destId="{DF9377DD-519C-6F4E-AEEC-28DA4E26CF99}" srcOrd="0" destOrd="0" presId="urn:microsoft.com/office/officeart/2008/layout/LinedList"/>
    <dgm:cxn modelId="{F127D2A5-D65C-4F11-A0F4-C8CE15D09473}" srcId="{F2BA084B-897F-40F4-A987-4A3A42A87CF9}" destId="{C21628FA-EE3F-4579-86F2-17E0831C9CF5}" srcOrd="2" destOrd="0" parTransId="{E2CC3E4C-ECAB-4793-99BA-EAE60AF9CDD3}" sibTransId="{D39231B8-1583-4AA3-8DA1-876E1F844DF0}"/>
    <dgm:cxn modelId="{BC6AEDA6-548F-F74D-80DC-94449FC822DF}" type="presOf" srcId="{D5DD3FE1-7204-457C-9146-2DDC279D4155}" destId="{9A63087E-FBC6-B447-B1E3-BFA38154F58A}" srcOrd="0" destOrd="0" presId="urn:microsoft.com/office/officeart/2008/layout/LinedList"/>
    <dgm:cxn modelId="{1934F2F5-45F4-9041-A7D9-20357CBBD1B3}" type="presOf" srcId="{38C5CD1E-C8E0-441F-B348-932EEE011304}" destId="{7BC815EC-4FD4-F34B-836F-B81F9C4B102F}" srcOrd="0" destOrd="0" presId="urn:microsoft.com/office/officeart/2008/layout/LinedList"/>
    <dgm:cxn modelId="{D8D0161F-7DD9-AE46-9A65-AB4D2538798F}" type="presParOf" srcId="{5437D8F0-F9DF-2F45-B7C5-EC12CF2B41BB}" destId="{43A7EA19-3596-E642-A10B-D0D1373E080A}" srcOrd="0" destOrd="0" presId="urn:microsoft.com/office/officeart/2008/layout/LinedList"/>
    <dgm:cxn modelId="{515D859D-A2E4-D946-8F2C-2283B3DC3864}" type="presParOf" srcId="{5437D8F0-F9DF-2F45-B7C5-EC12CF2B41BB}" destId="{60F9F699-B0BD-0D45-92B6-36A9E6DB9DD1}" srcOrd="1" destOrd="0" presId="urn:microsoft.com/office/officeart/2008/layout/LinedList"/>
    <dgm:cxn modelId="{D778A5E0-D0BE-D440-84BE-D687E245DDAC}" type="presParOf" srcId="{60F9F699-B0BD-0D45-92B6-36A9E6DB9DD1}" destId="{DF9377DD-519C-6F4E-AEEC-28DA4E26CF99}" srcOrd="0" destOrd="0" presId="urn:microsoft.com/office/officeart/2008/layout/LinedList"/>
    <dgm:cxn modelId="{4B7C2D83-9032-D74E-8D23-E361467A0E74}" type="presParOf" srcId="{60F9F699-B0BD-0D45-92B6-36A9E6DB9DD1}" destId="{6907DFF4-E383-C543-AA37-3DBA474892FA}" srcOrd="1" destOrd="0" presId="urn:microsoft.com/office/officeart/2008/layout/LinedList"/>
    <dgm:cxn modelId="{A5FF2DBD-844F-3344-9348-51DEE4D8907A}" type="presParOf" srcId="{5437D8F0-F9DF-2F45-B7C5-EC12CF2B41BB}" destId="{5AC03DD4-5FD5-3643-84CB-02A05DE09A35}" srcOrd="2" destOrd="0" presId="urn:microsoft.com/office/officeart/2008/layout/LinedList"/>
    <dgm:cxn modelId="{2AB4E881-12C1-6744-8E7D-180795E0F6C2}" type="presParOf" srcId="{5437D8F0-F9DF-2F45-B7C5-EC12CF2B41BB}" destId="{2EFFABA4-DCE6-E843-ABA1-F50B3BA4C6A3}" srcOrd="3" destOrd="0" presId="urn:microsoft.com/office/officeart/2008/layout/LinedList"/>
    <dgm:cxn modelId="{0424EFD8-8D0C-EA47-A3A2-C82BAB3A429B}" type="presParOf" srcId="{2EFFABA4-DCE6-E843-ABA1-F50B3BA4C6A3}" destId="{9A63087E-FBC6-B447-B1E3-BFA38154F58A}" srcOrd="0" destOrd="0" presId="urn:microsoft.com/office/officeart/2008/layout/LinedList"/>
    <dgm:cxn modelId="{135587E0-DD2D-6E46-AC45-0609195E6CED}" type="presParOf" srcId="{2EFFABA4-DCE6-E843-ABA1-F50B3BA4C6A3}" destId="{75E7F8E3-6561-8945-9EFC-1108CF5FD977}" srcOrd="1" destOrd="0" presId="urn:microsoft.com/office/officeart/2008/layout/LinedList"/>
    <dgm:cxn modelId="{BBD75D1A-49E1-AF41-8048-E956B31A28DA}" type="presParOf" srcId="{5437D8F0-F9DF-2F45-B7C5-EC12CF2B41BB}" destId="{14B3AD4C-7D42-7E4D-9523-57E509143E67}" srcOrd="4" destOrd="0" presId="urn:microsoft.com/office/officeart/2008/layout/LinedList"/>
    <dgm:cxn modelId="{453582C0-6A18-6E46-A717-00B145283BDA}" type="presParOf" srcId="{5437D8F0-F9DF-2F45-B7C5-EC12CF2B41BB}" destId="{A7DF0305-EFE9-674A-8500-D6CAB5CBBE8D}" srcOrd="5" destOrd="0" presId="urn:microsoft.com/office/officeart/2008/layout/LinedList"/>
    <dgm:cxn modelId="{4E83B644-7D77-D94E-A304-52F2EC456ED2}" type="presParOf" srcId="{A7DF0305-EFE9-674A-8500-D6CAB5CBBE8D}" destId="{8492A30D-A6C0-5B4B-9E4F-0F9527B3CBBE}" srcOrd="0" destOrd="0" presId="urn:microsoft.com/office/officeart/2008/layout/LinedList"/>
    <dgm:cxn modelId="{89955285-8D57-5A4A-BD8E-B5D03557E1DE}" type="presParOf" srcId="{A7DF0305-EFE9-674A-8500-D6CAB5CBBE8D}" destId="{D9F69A31-4343-7D4C-85B4-DBDCAA776D74}" srcOrd="1" destOrd="0" presId="urn:microsoft.com/office/officeart/2008/layout/LinedList"/>
    <dgm:cxn modelId="{5D7F9FA4-0947-8B46-BFB6-A4503DD06A66}" type="presParOf" srcId="{5437D8F0-F9DF-2F45-B7C5-EC12CF2B41BB}" destId="{43B11D10-9C31-EF42-A1EF-CB17B20C1CA1}" srcOrd="6" destOrd="0" presId="urn:microsoft.com/office/officeart/2008/layout/LinedList"/>
    <dgm:cxn modelId="{E63EEBFD-0C1D-A14D-9D32-5F984BD68C04}" type="presParOf" srcId="{5437D8F0-F9DF-2F45-B7C5-EC12CF2B41BB}" destId="{9F607048-401C-0447-AA62-39B0110F6802}" srcOrd="7" destOrd="0" presId="urn:microsoft.com/office/officeart/2008/layout/LinedList"/>
    <dgm:cxn modelId="{916A635C-E5CE-BD43-944A-60007300A780}" type="presParOf" srcId="{9F607048-401C-0447-AA62-39B0110F6802}" destId="{7BC815EC-4FD4-F34B-836F-B81F9C4B102F}" srcOrd="0" destOrd="0" presId="urn:microsoft.com/office/officeart/2008/layout/LinedList"/>
    <dgm:cxn modelId="{9E1A775E-8F31-6C4B-A8E6-A466E3B51EC4}" type="presParOf" srcId="{9F607048-401C-0447-AA62-39B0110F6802}" destId="{0655A3F7-7741-8140-93AF-86D489A0BE8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11755E-9DFC-472C-94A1-AFD09CB280D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3B9F665-E580-4E8C-83D1-4B9D94CA3FA8}">
      <dgm:prSet/>
      <dgm:spPr/>
      <dgm:t>
        <a:bodyPr/>
        <a:lstStyle/>
        <a:p>
          <a:r>
            <a:rPr lang="en-US"/>
            <a:t>Captain Cook arrived in the Hawaiian Islands. In 1778</a:t>
          </a:r>
        </a:p>
      </dgm:t>
    </dgm:pt>
    <dgm:pt modelId="{F60EC489-145D-4D44-B2EE-3B525151FF06}" type="parTrans" cxnId="{220DDE76-22AE-4118-B4BE-D9AECC371210}">
      <dgm:prSet/>
      <dgm:spPr/>
      <dgm:t>
        <a:bodyPr/>
        <a:lstStyle/>
        <a:p>
          <a:endParaRPr lang="en-US"/>
        </a:p>
      </dgm:t>
    </dgm:pt>
    <dgm:pt modelId="{A60F68B5-BF06-49A0-AF7F-6B38969E761F}" type="sibTrans" cxnId="{220DDE76-22AE-4118-B4BE-D9AECC371210}">
      <dgm:prSet/>
      <dgm:spPr/>
      <dgm:t>
        <a:bodyPr/>
        <a:lstStyle/>
        <a:p>
          <a:endParaRPr lang="en-US"/>
        </a:p>
      </dgm:t>
    </dgm:pt>
    <dgm:pt modelId="{B0C5CF5A-9AB5-49D1-B7B2-77488675E223}">
      <dgm:prSet/>
      <dgm:spPr/>
      <dgm:t>
        <a:bodyPr/>
        <a:lstStyle/>
        <a:p>
          <a:r>
            <a:rPr lang="en-US"/>
            <a:t>286 years after Columbus had arrived on Turtle Island</a:t>
          </a:r>
        </a:p>
      </dgm:t>
    </dgm:pt>
    <dgm:pt modelId="{5E2B61F3-6B3D-41A6-9508-2C1A7530F46D}" type="parTrans" cxnId="{09106920-3B4F-49E8-9321-3F5BB05C41D9}">
      <dgm:prSet/>
      <dgm:spPr/>
      <dgm:t>
        <a:bodyPr/>
        <a:lstStyle/>
        <a:p>
          <a:endParaRPr lang="en-US"/>
        </a:p>
      </dgm:t>
    </dgm:pt>
    <dgm:pt modelId="{43E18F5C-05B8-41FD-8269-3B8FE7DCC33B}" type="sibTrans" cxnId="{09106920-3B4F-49E8-9321-3F5BB05C41D9}">
      <dgm:prSet/>
      <dgm:spPr/>
      <dgm:t>
        <a:bodyPr/>
        <a:lstStyle/>
        <a:p>
          <a:endParaRPr lang="en-US"/>
        </a:p>
      </dgm:t>
    </dgm:pt>
    <dgm:pt modelId="{E6EEB111-DE13-4FEC-8EE8-889B2AA68F29}">
      <dgm:prSet/>
      <dgm:spPr/>
      <dgm:t>
        <a:bodyPr/>
        <a:lstStyle/>
        <a:p>
          <a:r>
            <a:rPr lang="en-US"/>
            <a:t>After contact decline in Native Hawaiians people- a loss of 95%.</a:t>
          </a:r>
        </a:p>
      </dgm:t>
    </dgm:pt>
    <dgm:pt modelId="{23ED1E3D-2043-4078-B5FF-3F2B41C018F0}" type="parTrans" cxnId="{5A5BD3D6-F766-41B0-A882-B600EF6161D8}">
      <dgm:prSet/>
      <dgm:spPr/>
      <dgm:t>
        <a:bodyPr/>
        <a:lstStyle/>
        <a:p>
          <a:endParaRPr lang="en-US"/>
        </a:p>
      </dgm:t>
    </dgm:pt>
    <dgm:pt modelId="{6C6BFA65-706D-421B-A4F5-0AADC7653759}" type="sibTrans" cxnId="{5A5BD3D6-F766-41B0-A882-B600EF6161D8}">
      <dgm:prSet/>
      <dgm:spPr/>
      <dgm:t>
        <a:bodyPr/>
        <a:lstStyle/>
        <a:p>
          <a:endParaRPr lang="en-US"/>
        </a:p>
      </dgm:t>
    </dgm:pt>
    <dgm:pt modelId="{E94F2F3C-D5E9-47C7-AC1D-17BAC0794D8E}">
      <dgm:prSet/>
      <dgm:spPr/>
      <dgm:t>
        <a:bodyPr/>
        <a:lstStyle/>
        <a:p>
          <a:r>
            <a:rPr lang="en-US"/>
            <a:t>Alcohol was introduced by Westerners </a:t>
          </a:r>
        </a:p>
      </dgm:t>
    </dgm:pt>
    <dgm:pt modelId="{B9052735-E6E9-4862-A323-3A608C9F37DF}" type="parTrans" cxnId="{C5885859-9317-45A3-8ACA-7D5358E2969B}">
      <dgm:prSet/>
      <dgm:spPr/>
      <dgm:t>
        <a:bodyPr/>
        <a:lstStyle/>
        <a:p>
          <a:endParaRPr lang="en-US"/>
        </a:p>
      </dgm:t>
    </dgm:pt>
    <dgm:pt modelId="{3071406E-8A0F-43AC-8F92-7DCA1093BE16}" type="sibTrans" cxnId="{C5885859-9317-45A3-8ACA-7D5358E2969B}">
      <dgm:prSet/>
      <dgm:spPr/>
      <dgm:t>
        <a:bodyPr/>
        <a:lstStyle/>
        <a:p>
          <a:endParaRPr lang="en-US"/>
        </a:p>
      </dgm:t>
    </dgm:pt>
    <dgm:pt modelId="{2D5963D8-6706-D84F-B14E-BC596007FDC4}" type="pres">
      <dgm:prSet presAssocID="{DD11755E-9DFC-472C-94A1-AFD09CB280D2}" presName="linear" presStyleCnt="0">
        <dgm:presLayoutVars>
          <dgm:animLvl val="lvl"/>
          <dgm:resizeHandles val="exact"/>
        </dgm:presLayoutVars>
      </dgm:prSet>
      <dgm:spPr/>
    </dgm:pt>
    <dgm:pt modelId="{311AB682-E502-1E44-9CD1-4B587FA28E39}" type="pres">
      <dgm:prSet presAssocID="{E3B9F665-E580-4E8C-83D1-4B9D94CA3FA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16BB7A1-1EA5-6D4A-8FCD-01557BB80613}" type="pres">
      <dgm:prSet presAssocID="{E3B9F665-E580-4E8C-83D1-4B9D94CA3FA8}" presName="childText" presStyleLbl="revTx" presStyleIdx="0" presStyleCnt="1">
        <dgm:presLayoutVars>
          <dgm:bulletEnabled val="1"/>
        </dgm:presLayoutVars>
      </dgm:prSet>
      <dgm:spPr/>
    </dgm:pt>
    <dgm:pt modelId="{520A3A0D-8D82-254B-AA40-C47A8923F156}" type="pres">
      <dgm:prSet presAssocID="{E6EEB111-DE13-4FEC-8EE8-889B2AA68F2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97BEE0B-FB72-F04B-9622-96BE02DA11BC}" type="pres">
      <dgm:prSet presAssocID="{6C6BFA65-706D-421B-A4F5-0AADC7653759}" presName="spacer" presStyleCnt="0"/>
      <dgm:spPr/>
    </dgm:pt>
    <dgm:pt modelId="{999DEC23-1974-B442-89F2-A0F87EB0E1D8}" type="pres">
      <dgm:prSet presAssocID="{E94F2F3C-D5E9-47C7-AC1D-17BAC0794D8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9106920-3B4F-49E8-9321-3F5BB05C41D9}" srcId="{E3B9F665-E580-4E8C-83D1-4B9D94CA3FA8}" destId="{B0C5CF5A-9AB5-49D1-B7B2-77488675E223}" srcOrd="0" destOrd="0" parTransId="{5E2B61F3-6B3D-41A6-9508-2C1A7530F46D}" sibTransId="{43E18F5C-05B8-41FD-8269-3B8FE7DCC33B}"/>
    <dgm:cxn modelId="{2AB9C852-58B6-0343-B5AD-26D47915B0EC}" type="presOf" srcId="{E6EEB111-DE13-4FEC-8EE8-889B2AA68F29}" destId="{520A3A0D-8D82-254B-AA40-C47A8923F156}" srcOrd="0" destOrd="0" presId="urn:microsoft.com/office/officeart/2005/8/layout/vList2"/>
    <dgm:cxn modelId="{42CC1F54-218F-8B46-A421-F1806C5EE886}" type="presOf" srcId="{B0C5CF5A-9AB5-49D1-B7B2-77488675E223}" destId="{516BB7A1-1EA5-6D4A-8FCD-01557BB80613}" srcOrd="0" destOrd="0" presId="urn:microsoft.com/office/officeart/2005/8/layout/vList2"/>
    <dgm:cxn modelId="{47183C57-49DD-FF4E-8DA7-55D5DD58CD62}" type="presOf" srcId="{E94F2F3C-D5E9-47C7-AC1D-17BAC0794D8E}" destId="{999DEC23-1974-B442-89F2-A0F87EB0E1D8}" srcOrd="0" destOrd="0" presId="urn:microsoft.com/office/officeart/2005/8/layout/vList2"/>
    <dgm:cxn modelId="{C5885859-9317-45A3-8ACA-7D5358E2969B}" srcId="{DD11755E-9DFC-472C-94A1-AFD09CB280D2}" destId="{E94F2F3C-D5E9-47C7-AC1D-17BAC0794D8E}" srcOrd="2" destOrd="0" parTransId="{B9052735-E6E9-4862-A323-3A608C9F37DF}" sibTransId="{3071406E-8A0F-43AC-8F92-7DCA1093BE16}"/>
    <dgm:cxn modelId="{220DDE76-22AE-4118-B4BE-D9AECC371210}" srcId="{DD11755E-9DFC-472C-94A1-AFD09CB280D2}" destId="{E3B9F665-E580-4E8C-83D1-4B9D94CA3FA8}" srcOrd="0" destOrd="0" parTransId="{F60EC489-145D-4D44-B2EE-3B525151FF06}" sibTransId="{A60F68B5-BF06-49A0-AF7F-6B38969E761F}"/>
    <dgm:cxn modelId="{31D9F99E-332C-4E4A-B500-93E4EEE60CDA}" type="presOf" srcId="{DD11755E-9DFC-472C-94A1-AFD09CB280D2}" destId="{2D5963D8-6706-D84F-B14E-BC596007FDC4}" srcOrd="0" destOrd="0" presId="urn:microsoft.com/office/officeart/2005/8/layout/vList2"/>
    <dgm:cxn modelId="{2C9F6CD5-DA1A-BE43-AC0D-0336A1A19FD0}" type="presOf" srcId="{E3B9F665-E580-4E8C-83D1-4B9D94CA3FA8}" destId="{311AB682-E502-1E44-9CD1-4B587FA28E39}" srcOrd="0" destOrd="0" presId="urn:microsoft.com/office/officeart/2005/8/layout/vList2"/>
    <dgm:cxn modelId="{5A5BD3D6-F766-41B0-A882-B600EF6161D8}" srcId="{DD11755E-9DFC-472C-94A1-AFD09CB280D2}" destId="{E6EEB111-DE13-4FEC-8EE8-889B2AA68F29}" srcOrd="1" destOrd="0" parTransId="{23ED1E3D-2043-4078-B5FF-3F2B41C018F0}" sibTransId="{6C6BFA65-706D-421B-A4F5-0AADC7653759}"/>
    <dgm:cxn modelId="{E1278639-FED4-5445-A9A7-E2BFEAABB327}" type="presParOf" srcId="{2D5963D8-6706-D84F-B14E-BC596007FDC4}" destId="{311AB682-E502-1E44-9CD1-4B587FA28E39}" srcOrd="0" destOrd="0" presId="urn:microsoft.com/office/officeart/2005/8/layout/vList2"/>
    <dgm:cxn modelId="{624046FB-9AC6-9C45-86D5-9EC2D5E1374E}" type="presParOf" srcId="{2D5963D8-6706-D84F-B14E-BC596007FDC4}" destId="{516BB7A1-1EA5-6D4A-8FCD-01557BB80613}" srcOrd="1" destOrd="0" presId="urn:microsoft.com/office/officeart/2005/8/layout/vList2"/>
    <dgm:cxn modelId="{ACF264FC-9F97-814D-8FD6-84394DEBF3D9}" type="presParOf" srcId="{2D5963D8-6706-D84F-B14E-BC596007FDC4}" destId="{520A3A0D-8D82-254B-AA40-C47A8923F156}" srcOrd="2" destOrd="0" presId="urn:microsoft.com/office/officeart/2005/8/layout/vList2"/>
    <dgm:cxn modelId="{D4573276-02DA-604A-A919-1C296E284D9C}" type="presParOf" srcId="{2D5963D8-6706-D84F-B14E-BC596007FDC4}" destId="{B97BEE0B-FB72-F04B-9622-96BE02DA11BC}" srcOrd="3" destOrd="0" presId="urn:microsoft.com/office/officeart/2005/8/layout/vList2"/>
    <dgm:cxn modelId="{39E643C7-DC6C-5D4F-B7A1-3AD3DC985B73}" type="presParOf" srcId="{2D5963D8-6706-D84F-B14E-BC596007FDC4}" destId="{999DEC23-1974-B442-89F2-A0F87EB0E1D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8999E-794C-40A3-9066-54BEC8D9D89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4519F07-6D2F-4BC5-98B9-60A2A6691B06}">
      <dgm:prSet/>
      <dgm:spPr/>
      <dgm:t>
        <a:bodyPr/>
        <a:lstStyle/>
        <a:p>
          <a:r>
            <a:rPr lang="en-US" dirty="0"/>
            <a:t>Live shorter, more challenging lives.</a:t>
          </a:r>
        </a:p>
      </dgm:t>
    </dgm:pt>
    <dgm:pt modelId="{23082E86-C320-45F5-BB76-F45CAB7C03EB}" type="parTrans" cxnId="{D8884FFF-DB5E-42F3-AD8C-563AE7B2C45B}">
      <dgm:prSet/>
      <dgm:spPr/>
      <dgm:t>
        <a:bodyPr/>
        <a:lstStyle/>
        <a:p>
          <a:endParaRPr lang="en-US"/>
        </a:p>
      </dgm:t>
    </dgm:pt>
    <dgm:pt modelId="{89B25CBB-46A8-4BA3-8A1A-FB37C44E4A88}" type="sibTrans" cxnId="{D8884FFF-DB5E-42F3-AD8C-563AE7B2C45B}">
      <dgm:prSet/>
      <dgm:spPr/>
      <dgm:t>
        <a:bodyPr/>
        <a:lstStyle/>
        <a:p>
          <a:endParaRPr lang="en-US"/>
        </a:p>
      </dgm:t>
    </dgm:pt>
    <dgm:pt modelId="{8BC79A4A-1290-449A-A44E-A65423545FEA}">
      <dgm:prSet/>
      <dgm:spPr/>
      <dgm:t>
        <a:bodyPr/>
        <a:lstStyle/>
        <a:p>
          <a:r>
            <a:rPr lang="en-US" dirty="0"/>
            <a:t>Highest prevalence of physical &amp; psychiatric illness, alcohol/drug use.</a:t>
          </a:r>
        </a:p>
      </dgm:t>
    </dgm:pt>
    <dgm:pt modelId="{8B6530B5-5496-4527-9C0B-0EFF3972EC4C}" type="parTrans" cxnId="{F99AB370-417B-4345-8941-48D267EED81C}">
      <dgm:prSet/>
      <dgm:spPr/>
      <dgm:t>
        <a:bodyPr/>
        <a:lstStyle/>
        <a:p>
          <a:endParaRPr lang="en-US"/>
        </a:p>
      </dgm:t>
    </dgm:pt>
    <dgm:pt modelId="{5560BE27-AEF5-4642-BD4A-CA674B13A4A4}" type="sibTrans" cxnId="{F99AB370-417B-4345-8941-48D267EED81C}">
      <dgm:prSet/>
      <dgm:spPr/>
      <dgm:t>
        <a:bodyPr/>
        <a:lstStyle/>
        <a:p>
          <a:endParaRPr lang="en-US"/>
        </a:p>
      </dgm:t>
    </dgm:pt>
    <dgm:pt modelId="{E6EB4081-5ACD-429D-A77A-B0C8DF7EBF3C}">
      <dgm:prSet/>
      <dgm:spPr/>
      <dgm:t>
        <a:bodyPr/>
        <a:lstStyle/>
        <a:p>
          <a:r>
            <a:rPr lang="en-US" dirty="0"/>
            <a:t>Compounded by racism, discrimination, oppression, marginalization.</a:t>
          </a:r>
        </a:p>
      </dgm:t>
    </dgm:pt>
    <dgm:pt modelId="{29B818B1-2F3D-4DA6-9C59-656E33DF1AFC}" type="parTrans" cxnId="{EB4DEBA1-23E6-4E0E-98DF-EA53985DC57E}">
      <dgm:prSet/>
      <dgm:spPr/>
      <dgm:t>
        <a:bodyPr/>
        <a:lstStyle/>
        <a:p>
          <a:endParaRPr lang="en-US"/>
        </a:p>
      </dgm:t>
    </dgm:pt>
    <dgm:pt modelId="{C3553E64-3CB8-46B0-A251-84141841D047}" type="sibTrans" cxnId="{EB4DEBA1-23E6-4E0E-98DF-EA53985DC57E}">
      <dgm:prSet/>
      <dgm:spPr/>
      <dgm:t>
        <a:bodyPr/>
        <a:lstStyle/>
        <a:p>
          <a:endParaRPr lang="en-US"/>
        </a:p>
      </dgm:t>
    </dgm:pt>
    <dgm:pt modelId="{CC3BF288-B941-4E9F-B01C-8FD1D0F53619}">
      <dgm:prSet/>
      <dgm:spPr/>
      <dgm:t>
        <a:bodyPr/>
        <a:lstStyle/>
        <a:p>
          <a:r>
            <a:rPr lang="en-US" dirty="0"/>
            <a:t>Native people do not trust non-Native providers Almost impossible for non-natives to conduct this research.</a:t>
          </a:r>
        </a:p>
      </dgm:t>
    </dgm:pt>
    <dgm:pt modelId="{6F761A1F-A5BA-43C6-8F1C-0DDAA7714386}" type="parTrans" cxnId="{DA8226E5-C724-4FDD-98F1-85CE0B57AE98}">
      <dgm:prSet/>
      <dgm:spPr/>
      <dgm:t>
        <a:bodyPr/>
        <a:lstStyle/>
        <a:p>
          <a:endParaRPr lang="en-US"/>
        </a:p>
      </dgm:t>
    </dgm:pt>
    <dgm:pt modelId="{DF5ACD80-5160-47E5-95DA-0E2AEA3283AA}" type="sibTrans" cxnId="{DA8226E5-C724-4FDD-98F1-85CE0B57AE98}">
      <dgm:prSet/>
      <dgm:spPr/>
      <dgm:t>
        <a:bodyPr/>
        <a:lstStyle/>
        <a:p>
          <a:endParaRPr lang="en-US"/>
        </a:p>
      </dgm:t>
    </dgm:pt>
    <dgm:pt modelId="{34013A13-B5C5-A049-ACDF-16DDB33E8ABE}" type="pres">
      <dgm:prSet presAssocID="{5178999E-794C-40A3-9066-54BEC8D9D89F}" presName="vert0" presStyleCnt="0">
        <dgm:presLayoutVars>
          <dgm:dir/>
          <dgm:animOne val="branch"/>
          <dgm:animLvl val="lvl"/>
        </dgm:presLayoutVars>
      </dgm:prSet>
      <dgm:spPr/>
    </dgm:pt>
    <dgm:pt modelId="{3C55CE86-2589-C048-8F51-D12ADAC7ECBA}" type="pres">
      <dgm:prSet presAssocID="{34519F07-6D2F-4BC5-98B9-60A2A6691B06}" presName="thickLine" presStyleLbl="alignNode1" presStyleIdx="0" presStyleCnt="4"/>
      <dgm:spPr/>
    </dgm:pt>
    <dgm:pt modelId="{73D7CA87-7ECB-1C4A-BDC3-1C2546FAE45D}" type="pres">
      <dgm:prSet presAssocID="{34519F07-6D2F-4BC5-98B9-60A2A6691B06}" presName="horz1" presStyleCnt="0"/>
      <dgm:spPr/>
    </dgm:pt>
    <dgm:pt modelId="{B9799FAA-F423-EF44-B071-13FC0312A1E6}" type="pres">
      <dgm:prSet presAssocID="{34519F07-6D2F-4BC5-98B9-60A2A6691B06}" presName="tx1" presStyleLbl="revTx" presStyleIdx="0" presStyleCnt="4"/>
      <dgm:spPr/>
    </dgm:pt>
    <dgm:pt modelId="{BF4DB9D3-74D8-FA4A-9AB1-3A2A2FED5B60}" type="pres">
      <dgm:prSet presAssocID="{34519F07-6D2F-4BC5-98B9-60A2A6691B06}" presName="vert1" presStyleCnt="0"/>
      <dgm:spPr/>
    </dgm:pt>
    <dgm:pt modelId="{2948CC2F-DC10-3444-9F80-543D20D064A4}" type="pres">
      <dgm:prSet presAssocID="{8BC79A4A-1290-449A-A44E-A65423545FEA}" presName="thickLine" presStyleLbl="alignNode1" presStyleIdx="1" presStyleCnt="4"/>
      <dgm:spPr/>
    </dgm:pt>
    <dgm:pt modelId="{64825AD6-15C7-6245-88E0-420E200D871F}" type="pres">
      <dgm:prSet presAssocID="{8BC79A4A-1290-449A-A44E-A65423545FEA}" presName="horz1" presStyleCnt="0"/>
      <dgm:spPr/>
    </dgm:pt>
    <dgm:pt modelId="{771EFCC8-51E3-C143-A8E0-0AF4B644EF30}" type="pres">
      <dgm:prSet presAssocID="{8BC79A4A-1290-449A-A44E-A65423545FEA}" presName="tx1" presStyleLbl="revTx" presStyleIdx="1" presStyleCnt="4"/>
      <dgm:spPr/>
    </dgm:pt>
    <dgm:pt modelId="{2C0BCA3E-99F0-514C-9366-D9BCA76540A3}" type="pres">
      <dgm:prSet presAssocID="{8BC79A4A-1290-449A-A44E-A65423545FEA}" presName="vert1" presStyleCnt="0"/>
      <dgm:spPr/>
    </dgm:pt>
    <dgm:pt modelId="{B0982B09-CAA4-EA42-95F3-F36CA1DEC52B}" type="pres">
      <dgm:prSet presAssocID="{E6EB4081-5ACD-429D-A77A-B0C8DF7EBF3C}" presName="thickLine" presStyleLbl="alignNode1" presStyleIdx="2" presStyleCnt="4"/>
      <dgm:spPr/>
    </dgm:pt>
    <dgm:pt modelId="{33C66BC4-87ED-5D48-A043-AF747E5754EA}" type="pres">
      <dgm:prSet presAssocID="{E6EB4081-5ACD-429D-A77A-B0C8DF7EBF3C}" presName="horz1" presStyleCnt="0"/>
      <dgm:spPr/>
    </dgm:pt>
    <dgm:pt modelId="{D3EA9DED-44D0-1248-B10B-BEAE2AF6FAD5}" type="pres">
      <dgm:prSet presAssocID="{E6EB4081-5ACD-429D-A77A-B0C8DF7EBF3C}" presName="tx1" presStyleLbl="revTx" presStyleIdx="2" presStyleCnt="4"/>
      <dgm:spPr/>
    </dgm:pt>
    <dgm:pt modelId="{D2A291F9-3B08-6540-AC2F-B49B0EC0FDED}" type="pres">
      <dgm:prSet presAssocID="{E6EB4081-5ACD-429D-A77A-B0C8DF7EBF3C}" presName="vert1" presStyleCnt="0"/>
      <dgm:spPr/>
    </dgm:pt>
    <dgm:pt modelId="{A5C30004-870E-4742-AFB4-8FBDEA1B832E}" type="pres">
      <dgm:prSet presAssocID="{CC3BF288-B941-4E9F-B01C-8FD1D0F53619}" presName="thickLine" presStyleLbl="alignNode1" presStyleIdx="3" presStyleCnt="4"/>
      <dgm:spPr/>
    </dgm:pt>
    <dgm:pt modelId="{C976DC78-B8B4-4747-9E13-4F06906A84B1}" type="pres">
      <dgm:prSet presAssocID="{CC3BF288-B941-4E9F-B01C-8FD1D0F53619}" presName="horz1" presStyleCnt="0"/>
      <dgm:spPr/>
    </dgm:pt>
    <dgm:pt modelId="{D9FE8712-96BC-844A-9109-65C97754293C}" type="pres">
      <dgm:prSet presAssocID="{CC3BF288-B941-4E9F-B01C-8FD1D0F53619}" presName="tx1" presStyleLbl="revTx" presStyleIdx="3" presStyleCnt="4"/>
      <dgm:spPr/>
    </dgm:pt>
    <dgm:pt modelId="{DE652B2E-51E7-A44D-BC0C-258E1BF7A02B}" type="pres">
      <dgm:prSet presAssocID="{CC3BF288-B941-4E9F-B01C-8FD1D0F53619}" presName="vert1" presStyleCnt="0"/>
      <dgm:spPr/>
    </dgm:pt>
  </dgm:ptLst>
  <dgm:cxnLst>
    <dgm:cxn modelId="{EB751062-6B99-E243-B988-9DD3B8DA5853}" type="presOf" srcId="{34519F07-6D2F-4BC5-98B9-60A2A6691B06}" destId="{B9799FAA-F423-EF44-B071-13FC0312A1E6}" srcOrd="0" destOrd="0" presId="urn:microsoft.com/office/officeart/2008/layout/LinedList"/>
    <dgm:cxn modelId="{F99AB370-417B-4345-8941-48D267EED81C}" srcId="{5178999E-794C-40A3-9066-54BEC8D9D89F}" destId="{8BC79A4A-1290-449A-A44E-A65423545FEA}" srcOrd="1" destOrd="0" parTransId="{8B6530B5-5496-4527-9C0B-0EFF3972EC4C}" sibTransId="{5560BE27-AEF5-4642-BD4A-CA674B13A4A4}"/>
    <dgm:cxn modelId="{69A77D7B-1AE9-864D-89E1-46C3C3F3F553}" type="presOf" srcId="{CC3BF288-B941-4E9F-B01C-8FD1D0F53619}" destId="{D9FE8712-96BC-844A-9109-65C97754293C}" srcOrd="0" destOrd="0" presId="urn:microsoft.com/office/officeart/2008/layout/LinedList"/>
    <dgm:cxn modelId="{792B997D-DDCF-8142-83E8-E07451ED8952}" type="presOf" srcId="{E6EB4081-5ACD-429D-A77A-B0C8DF7EBF3C}" destId="{D3EA9DED-44D0-1248-B10B-BEAE2AF6FAD5}" srcOrd="0" destOrd="0" presId="urn:microsoft.com/office/officeart/2008/layout/LinedList"/>
    <dgm:cxn modelId="{671DE990-13C8-384E-8D55-0FEB89E0ECF9}" type="presOf" srcId="{5178999E-794C-40A3-9066-54BEC8D9D89F}" destId="{34013A13-B5C5-A049-ACDF-16DDB33E8ABE}" srcOrd="0" destOrd="0" presId="urn:microsoft.com/office/officeart/2008/layout/LinedList"/>
    <dgm:cxn modelId="{EB4DEBA1-23E6-4E0E-98DF-EA53985DC57E}" srcId="{5178999E-794C-40A3-9066-54BEC8D9D89F}" destId="{E6EB4081-5ACD-429D-A77A-B0C8DF7EBF3C}" srcOrd="2" destOrd="0" parTransId="{29B818B1-2F3D-4DA6-9C59-656E33DF1AFC}" sibTransId="{C3553E64-3CB8-46B0-A251-84141841D047}"/>
    <dgm:cxn modelId="{DA8226E5-C724-4FDD-98F1-85CE0B57AE98}" srcId="{5178999E-794C-40A3-9066-54BEC8D9D89F}" destId="{CC3BF288-B941-4E9F-B01C-8FD1D0F53619}" srcOrd="3" destOrd="0" parTransId="{6F761A1F-A5BA-43C6-8F1C-0DDAA7714386}" sibTransId="{DF5ACD80-5160-47E5-95DA-0E2AEA3283AA}"/>
    <dgm:cxn modelId="{F18DAAEF-2421-5241-945C-0CAB39849906}" type="presOf" srcId="{8BC79A4A-1290-449A-A44E-A65423545FEA}" destId="{771EFCC8-51E3-C143-A8E0-0AF4B644EF30}" srcOrd="0" destOrd="0" presId="urn:microsoft.com/office/officeart/2008/layout/LinedList"/>
    <dgm:cxn modelId="{D8884FFF-DB5E-42F3-AD8C-563AE7B2C45B}" srcId="{5178999E-794C-40A3-9066-54BEC8D9D89F}" destId="{34519F07-6D2F-4BC5-98B9-60A2A6691B06}" srcOrd="0" destOrd="0" parTransId="{23082E86-C320-45F5-BB76-F45CAB7C03EB}" sibTransId="{89B25CBB-46A8-4BA3-8A1A-FB37C44E4A88}"/>
    <dgm:cxn modelId="{E8539E8A-6F71-0B4D-95AF-AD82A5791A22}" type="presParOf" srcId="{34013A13-B5C5-A049-ACDF-16DDB33E8ABE}" destId="{3C55CE86-2589-C048-8F51-D12ADAC7ECBA}" srcOrd="0" destOrd="0" presId="urn:microsoft.com/office/officeart/2008/layout/LinedList"/>
    <dgm:cxn modelId="{29FC4566-E230-A24C-B818-891CD5DDB1CB}" type="presParOf" srcId="{34013A13-B5C5-A049-ACDF-16DDB33E8ABE}" destId="{73D7CA87-7ECB-1C4A-BDC3-1C2546FAE45D}" srcOrd="1" destOrd="0" presId="urn:microsoft.com/office/officeart/2008/layout/LinedList"/>
    <dgm:cxn modelId="{95E1A933-2161-9446-9298-B1F2D9791B3D}" type="presParOf" srcId="{73D7CA87-7ECB-1C4A-BDC3-1C2546FAE45D}" destId="{B9799FAA-F423-EF44-B071-13FC0312A1E6}" srcOrd="0" destOrd="0" presId="urn:microsoft.com/office/officeart/2008/layout/LinedList"/>
    <dgm:cxn modelId="{BECC4A77-BB5D-DD40-9DCA-1E7DB271D2A1}" type="presParOf" srcId="{73D7CA87-7ECB-1C4A-BDC3-1C2546FAE45D}" destId="{BF4DB9D3-74D8-FA4A-9AB1-3A2A2FED5B60}" srcOrd="1" destOrd="0" presId="urn:microsoft.com/office/officeart/2008/layout/LinedList"/>
    <dgm:cxn modelId="{B518FDDE-3C2F-DA47-9750-35E2A7F01608}" type="presParOf" srcId="{34013A13-B5C5-A049-ACDF-16DDB33E8ABE}" destId="{2948CC2F-DC10-3444-9F80-543D20D064A4}" srcOrd="2" destOrd="0" presId="urn:microsoft.com/office/officeart/2008/layout/LinedList"/>
    <dgm:cxn modelId="{0D48F6C6-1CB3-C547-ABC7-DB71525453DE}" type="presParOf" srcId="{34013A13-B5C5-A049-ACDF-16DDB33E8ABE}" destId="{64825AD6-15C7-6245-88E0-420E200D871F}" srcOrd="3" destOrd="0" presId="urn:microsoft.com/office/officeart/2008/layout/LinedList"/>
    <dgm:cxn modelId="{2FB65EAB-E5E9-5341-8FB8-4A3DBD104217}" type="presParOf" srcId="{64825AD6-15C7-6245-88E0-420E200D871F}" destId="{771EFCC8-51E3-C143-A8E0-0AF4B644EF30}" srcOrd="0" destOrd="0" presId="urn:microsoft.com/office/officeart/2008/layout/LinedList"/>
    <dgm:cxn modelId="{8F323003-A7E4-BF41-8966-14990032C6E9}" type="presParOf" srcId="{64825AD6-15C7-6245-88E0-420E200D871F}" destId="{2C0BCA3E-99F0-514C-9366-D9BCA76540A3}" srcOrd="1" destOrd="0" presId="urn:microsoft.com/office/officeart/2008/layout/LinedList"/>
    <dgm:cxn modelId="{5552FAF3-CF8C-704B-861E-23E0299C490E}" type="presParOf" srcId="{34013A13-B5C5-A049-ACDF-16DDB33E8ABE}" destId="{B0982B09-CAA4-EA42-95F3-F36CA1DEC52B}" srcOrd="4" destOrd="0" presId="urn:microsoft.com/office/officeart/2008/layout/LinedList"/>
    <dgm:cxn modelId="{ADAE2E1E-8D2E-5245-A015-57B80DEBD60B}" type="presParOf" srcId="{34013A13-B5C5-A049-ACDF-16DDB33E8ABE}" destId="{33C66BC4-87ED-5D48-A043-AF747E5754EA}" srcOrd="5" destOrd="0" presId="urn:microsoft.com/office/officeart/2008/layout/LinedList"/>
    <dgm:cxn modelId="{8A779D4D-FEB5-0E44-A249-5DD40D7FF4C8}" type="presParOf" srcId="{33C66BC4-87ED-5D48-A043-AF747E5754EA}" destId="{D3EA9DED-44D0-1248-B10B-BEAE2AF6FAD5}" srcOrd="0" destOrd="0" presId="urn:microsoft.com/office/officeart/2008/layout/LinedList"/>
    <dgm:cxn modelId="{73672EDF-342B-CF47-9E8C-C76FA571BD3B}" type="presParOf" srcId="{33C66BC4-87ED-5D48-A043-AF747E5754EA}" destId="{D2A291F9-3B08-6540-AC2F-B49B0EC0FDED}" srcOrd="1" destOrd="0" presId="urn:microsoft.com/office/officeart/2008/layout/LinedList"/>
    <dgm:cxn modelId="{CB6FB676-7870-5E4F-B5FD-AA01D45457CA}" type="presParOf" srcId="{34013A13-B5C5-A049-ACDF-16DDB33E8ABE}" destId="{A5C30004-870E-4742-AFB4-8FBDEA1B832E}" srcOrd="6" destOrd="0" presId="urn:microsoft.com/office/officeart/2008/layout/LinedList"/>
    <dgm:cxn modelId="{938108B3-42DE-0E41-824F-7EC5FC497691}" type="presParOf" srcId="{34013A13-B5C5-A049-ACDF-16DDB33E8ABE}" destId="{C976DC78-B8B4-4747-9E13-4F06906A84B1}" srcOrd="7" destOrd="0" presId="urn:microsoft.com/office/officeart/2008/layout/LinedList"/>
    <dgm:cxn modelId="{2C16E8C7-BD29-4E4D-A227-6AD5DE591665}" type="presParOf" srcId="{C976DC78-B8B4-4747-9E13-4F06906A84B1}" destId="{D9FE8712-96BC-844A-9109-65C97754293C}" srcOrd="0" destOrd="0" presId="urn:microsoft.com/office/officeart/2008/layout/LinedList"/>
    <dgm:cxn modelId="{9D8D26A9-3AAC-6948-813F-66416B03BEAF}" type="presParOf" srcId="{C976DC78-B8B4-4747-9E13-4F06906A84B1}" destId="{DE652B2E-51E7-A44D-BC0C-258E1BF7A0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F970D4-2DF5-40B1-9DB9-EF7910604F57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FEA43FA-F3AA-4028-A6FE-F773D3694A73}">
      <dgm:prSet/>
      <dgm:spPr/>
      <dgm:t>
        <a:bodyPr/>
        <a:lstStyle/>
        <a:p>
          <a:r>
            <a:rPr lang="en-US"/>
            <a:t>The individual has choice and control.</a:t>
          </a:r>
        </a:p>
      </dgm:t>
    </dgm:pt>
    <dgm:pt modelId="{161396FB-51A6-4F55-A9E3-7DC0CA572F66}" type="parTrans" cxnId="{2E15CBDC-BD14-4C83-B8AA-019AC42B6772}">
      <dgm:prSet/>
      <dgm:spPr/>
      <dgm:t>
        <a:bodyPr/>
        <a:lstStyle/>
        <a:p>
          <a:endParaRPr lang="en-US"/>
        </a:p>
      </dgm:t>
    </dgm:pt>
    <dgm:pt modelId="{5697BE8C-DDA2-4A52-9FD2-24ED7E75B829}" type="sibTrans" cxnId="{2E15CBDC-BD14-4C83-B8AA-019AC42B6772}">
      <dgm:prSet/>
      <dgm:spPr/>
      <dgm:t>
        <a:bodyPr/>
        <a:lstStyle/>
        <a:p>
          <a:endParaRPr lang="en-US"/>
        </a:p>
      </dgm:t>
    </dgm:pt>
    <dgm:pt modelId="{A4960E83-3A3B-4318-A950-E8B28B5EC758}">
      <dgm:prSet/>
      <dgm:spPr/>
      <dgm:t>
        <a:bodyPr/>
        <a:lstStyle/>
        <a:p>
          <a:r>
            <a:rPr lang="en-US"/>
            <a:t>Provided a clear and appropriate message about their rights and responsibilities.</a:t>
          </a:r>
        </a:p>
      </dgm:t>
    </dgm:pt>
    <dgm:pt modelId="{3A4C427F-45C6-4321-A218-AAA58FCC32F4}" type="parTrans" cxnId="{1E9EECF8-2BED-479D-B2D9-3D5274799E7C}">
      <dgm:prSet/>
      <dgm:spPr/>
      <dgm:t>
        <a:bodyPr/>
        <a:lstStyle/>
        <a:p>
          <a:endParaRPr lang="en-US"/>
        </a:p>
      </dgm:t>
    </dgm:pt>
    <dgm:pt modelId="{BE8F8EC4-63C3-4B2A-8360-547CE9CF1D84}" type="sibTrans" cxnId="{1E9EECF8-2BED-479D-B2D9-3D5274799E7C}">
      <dgm:prSet/>
      <dgm:spPr/>
      <dgm:t>
        <a:bodyPr/>
        <a:lstStyle/>
        <a:p>
          <a:endParaRPr lang="en-US"/>
        </a:p>
      </dgm:t>
    </dgm:pt>
    <dgm:pt modelId="{301C47DC-8C0F-D242-9763-2C48BDD53396}" type="pres">
      <dgm:prSet presAssocID="{7FF970D4-2DF5-40B1-9DB9-EF7910604F57}" presName="Name0" presStyleCnt="0">
        <dgm:presLayoutVars>
          <dgm:dir/>
          <dgm:animLvl val="lvl"/>
          <dgm:resizeHandles val="exact"/>
        </dgm:presLayoutVars>
      </dgm:prSet>
      <dgm:spPr/>
    </dgm:pt>
    <dgm:pt modelId="{16B25EFD-CCC9-1040-AF13-D2CC1E0E5FD6}" type="pres">
      <dgm:prSet presAssocID="{A4960E83-3A3B-4318-A950-E8B28B5EC758}" presName="boxAndChildren" presStyleCnt="0"/>
      <dgm:spPr/>
    </dgm:pt>
    <dgm:pt modelId="{6ED0A5CC-8DB9-2D4D-B8B8-0463234A9952}" type="pres">
      <dgm:prSet presAssocID="{A4960E83-3A3B-4318-A950-E8B28B5EC758}" presName="parentTextBox" presStyleLbl="node1" presStyleIdx="0" presStyleCnt="2"/>
      <dgm:spPr/>
    </dgm:pt>
    <dgm:pt modelId="{90A6BD75-D3D7-C14A-9E4B-0280D05EE3D0}" type="pres">
      <dgm:prSet presAssocID="{5697BE8C-DDA2-4A52-9FD2-24ED7E75B829}" presName="sp" presStyleCnt="0"/>
      <dgm:spPr/>
    </dgm:pt>
    <dgm:pt modelId="{59D909B6-83CF-194F-A4E9-F6F354049207}" type="pres">
      <dgm:prSet presAssocID="{AFEA43FA-F3AA-4028-A6FE-F773D3694A73}" presName="arrowAndChildren" presStyleCnt="0"/>
      <dgm:spPr/>
    </dgm:pt>
    <dgm:pt modelId="{BEB546C2-03EC-5143-8249-D9A1C91C725D}" type="pres">
      <dgm:prSet presAssocID="{AFEA43FA-F3AA-4028-A6FE-F773D3694A73}" presName="parentTextArrow" presStyleLbl="node1" presStyleIdx="1" presStyleCnt="2"/>
      <dgm:spPr/>
    </dgm:pt>
  </dgm:ptLst>
  <dgm:cxnLst>
    <dgm:cxn modelId="{A9E45F1D-C878-0E44-80A5-4E7C2E4D1B49}" type="presOf" srcId="{7FF970D4-2DF5-40B1-9DB9-EF7910604F57}" destId="{301C47DC-8C0F-D242-9763-2C48BDD53396}" srcOrd="0" destOrd="0" presId="urn:microsoft.com/office/officeart/2005/8/layout/process4"/>
    <dgm:cxn modelId="{766963A0-65B4-B845-A2C8-2AB04B4EF991}" type="presOf" srcId="{AFEA43FA-F3AA-4028-A6FE-F773D3694A73}" destId="{BEB546C2-03EC-5143-8249-D9A1C91C725D}" srcOrd="0" destOrd="0" presId="urn:microsoft.com/office/officeart/2005/8/layout/process4"/>
    <dgm:cxn modelId="{E3E8E2D4-6C6D-4C40-A019-D58F1A173834}" type="presOf" srcId="{A4960E83-3A3B-4318-A950-E8B28B5EC758}" destId="{6ED0A5CC-8DB9-2D4D-B8B8-0463234A9952}" srcOrd="0" destOrd="0" presId="urn:microsoft.com/office/officeart/2005/8/layout/process4"/>
    <dgm:cxn modelId="{2E15CBDC-BD14-4C83-B8AA-019AC42B6772}" srcId="{7FF970D4-2DF5-40B1-9DB9-EF7910604F57}" destId="{AFEA43FA-F3AA-4028-A6FE-F773D3694A73}" srcOrd="0" destOrd="0" parTransId="{161396FB-51A6-4F55-A9E3-7DC0CA572F66}" sibTransId="{5697BE8C-DDA2-4A52-9FD2-24ED7E75B829}"/>
    <dgm:cxn modelId="{1E9EECF8-2BED-479D-B2D9-3D5274799E7C}" srcId="{7FF970D4-2DF5-40B1-9DB9-EF7910604F57}" destId="{A4960E83-3A3B-4318-A950-E8B28B5EC758}" srcOrd="1" destOrd="0" parTransId="{3A4C427F-45C6-4321-A218-AAA58FCC32F4}" sibTransId="{BE8F8EC4-63C3-4B2A-8360-547CE9CF1D84}"/>
    <dgm:cxn modelId="{0629D045-D67A-9947-99C2-5E383E39EE9C}" type="presParOf" srcId="{301C47DC-8C0F-D242-9763-2C48BDD53396}" destId="{16B25EFD-CCC9-1040-AF13-D2CC1E0E5FD6}" srcOrd="0" destOrd="0" presId="urn:microsoft.com/office/officeart/2005/8/layout/process4"/>
    <dgm:cxn modelId="{D98ACF5F-C5EB-7341-9C0E-58E13EB24B64}" type="presParOf" srcId="{16B25EFD-CCC9-1040-AF13-D2CC1E0E5FD6}" destId="{6ED0A5CC-8DB9-2D4D-B8B8-0463234A9952}" srcOrd="0" destOrd="0" presId="urn:microsoft.com/office/officeart/2005/8/layout/process4"/>
    <dgm:cxn modelId="{30E25B71-E99A-0E41-AE69-F4D20C5AA8F8}" type="presParOf" srcId="{301C47DC-8C0F-D242-9763-2C48BDD53396}" destId="{90A6BD75-D3D7-C14A-9E4B-0280D05EE3D0}" srcOrd="1" destOrd="0" presId="urn:microsoft.com/office/officeart/2005/8/layout/process4"/>
    <dgm:cxn modelId="{D0F79212-5935-B34E-B185-A4322EC8B518}" type="presParOf" srcId="{301C47DC-8C0F-D242-9763-2C48BDD53396}" destId="{59D909B6-83CF-194F-A4E9-F6F354049207}" srcOrd="2" destOrd="0" presId="urn:microsoft.com/office/officeart/2005/8/layout/process4"/>
    <dgm:cxn modelId="{36F8043E-1500-2E49-BE16-25BCCDBEA58D}" type="presParOf" srcId="{59D909B6-83CF-194F-A4E9-F6F354049207}" destId="{BEB546C2-03EC-5143-8249-D9A1C91C725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15AFF0-FBE3-4F1B-A1AD-DEEF1632370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DD8BD65-9D4D-4445-A2A1-D5C75575C534}">
      <dgm:prSet/>
      <dgm:spPr/>
      <dgm:t>
        <a:bodyPr/>
        <a:lstStyle/>
        <a:p>
          <a:r>
            <a:rPr lang="en-US"/>
            <a:t>Task clarity</a:t>
          </a:r>
        </a:p>
      </dgm:t>
    </dgm:pt>
    <dgm:pt modelId="{D3064E4D-4FB1-4095-99AD-7BCD143BF70B}" type="parTrans" cxnId="{6E15C32F-B7A9-4618-A1A4-19FD06004976}">
      <dgm:prSet/>
      <dgm:spPr/>
      <dgm:t>
        <a:bodyPr/>
        <a:lstStyle/>
        <a:p>
          <a:endParaRPr lang="en-US"/>
        </a:p>
      </dgm:t>
    </dgm:pt>
    <dgm:pt modelId="{633AA43D-B5D5-4F88-82F6-0C4429AA7E2A}" type="sibTrans" cxnId="{6E15C32F-B7A9-4618-A1A4-19FD06004976}">
      <dgm:prSet/>
      <dgm:spPr/>
      <dgm:t>
        <a:bodyPr/>
        <a:lstStyle/>
        <a:p>
          <a:endParaRPr lang="en-US"/>
        </a:p>
      </dgm:t>
    </dgm:pt>
    <dgm:pt modelId="{028EE6A3-923E-4543-9ACB-C0CD069A874F}">
      <dgm:prSet/>
      <dgm:spPr/>
      <dgm:t>
        <a:bodyPr/>
        <a:lstStyle/>
        <a:p>
          <a:r>
            <a:rPr lang="en-US"/>
            <a:t>Consistency</a:t>
          </a:r>
        </a:p>
      </dgm:t>
    </dgm:pt>
    <dgm:pt modelId="{B94AA8AE-FAB2-4B5F-A00D-45796285FE67}" type="parTrans" cxnId="{3317F741-D6AE-4560-AFA8-7E285F6E7498}">
      <dgm:prSet/>
      <dgm:spPr/>
      <dgm:t>
        <a:bodyPr/>
        <a:lstStyle/>
        <a:p>
          <a:endParaRPr lang="en-US"/>
        </a:p>
      </dgm:t>
    </dgm:pt>
    <dgm:pt modelId="{66FA9D22-4F20-4786-8F35-44B4DAE19228}" type="sibTrans" cxnId="{3317F741-D6AE-4560-AFA8-7E285F6E7498}">
      <dgm:prSet/>
      <dgm:spPr/>
      <dgm:t>
        <a:bodyPr/>
        <a:lstStyle/>
        <a:p>
          <a:endParaRPr lang="en-US"/>
        </a:p>
      </dgm:t>
    </dgm:pt>
    <dgm:pt modelId="{517FEF3F-32BE-4C7D-A55C-EF2BA7109812}">
      <dgm:prSet/>
      <dgm:spPr/>
      <dgm:t>
        <a:bodyPr/>
        <a:lstStyle/>
        <a:p>
          <a:r>
            <a:rPr lang="en-US"/>
            <a:t>Interpersonal boundaries</a:t>
          </a:r>
        </a:p>
      </dgm:t>
    </dgm:pt>
    <dgm:pt modelId="{45BD55F3-E5B0-4C2B-ABF3-813EAD9C6FD9}" type="parTrans" cxnId="{2A6E373F-AF44-49D9-86B2-A49CDEF23159}">
      <dgm:prSet/>
      <dgm:spPr/>
      <dgm:t>
        <a:bodyPr/>
        <a:lstStyle/>
        <a:p>
          <a:endParaRPr lang="en-US"/>
        </a:p>
      </dgm:t>
    </dgm:pt>
    <dgm:pt modelId="{5724911B-56B6-4C8A-897D-B0E5B3C73D2B}" type="sibTrans" cxnId="{2A6E373F-AF44-49D9-86B2-A49CDEF23159}">
      <dgm:prSet/>
      <dgm:spPr/>
      <dgm:t>
        <a:bodyPr/>
        <a:lstStyle/>
        <a:p>
          <a:endParaRPr lang="en-US"/>
        </a:p>
      </dgm:t>
    </dgm:pt>
    <dgm:pt modelId="{16E024F0-97F5-4F1E-A398-DDD07303B251}" type="pres">
      <dgm:prSet presAssocID="{7315AFF0-FBE3-4F1B-A1AD-DEEF1632370E}" presName="root" presStyleCnt="0">
        <dgm:presLayoutVars>
          <dgm:dir/>
          <dgm:resizeHandles val="exact"/>
        </dgm:presLayoutVars>
      </dgm:prSet>
      <dgm:spPr/>
    </dgm:pt>
    <dgm:pt modelId="{4DA7AC0B-6C81-4BFC-B7D9-0E9D3F4F9817}" type="pres">
      <dgm:prSet presAssocID="{7DD8BD65-9D4D-4445-A2A1-D5C75575C534}" presName="compNode" presStyleCnt="0"/>
      <dgm:spPr/>
    </dgm:pt>
    <dgm:pt modelId="{AD0ACA0D-EB8F-4E9F-B7E3-ABF577C08C85}" type="pres">
      <dgm:prSet presAssocID="{7DD8BD65-9D4D-4445-A2A1-D5C75575C534}" presName="bgRect" presStyleLbl="bgShp" presStyleIdx="0" presStyleCnt="3"/>
      <dgm:spPr/>
    </dgm:pt>
    <dgm:pt modelId="{471B4934-91B6-4A03-974A-1011E33598E9}" type="pres">
      <dgm:prSet presAssocID="{7DD8BD65-9D4D-4445-A2A1-D5C75575C53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0FEE224-376E-47A6-BD64-50BC1367CA53}" type="pres">
      <dgm:prSet presAssocID="{7DD8BD65-9D4D-4445-A2A1-D5C75575C534}" presName="spaceRect" presStyleCnt="0"/>
      <dgm:spPr/>
    </dgm:pt>
    <dgm:pt modelId="{CD839A3B-4C3A-40B1-A796-BB890F6FDB6E}" type="pres">
      <dgm:prSet presAssocID="{7DD8BD65-9D4D-4445-A2A1-D5C75575C534}" presName="parTx" presStyleLbl="revTx" presStyleIdx="0" presStyleCnt="3">
        <dgm:presLayoutVars>
          <dgm:chMax val="0"/>
          <dgm:chPref val="0"/>
        </dgm:presLayoutVars>
      </dgm:prSet>
      <dgm:spPr/>
    </dgm:pt>
    <dgm:pt modelId="{BE60E87D-8073-4D96-9C49-9D1E0231D8EA}" type="pres">
      <dgm:prSet presAssocID="{633AA43D-B5D5-4F88-82F6-0C4429AA7E2A}" presName="sibTrans" presStyleCnt="0"/>
      <dgm:spPr/>
    </dgm:pt>
    <dgm:pt modelId="{41909533-C78C-4739-87A5-0A6325FAEBB0}" type="pres">
      <dgm:prSet presAssocID="{028EE6A3-923E-4543-9ACB-C0CD069A874F}" presName="compNode" presStyleCnt="0"/>
      <dgm:spPr/>
    </dgm:pt>
    <dgm:pt modelId="{6EFB4636-51DA-47EF-8422-3F614AA43885}" type="pres">
      <dgm:prSet presAssocID="{028EE6A3-923E-4543-9ACB-C0CD069A874F}" presName="bgRect" presStyleLbl="bgShp" presStyleIdx="1" presStyleCnt="3"/>
      <dgm:spPr/>
    </dgm:pt>
    <dgm:pt modelId="{593A0A36-5063-43D4-B288-20817DDF55DA}" type="pres">
      <dgm:prSet presAssocID="{028EE6A3-923E-4543-9ACB-C0CD069A874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EC9A6516-2D4E-4BED-9181-31BAB8AEB0D3}" type="pres">
      <dgm:prSet presAssocID="{028EE6A3-923E-4543-9ACB-C0CD069A874F}" presName="spaceRect" presStyleCnt="0"/>
      <dgm:spPr/>
    </dgm:pt>
    <dgm:pt modelId="{6B78C96D-2538-4586-B315-49DD4370E5C3}" type="pres">
      <dgm:prSet presAssocID="{028EE6A3-923E-4543-9ACB-C0CD069A874F}" presName="parTx" presStyleLbl="revTx" presStyleIdx="1" presStyleCnt="3">
        <dgm:presLayoutVars>
          <dgm:chMax val="0"/>
          <dgm:chPref val="0"/>
        </dgm:presLayoutVars>
      </dgm:prSet>
      <dgm:spPr/>
    </dgm:pt>
    <dgm:pt modelId="{D825778A-960A-4045-A244-60D585903732}" type="pres">
      <dgm:prSet presAssocID="{66FA9D22-4F20-4786-8F35-44B4DAE19228}" presName="sibTrans" presStyleCnt="0"/>
      <dgm:spPr/>
    </dgm:pt>
    <dgm:pt modelId="{81E84784-1F9A-4819-9707-B052BA4E1E82}" type="pres">
      <dgm:prSet presAssocID="{517FEF3F-32BE-4C7D-A55C-EF2BA7109812}" presName="compNode" presStyleCnt="0"/>
      <dgm:spPr/>
    </dgm:pt>
    <dgm:pt modelId="{A94ECECB-C146-4DC3-BFE5-6FEF19D77987}" type="pres">
      <dgm:prSet presAssocID="{517FEF3F-32BE-4C7D-A55C-EF2BA7109812}" presName="bgRect" presStyleLbl="bgShp" presStyleIdx="2" presStyleCnt="3"/>
      <dgm:spPr/>
    </dgm:pt>
    <dgm:pt modelId="{9C5C7331-6577-40BB-8041-48C1C7B62BA0}" type="pres">
      <dgm:prSet presAssocID="{517FEF3F-32BE-4C7D-A55C-EF2BA710981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210206A1-2570-4EF1-82E5-93CC140C5FF0}" type="pres">
      <dgm:prSet presAssocID="{517FEF3F-32BE-4C7D-A55C-EF2BA7109812}" presName="spaceRect" presStyleCnt="0"/>
      <dgm:spPr/>
    </dgm:pt>
    <dgm:pt modelId="{E8527881-93CD-4088-88FF-34B4331A8381}" type="pres">
      <dgm:prSet presAssocID="{517FEF3F-32BE-4C7D-A55C-EF2BA710981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E15C32F-B7A9-4618-A1A4-19FD06004976}" srcId="{7315AFF0-FBE3-4F1B-A1AD-DEEF1632370E}" destId="{7DD8BD65-9D4D-4445-A2A1-D5C75575C534}" srcOrd="0" destOrd="0" parTransId="{D3064E4D-4FB1-4095-99AD-7BCD143BF70B}" sibTransId="{633AA43D-B5D5-4F88-82F6-0C4429AA7E2A}"/>
    <dgm:cxn modelId="{2A6E373F-AF44-49D9-86B2-A49CDEF23159}" srcId="{7315AFF0-FBE3-4F1B-A1AD-DEEF1632370E}" destId="{517FEF3F-32BE-4C7D-A55C-EF2BA7109812}" srcOrd="2" destOrd="0" parTransId="{45BD55F3-E5B0-4C2B-ABF3-813EAD9C6FD9}" sibTransId="{5724911B-56B6-4C8A-897D-B0E5B3C73D2B}"/>
    <dgm:cxn modelId="{3317F741-D6AE-4560-AFA8-7E285F6E7498}" srcId="{7315AFF0-FBE3-4F1B-A1AD-DEEF1632370E}" destId="{028EE6A3-923E-4543-9ACB-C0CD069A874F}" srcOrd="1" destOrd="0" parTransId="{B94AA8AE-FAB2-4B5F-A00D-45796285FE67}" sibTransId="{66FA9D22-4F20-4786-8F35-44B4DAE19228}"/>
    <dgm:cxn modelId="{EEB9E74D-21EC-4FD0-BEBB-462EE0B0D43D}" type="presOf" srcId="{517FEF3F-32BE-4C7D-A55C-EF2BA7109812}" destId="{E8527881-93CD-4088-88FF-34B4331A8381}" srcOrd="0" destOrd="0" presId="urn:microsoft.com/office/officeart/2018/2/layout/IconVerticalSolidList"/>
    <dgm:cxn modelId="{39560553-A181-4246-85BA-920AC2758DD5}" type="presOf" srcId="{028EE6A3-923E-4543-9ACB-C0CD069A874F}" destId="{6B78C96D-2538-4586-B315-49DD4370E5C3}" srcOrd="0" destOrd="0" presId="urn:microsoft.com/office/officeart/2018/2/layout/IconVerticalSolidList"/>
    <dgm:cxn modelId="{1F45C359-38F4-438A-BB33-036088A4DC7D}" type="presOf" srcId="{7DD8BD65-9D4D-4445-A2A1-D5C75575C534}" destId="{CD839A3B-4C3A-40B1-A796-BB890F6FDB6E}" srcOrd="0" destOrd="0" presId="urn:microsoft.com/office/officeart/2018/2/layout/IconVerticalSolidList"/>
    <dgm:cxn modelId="{26BDE1A0-4077-45FA-84ED-AEEA7A4F1E00}" type="presOf" srcId="{7315AFF0-FBE3-4F1B-A1AD-DEEF1632370E}" destId="{16E024F0-97F5-4F1E-A398-DDD07303B251}" srcOrd="0" destOrd="0" presId="urn:microsoft.com/office/officeart/2018/2/layout/IconVerticalSolidList"/>
    <dgm:cxn modelId="{C7E20759-FFC1-4286-9B45-8D465A00D422}" type="presParOf" srcId="{16E024F0-97F5-4F1E-A398-DDD07303B251}" destId="{4DA7AC0B-6C81-4BFC-B7D9-0E9D3F4F9817}" srcOrd="0" destOrd="0" presId="urn:microsoft.com/office/officeart/2018/2/layout/IconVerticalSolidList"/>
    <dgm:cxn modelId="{C39A5470-D51B-40D6-9D17-B44E8FF6CE6F}" type="presParOf" srcId="{4DA7AC0B-6C81-4BFC-B7D9-0E9D3F4F9817}" destId="{AD0ACA0D-EB8F-4E9F-B7E3-ABF577C08C85}" srcOrd="0" destOrd="0" presId="urn:microsoft.com/office/officeart/2018/2/layout/IconVerticalSolidList"/>
    <dgm:cxn modelId="{CA4D0D31-FD2C-475F-828C-855598A7F862}" type="presParOf" srcId="{4DA7AC0B-6C81-4BFC-B7D9-0E9D3F4F9817}" destId="{471B4934-91B6-4A03-974A-1011E33598E9}" srcOrd="1" destOrd="0" presId="urn:microsoft.com/office/officeart/2018/2/layout/IconVerticalSolidList"/>
    <dgm:cxn modelId="{C1B69CB4-6120-4E12-9940-4A16ECFA4718}" type="presParOf" srcId="{4DA7AC0B-6C81-4BFC-B7D9-0E9D3F4F9817}" destId="{00FEE224-376E-47A6-BD64-50BC1367CA53}" srcOrd="2" destOrd="0" presId="urn:microsoft.com/office/officeart/2018/2/layout/IconVerticalSolidList"/>
    <dgm:cxn modelId="{2757627F-A050-4A75-B297-27F584172C26}" type="presParOf" srcId="{4DA7AC0B-6C81-4BFC-B7D9-0E9D3F4F9817}" destId="{CD839A3B-4C3A-40B1-A796-BB890F6FDB6E}" srcOrd="3" destOrd="0" presId="urn:microsoft.com/office/officeart/2018/2/layout/IconVerticalSolidList"/>
    <dgm:cxn modelId="{7E47E068-992F-4FFD-B969-6121B7D5E9CC}" type="presParOf" srcId="{16E024F0-97F5-4F1E-A398-DDD07303B251}" destId="{BE60E87D-8073-4D96-9C49-9D1E0231D8EA}" srcOrd="1" destOrd="0" presId="urn:microsoft.com/office/officeart/2018/2/layout/IconVerticalSolidList"/>
    <dgm:cxn modelId="{D04F1784-5305-4DA6-8897-C5F225B063C0}" type="presParOf" srcId="{16E024F0-97F5-4F1E-A398-DDD07303B251}" destId="{41909533-C78C-4739-87A5-0A6325FAEBB0}" srcOrd="2" destOrd="0" presId="urn:microsoft.com/office/officeart/2018/2/layout/IconVerticalSolidList"/>
    <dgm:cxn modelId="{CD450E0B-418D-4155-BA84-D65B0C9733BA}" type="presParOf" srcId="{41909533-C78C-4739-87A5-0A6325FAEBB0}" destId="{6EFB4636-51DA-47EF-8422-3F614AA43885}" srcOrd="0" destOrd="0" presId="urn:microsoft.com/office/officeart/2018/2/layout/IconVerticalSolidList"/>
    <dgm:cxn modelId="{D4A6687F-EE2A-45C3-BDE6-5BB1C7E6FD29}" type="presParOf" srcId="{41909533-C78C-4739-87A5-0A6325FAEBB0}" destId="{593A0A36-5063-43D4-B288-20817DDF55DA}" srcOrd="1" destOrd="0" presId="urn:microsoft.com/office/officeart/2018/2/layout/IconVerticalSolidList"/>
    <dgm:cxn modelId="{C42F34CF-A055-4291-81EF-B40F299DA982}" type="presParOf" srcId="{41909533-C78C-4739-87A5-0A6325FAEBB0}" destId="{EC9A6516-2D4E-4BED-9181-31BAB8AEB0D3}" srcOrd="2" destOrd="0" presId="urn:microsoft.com/office/officeart/2018/2/layout/IconVerticalSolidList"/>
    <dgm:cxn modelId="{6F43675F-77B4-4443-B3C4-2EFFCD3FFF52}" type="presParOf" srcId="{41909533-C78C-4739-87A5-0A6325FAEBB0}" destId="{6B78C96D-2538-4586-B315-49DD4370E5C3}" srcOrd="3" destOrd="0" presId="urn:microsoft.com/office/officeart/2018/2/layout/IconVerticalSolidList"/>
    <dgm:cxn modelId="{FF3A7744-1029-4836-BF6B-9E7437EDBBE0}" type="presParOf" srcId="{16E024F0-97F5-4F1E-A398-DDD07303B251}" destId="{D825778A-960A-4045-A244-60D585903732}" srcOrd="3" destOrd="0" presId="urn:microsoft.com/office/officeart/2018/2/layout/IconVerticalSolidList"/>
    <dgm:cxn modelId="{36919977-B081-41CD-89CE-22D8338D76DB}" type="presParOf" srcId="{16E024F0-97F5-4F1E-A398-DDD07303B251}" destId="{81E84784-1F9A-4819-9707-B052BA4E1E82}" srcOrd="4" destOrd="0" presId="urn:microsoft.com/office/officeart/2018/2/layout/IconVerticalSolidList"/>
    <dgm:cxn modelId="{0013691F-CC39-49CB-B897-218995351979}" type="presParOf" srcId="{81E84784-1F9A-4819-9707-B052BA4E1E82}" destId="{A94ECECB-C146-4DC3-BFE5-6FEF19D77987}" srcOrd="0" destOrd="0" presId="urn:microsoft.com/office/officeart/2018/2/layout/IconVerticalSolidList"/>
    <dgm:cxn modelId="{8B0B0E74-D1F1-44F8-AA3C-68AF58B43ACB}" type="presParOf" srcId="{81E84784-1F9A-4819-9707-B052BA4E1E82}" destId="{9C5C7331-6577-40BB-8041-48C1C7B62BA0}" srcOrd="1" destOrd="0" presId="urn:microsoft.com/office/officeart/2018/2/layout/IconVerticalSolidList"/>
    <dgm:cxn modelId="{A45628BB-4D1B-490F-8F6C-95632B86A36E}" type="presParOf" srcId="{81E84784-1F9A-4819-9707-B052BA4E1E82}" destId="{210206A1-2570-4EF1-82E5-93CC140C5FF0}" srcOrd="2" destOrd="0" presId="urn:microsoft.com/office/officeart/2018/2/layout/IconVerticalSolidList"/>
    <dgm:cxn modelId="{701FDC0D-9CD6-44F9-B09F-9B6CE306FB91}" type="presParOf" srcId="{81E84784-1F9A-4819-9707-B052BA4E1E82}" destId="{E8527881-93CD-4088-88FF-34B4331A838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7F9CA0-8340-45A5-9629-F4C44380ADFB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FB9F8D6-CCB4-4B09-9ADA-8EB53CCCA563}">
      <dgm:prSet/>
      <dgm:spPr/>
      <dgm:t>
        <a:bodyPr/>
        <a:lstStyle/>
        <a:p>
          <a:r>
            <a:rPr lang="en-US"/>
            <a:t>Building</a:t>
          </a:r>
        </a:p>
      </dgm:t>
    </dgm:pt>
    <dgm:pt modelId="{A6B74019-D7BC-43E1-BA70-242102971DB8}" type="parTrans" cxnId="{EEDFF09B-D014-47FF-8BDE-710C645D3B03}">
      <dgm:prSet/>
      <dgm:spPr/>
      <dgm:t>
        <a:bodyPr/>
        <a:lstStyle/>
        <a:p>
          <a:endParaRPr lang="en-US"/>
        </a:p>
      </dgm:t>
    </dgm:pt>
    <dgm:pt modelId="{9F7197EA-924E-4D56-A973-9CE22B85FBB2}" type="sibTrans" cxnId="{EEDFF09B-D014-47FF-8BDE-710C645D3B03}">
      <dgm:prSet/>
      <dgm:spPr/>
      <dgm:t>
        <a:bodyPr/>
        <a:lstStyle/>
        <a:p>
          <a:endParaRPr lang="en-US"/>
        </a:p>
      </dgm:t>
    </dgm:pt>
    <dgm:pt modelId="{525DBF74-F142-4C70-BF79-ABC190C0B872}">
      <dgm:prSet/>
      <dgm:spPr/>
      <dgm:t>
        <a:bodyPr/>
        <a:lstStyle/>
        <a:p>
          <a:r>
            <a:rPr lang="en-US"/>
            <a:t>Skill building</a:t>
          </a:r>
        </a:p>
      </dgm:t>
    </dgm:pt>
    <dgm:pt modelId="{FACCFDC4-C03C-4869-9792-6DCF1679EE3C}" type="parTrans" cxnId="{14D60124-259F-4991-85F1-AD1782429538}">
      <dgm:prSet/>
      <dgm:spPr/>
      <dgm:t>
        <a:bodyPr/>
        <a:lstStyle/>
        <a:p>
          <a:endParaRPr lang="en-US"/>
        </a:p>
      </dgm:t>
    </dgm:pt>
    <dgm:pt modelId="{CBD4F13D-75C1-4533-A1F2-0D4635B0A3E7}" type="sibTrans" cxnId="{14D60124-259F-4991-85F1-AD1782429538}">
      <dgm:prSet/>
      <dgm:spPr/>
      <dgm:t>
        <a:bodyPr/>
        <a:lstStyle/>
        <a:p>
          <a:endParaRPr lang="en-US"/>
        </a:p>
      </dgm:t>
    </dgm:pt>
    <dgm:pt modelId="{5CD21E98-5AF4-4B4C-9140-AE908B9038E7}">
      <dgm:prSet/>
      <dgm:spPr/>
      <dgm:t>
        <a:bodyPr/>
        <a:lstStyle/>
        <a:p>
          <a:r>
            <a:rPr lang="en-US"/>
            <a:t>Prioritizing</a:t>
          </a:r>
        </a:p>
      </dgm:t>
    </dgm:pt>
    <dgm:pt modelId="{6E18F77A-1EF3-4EF2-B720-E01ADAA5A793}" type="parTrans" cxnId="{63BEAB6D-81DC-48B2-B849-9A5CDA1BE557}">
      <dgm:prSet/>
      <dgm:spPr/>
      <dgm:t>
        <a:bodyPr/>
        <a:lstStyle/>
        <a:p>
          <a:endParaRPr lang="en-US"/>
        </a:p>
      </dgm:t>
    </dgm:pt>
    <dgm:pt modelId="{CB3813C5-3A12-4777-BE78-9A46FBCC2F4B}" type="sibTrans" cxnId="{63BEAB6D-81DC-48B2-B849-9A5CDA1BE557}">
      <dgm:prSet/>
      <dgm:spPr/>
      <dgm:t>
        <a:bodyPr/>
        <a:lstStyle/>
        <a:p>
          <a:endParaRPr lang="en-US"/>
        </a:p>
      </dgm:t>
    </dgm:pt>
    <dgm:pt modelId="{AAD7C1EF-8243-49C8-847E-5D898C0FDD3A}">
      <dgm:prSet/>
      <dgm:spPr/>
      <dgm:t>
        <a:bodyPr/>
        <a:lstStyle/>
        <a:p>
          <a:r>
            <a:rPr lang="en-US"/>
            <a:t>Prioritizing empowerment</a:t>
          </a:r>
        </a:p>
      </dgm:t>
    </dgm:pt>
    <dgm:pt modelId="{3C1A8F4C-0C9C-4F4A-BBFC-AB8970CBB783}" type="parTrans" cxnId="{99A15B8C-A5B1-4A2D-8E1F-C700D10FDC3F}">
      <dgm:prSet/>
      <dgm:spPr/>
      <dgm:t>
        <a:bodyPr/>
        <a:lstStyle/>
        <a:p>
          <a:endParaRPr lang="en-US"/>
        </a:p>
      </dgm:t>
    </dgm:pt>
    <dgm:pt modelId="{02E50529-829B-477F-A792-D12207D5F17C}" type="sibTrans" cxnId="{99A15B8C-A5B1-4A2D-8E1F-C700D10FDC3F}">
      <dgm:prSet/>
      <dgm:spPr/>
      <dgm:t>
        <a:bodyPr/>
        <a:lstStyle/>
        <a:p>
          <a:endParaRPr lang="en-US"/>
        </a:p>
      </dgm:t>
    </dgm:pt>
    <dgm:pt modelId="{875EE9B3-5093-5745-BBB7-795AAB8F5B57}" type="pres">
      <dgm:prSet presAssocID="{B47F9CA0-8340-45A5-9629-F4C44380ADFB}" presName="Name0" presStyleCnt="0">
        <dgm:presLayoutVars>
          <dgm:dir/>
          <dgm:animLvl val="lvl"/>
          <dgm:resizeHandles val="exact"/>
        </dgm:presLayoutVars>
      </dgm:prSet>
      <dgm:spPr/>
    </dgm:pt>
    <dgm:pt modelId="{5766F676-D0B8-0C43-B6F4-E9DA0D24E405}" type="pres">
      <dgm:prSet presAssocID="{1FB9F8D6-CCB4-4B09-9ADA-8EB53CCCA563}" presName="linNode" presStyleCnt="0"/>
      <dgm:spPr/>
    </dgm:pt>
    <dgm:pt modelId="{DD41524D-60AA-C144-9CF3-6E50EAAF0877}" type="pres">
      <dgm:prSet presAssocID="{1FB9F8D6-CCB4-4B09-9ADA-8EB53CCCA563}" presName="parentText" presStyleLbl="alignNode1" presStyleIdx="0" presStyleCnt="2">
        <dgm:presLayoutVars>
          <dgm:chMax val="1"/>
          <dgm:bulletEnabled/>
        </dgm:presLayoutVars>
      </dgm:prSet>
      <dgm:spPr/>
    </dgm:pt>
    <dgm:pt modelId="{516EF208-CA71-B14F-99E4-D039BDBA6E91}" type="pres">
      <dgm:prSet presAssocID="{1FB9F8D6-CCB4-4B09-9ADA-8EB53CCCA563}" presName="descendantText" presStyleLbl="alignAccFollowNode1" presStyleIdx="0" presStyleCnt="2">
        <dgm:presLayoutVars>
          <dgm:bulletEnabled/>
        </dgm:presLayoutVars>
      </dgm:prSet>
      <dgm:spPr/>
    </dgm:pt>
    <dgm:pt modelId="{E3A450F8-C197-1949-B63D-ACA935EC9E64}" type="pres">
      <dgm:prSet presAssocID="{9F7197EA-924E-4D56-A973-9CE22B85FBB2}" presName="sp" presStyleCnt="0"/>
      <dgm:spPr/>
    </dgm:pt>
    <dgm:pt modelId="{913E9F61-2A99-FE45-93EA-F212BF1775D1}" type="pres">
      <dgm:prSet presAssocID="{5CD21E98-5AF4-4B4C-9140-AE908B9038E7}" presName="linNode" presStyleCnt="0"/>
      <dgm:spPr/>
    </dgm:pt>
    <dgm:pt modelId="{E23CB8AC-B44A-CC45-AF50-E37788C2E38F}" type="pres">
      <dgm:prSet presAssocID="{5CD21E98-5AF4-4B4C-9140-AE908B9038E7}" presName="parentText" presStyleLbl="alignNode1" presStyleIdx="1" presStyleCnt="2">
        <dgm:presLayoutVars>
          <dgm:chMax val="1"/>
          <dgm:bulletEnabled/>
        </dgm:presLayoutVars>
      </dgm:prSet>
      <dgm:spPr/>
    </dgm:pt>
    <dgm:pt modelId="{BF09225F-2776-B042-8DA6-D86E254256AB}" type="pres">
      <dgm:prSet presAssocID="{5CD21E98-5AF4-4B4C-9140-AE908B9038E7}" presName="descendantText" presStyleLbl="alignAccFollowNode1" presStyleIdx="1" presStyleCnt="2">
        <dgm:presLayoutVars>
          <dgm:bulletEnabled/>
        </dgm:presLayoutVars>
      </dgm:prSet>
      <dgm:spPr/>
    </dgm:pt>
  </dgm:ptLst>
  <dgm:cxnLst>
    <dgm:cxn modelId="{3D56891B-CE89-864D-9C43-47E96AE46F63}" type="presOf" srcId="{1FB9F8D6-CCB4-4B09-9ADA-8EB53CCCA563}" destId="{DD41524D-60AA-C144-9CF3-6E50EAAF0877}" srcOrd="0" destOrd="0" presId="urn:microsoft.com/office/officeart/2016/7/layout/VerticalSolidActionList"/>
    <dgm:cxn modelId="{14D60124-259F-4991-85F1-AD1782429538}" srcId="{1FB9F8D6-CCB4-4B09-9ADA-8EB53CCCA563}" destId="{525DBF74-F142-4C70-BF79-ABC190C0B872}" srcOrd="0" destOrd="0" parTransId="{FACCFDC4-C03C-4869-9792-6DCF1679EE3C}" sibTransId="{CBD4F13D-75C1-4533-A1F2-0D4635B0A3E7}"/>
    <dgm:cxn modelId="{5699032A-96B9-1D4D-81CD-6C0D291044D8}" type="presOf" srcId="{5CD21E98-5AF4-4B4C-9140-AE908B9038E7}" destId="{E23CB8AC-B44A-CC45-AF50-E37788C2E38F}" srcOrd="0" destOrd="0" presId="urn:microsoft.com/office/officeart/2016/7/layout/VerticalSolidActionList"/>
    <dgm:cxn modelId="{96E46749-46C4-FA47-A8B9-7C91D4FD5CDB}" type="presOf" srcId="{AAD7C1EF-8243-49C8-847E-5D898C0FDD3A}" destId="{BF09225F-2776-B042-8DA6-D86E254256AB}" srcOrd="0" destOrd="0" presId="urn:microsoft.com/office/officeart/2016/7/layout/VerticalSolidActionList"/>
    <dgm:cxn modelId="{63BEAB6D-81DC-48B2-B849-9A5CDA1BE557}" srcId="{B47F9CA0-8340-45A5-9629-F4C44380ADFB}" destId="{5CD21E98-5AF4-4B4C-9140-AE908B9038E7}" srcOrd="1" destOrd="0" parTransId="{6E18F77A-1EF3-4EF2-B720-E01ADAA5A793}" sibTransId="{CB3813C5-3A12-4777-BE78-9A46FBCC2F4B}"/>
    <dgm:cxn modelId="{99A15B8C-A5B1-4A2D-8E1F-C700D10FDC3F}" srcId="{5CD21E98-5AF4-4B4C-9140-AE908B9038E7}" destId="{AAD7C1EF-8243-49C8-847E-5D898C0FDD3A}" srcOrd="0" destOrd="0" parTransId="{3C1A8F4C-0C9C-4F4A-BBFC-AB8970CBB783}" sibTransId="{02E50529-829B-477F-A792-D12207D5F17C}"/>
    <dgm:cxn modelId="{EEDFF09B-D014-47FF-8BDE-710C645D3B03}" srcId="{B47F9CA0-8340-45A5-9629-F4C44380ADFB}" destId="{1FB9F8D6-CCB4-4B09-9ADA-8EB53CCCA563}" srcOrd="0" destOrd="0" parTransId="{A6B74019-D7BC-43E1-BA70-242102971DB8}" sibTransId="{9F7197EA-924E-4D56-A973-9CE22B85FBB2}"/>
    <dgm:cxn modelId="{0E5778B2-8583-3340-8BC6-803CA8F65B4A}" type="presOf" srcId="{B47F9CA0-8340-45A5-9629-F4C44380ADFB}" destId="{875EE9B3-5093-5745-BBB7-795AAB8F5B57}" srcOrd="0" destOrd="0" presId="urn:microsoft.com/office/officeart/2016/7/layout/VerticalSolidActionList"/>
    <dgm:cxn modelId="{38D51DEE-051E-644C-B1D2-1B3C445AB36A}" type="presOf" srcId="{525DBF74-F142-4C70-BF79-ABC190C0B872}" destId="{516EF208-CA71-B14F-99E4-D039BDBA6E91}" srcOrd="0" destOrd="0" presId="urn:microsoft.com/office/officeart/2016/7/layout/VerticalSolidActionList"/>
    <dgm:cxn modelId="{1D67B704-C8B3-EF48-B121-A49B5ECAC713}" type="presParOf" srcId="{875EE9B3-5093-5745-BBB7-795AAB8F5B57}" destId="{5766F676-D0B8-0C43-B6F4-E9DA0D24E405}" srcOrd="0" destOrd="0" presId="urn:microsoft.com/office/officeart/2016/7/layout/VerticalSolidActionList"/>
    <dgm:cxn modelId="{C39D11FF-F6DA-A34E-858B-3E972FF40776}" type="presParOf" srcId="{5766F676-D0B8-0C43-B6F4-E9DA0D24E405}" destId="{DD41524D-60AA-C144-9CF3-6E50EAAF0877}" srcOrd="0" destOrd="0" presId="urn:microsoft.com/office/officeart/2016/7/layout/VerticalSolidActionList"/>
    <dgm:cxn modelId="{489F0B6C-9DDA-5340-BF89-2DE3F53CCB4E}" type="presParOf" srcId="{5766F676-D0B8-0C43-B6F4-E9DA0D24E405}" destId="{516EF208-CA71-B14F-99E4-D039BDBA6E91}" srcOrd="1" destOrd="0" presId="urn:microsoft.com/office/officeart/2016/7/layout/VerticalSolidActionList"/>
    <dgm:cxn modelId="{C58FDF2A-3EB5-3F45-A3B9-D757961B7851}" type="presParOf" srcId="{875EE9B3-5093-5745-BBB7-795AAB8F5B57}" destId="{E3A450F8-C197-1949-B63D-ACA935EC9E64}" srcOrd="1" destOrd="0" presId="urn:microsoft.com/office/officeart/2016/7/layout/VerticalSolidActionList"/>
    <dgm:cxn modelId="{56F6A07D-7B57-F944-9BBA-900F3FA9110D}" type="presParOf" srcId="{875EE9B3-5093-5745-BBB7-795AAB8F5B57}" destId="{913E9F61-2A99-FE45-93EA-F212BF1775D1}" srcOrd="2" destOrd="0" presId="urn:microsoft.com/office/officeart/2016/7/layout/VerticalSolidActionList"/>
    <dgm:cxn modelId="{7EAAE442-7D0F-8B40-A221-78283D28CB3E}" type="presParOf" srcId="{913E9F61-2A99-FE45-93EA-F212BF1775D1}" destId="{E23CB8AC-B44A-CC45-AF50-E37788C2E38F}" srcOrd="0" destOrd="0" presId="urn:microsoft.com/office/officeart/2016/7/layout/VerticalSolidActionList"/>
    <dgm:cxn modelId="{5185E20D-8D51-3F4B-9F3B-C5B5AFFD55E4}" type="presParOf" srcId="{913E9F61-2A99-FE45-93EA-F212BF1775D1}" destId="{BF09225F-2776-B042-8DA6-D86E254256AB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399688-DEA3-4014-BD47-3D95839124F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0E5BC3-3371-4BF5-B8ED-FBE2A7299F9C}">
      <dgm:prSet custT="1"/>
      <dgm:spPr/>
      <dgm:t>
        <a:bodyPr/>
        <a:lstStyle/>
        <a:p>
          <a:r>
            <a:rPr lang="en-US" sz="3600" dirty="0"/>
            <a:t>Jessie is a 44-year-old two-spirit Dine</a:t>
          </a:r>
          <a:r>
            <a:rPr lang="en-US" sz="3600" dirty="0">
              <a:sym typeface="Symbol" panose="05050102010706020507" pitchFamily="18" charset="2"/>
            </a:rPr>
            <a:t></a:t>
          </a:r>
          <a:r>
            <a:rPr lang="en-US" sz="3600" dirty="0"/>
            <a:t> man who was court mandated to present at the community health center for a psychiatric evaluation. </a:t>
          </a:r>
        </a:p>
      </dgm:t>
    </dgm:pt>
    <dgm:pt modelId="{F577A626-FDA4-483A-8C7E-0970B190ACC9}" type="parTrans" cxnId="{486E4773-83A2-448A-9213-8EBD9D0C78E7}">
      <dgm:prSet/>
      <dgm:spPr/>
      <dgm:t>
        <a:bodyPr/>
        <a:lstStyle/>
        <a:p>
          <a:endParaRPr lang="en-US"/>
        </a:p>
      </dgm:t>
    </dgm:pt>
    <dgm:pt modelId="{FD499928-45FA-4DEA-8F7E-C4F1571F7372}" type="sibTrans" cxnId="{486E4773-83A2-448A-9213-8EBD9D0C78E7}">
      <dgm:prSet/>
      <dgm:spPr/>
      <dgm:t>
        <a:bodyPr/>
        <a:lstStyle/>
        <a:p>
          <a:endParaRPr lang="en-US"/>
        </a:p>
      </dgm:t>
    </dgm:pt>
    <dgm:pt modelId="{A848D51D-E8D8-4934-9A6C-836BB344B649}">
      <dgm:prSet custT="1"/>
      <dgm:spPr/>
      <dgm:t>
        <a:bodyPr/>
        <a:lstStyle/>
        <a:p>
          <a:r>
            <a:rPr lang="en-US" sz="3600" dirty="0">
              <a:latin typeface="Tw Cen MT" panose="020B0602020104020603" pitchFamily="34" charset="77"/>
            </a:rPr>
            <a:t>Jessie had been jailed for the twenty-third</a:t>
          </a:r>
          <a:r>
            <a:rPr lang="en-US" sz="3600" baseline="30000" dirty="0">
              <a:latin typeface="Tw Cen MT" panose="020B0602020104020603" pitchFamily="34" charset="77"/>
            </a:rPr>
            <a:t> </a:t>
          </a:r>
          <a:r>
            <a:rPr lang="en-US" sz="3600" dirty="0">
              <a:latin typeface="Tw Cen MT" panose="020B0602020104020603" pitchFamily="34" charset="77"/>
            </a:rPr>
            <a:t>time </a:t>
          </a:r>
          <a:r>
            <a:rPr lang="en-US" sz="3000" dirty="0"/>
            <a:t>	</a:t>
          </a:r>
        </a:p>
      </dgm:t>
    </dgm:pt>
    <dgm:pt modelId="{C1A43340-3D8E-49B6-92E5-0AF6FCFA3438}" type="parTrans" cxnId="{CF0FAD77-4F25-4583-919A-6B0ACD022191}">
      <dgm:prSet/>
      <dgm:spPr/>
      <dgm:t>
        <a:bodyPr/>
        <a:lstStyle/>
        <a:p>
          <a:endParaRPr lang="en-US"/>
        </a:p>
      </dgm:t>
    </dgm:pt>
    <dgm:pt modelId="{5A0DD71F-046C-4FE2-8F5A-00CB6BE0944A}" type="sibTrans" cxnId="{CF0FAD77-4F25-4583-919A-6B0ACD022191}">
      <dgm:prSet/>
      <dgm:spPr/>
      <dgm:t>
        <a:bodyPr/>
        <a:lstStyle/>
        <a:p>
          <a:endParaRPr lang="en-US"/>
        </a:p>
      </dgm:t>
    </dgm:pt>
    <dgm:pt modelId="{B6DECAAE-D5C9-8540-BD78-155F44413B82}" type="pres">
      <dgm:prSet presAssocID="{85399688-DEA3-4014-BD47-3D95839124FA}" presName="Name0" presStyleCnt="0">
        <dgm:presLayoutVars>
          <dgm:dir/>
          <dgm:animLvl val="lvl"/>
          <dgm:resizeHandles val="exact"/>
        </dgm:presLayoutVars>
      </dgm:prSet>
      <dgm:spPr/>
    </dgm:pt>
    <dgm:pt modelId="{1C55901B-3CC9-AC4D-B08F-001C30F3FAC0}" type="pres">
      <dgm:prSet presAssocID="{A848D51D-E8D8-4934-9A6C-836BB344B649}" presName="boxAndChildren" presStyleCnt="0"/>
      <dgm:spPr/>
    </dgm:pt>
    <dgm:pt modelId="{7C4D5C60-B193-2543-964E-B5BF546EFC30}" type="pres">
      <dgm:prSet presAssocID="{A848D51D-E8D8-4934-9A6C-836BB344B649}" presName="parentTextBox" presStyleLbl="node1" presStyleIdx="0" presStyleCnt="2"/>
      <dgm:spPr/>
    </dgm:pt>
    <dgm:pt modelId="{1C622A1D-7B85-1844-BE0B-7DEDF7E83D5C}" type="pres">
      <dgm:prSet presAssocID="{FD499928-45FA-4DEA-8F7E-C4F1571F7372}" presName="sp" presStyleCnt="0"/>
      <dgm:spPr/>
    </dgm:pt>
    <dgm:pt modelId="{2EB8F14C-2893-9D47-8CF0-8515CB87467E}" type="pres">
      <dgm:prSet presAssocID="{FF0E5BC3-3371-4BF5-B8ED-FBE2A7299F9C}" presName="arrowAndChildren" presStyleCnt="0"/>
      <dgm:spPr/>
    </dgm:pt>
    <dgm:pt modelId="{E5D6FA36-E1BD-8D49-815F-1F7DC1A6BB47}" type="pres">
      <dgm:prSet presAssocID="{FF0E5BC3-3371-4BF5-B8ED-FBE2A7299F9C}" presName="parentTextArrow" presStyleLbl="node1" presStyleIdx="1" presStyleCnt="2"/>
      <dgm:spPr/>
    </dgm:pt>
  </dgm:ptLst>
  <dgm:cxnLst>
    <dgm:cxn modelId="{A10E9709-72A5-804B-B697-054C4C312CDC}" type="presOf" srcId="{A848D51D-E8D8-4934-9A6C-836BB344B649}" destId="{7C4D5C60-B193-2543-964E-B5BF546EFC30}" srcOrd="0" destOrd="0" presId="urn:microsoft.com/office/officeart/2005/8/layout/process4"/>
    <dgm:cxn modelId="{7DCEFA20-FC42-0A4A-8CCC-B7E28E0B3B63}" type="presOf" srcId="{FF0E5BC3-3371-4BF5-B8ED-FBE2A7299F9C}" destId="{E5D6FA36-E1BD-8D49-815F-1F7DC1A6BB47}" srcOrd="0" destOrd="0" presId="urn:microsoft.com/office/officeart/2005/8/layout/process4"/>
    <dgm:cxn modelId="{486E4773-83A2-448A-9213-8EBD9D0C78E7}" srcId="{85399688-DEA3-4014-BD47-3D95839124FA}" destId="{FF0E5BC3-3371-4BF5-B8ED-FBE2A7299F9C}" srcOrd="0" destOrd="0" parTransId="{F577A626-FDA4-483A-8C7E-0970B190ACC9}" sibTransId="{FD499928-45FA-4DEA-8F7E-C4F1571F7372}"/>
    <dgm:cxn modelId="{CF0FAD77-4F25-4583-919A-6B0ACD022191}" srcId="{85399688-DEA3-4014-BD47-3D95839124FA}" destId="{A848D51D-E8D8-4934-9A6C-836BB344B649}" srcOrd="1" destOrd="0" parTransId="{C1A43340-3D8E-49B6-92E5-0AF6FCFA3438}" sibTransId="{5A0DD71F-046C-4FE2-8F5A-00CB6BE0944A}"/>
    <dgm:cxn modelId="{3BAE588A-6985-C143-846D-8DAF6E06347D}" type="presOf" srcId="{85399688-DEA3-4014-BD47-3D95839124FA}" destId="{B6DECAAE-D5C9-8540-BD78-155F44413B82}" srcOrd="0" destOrd="0" presId="urn:microsoft.com/office/officeart/2005/8/layout/process4"/>
    <dgm:cxn modelId="{057F595C-3D65-0541-A23D-748480B0CDB3}" type="presParOf" srcId="{B6DECAAE-D5C9-8540-BD78-155F44413B82}" destId="{1C55901B-3CC9-AC4D-B08F-001C30F3FAC0}" srcOrd="0" destOrd="0" presId="urn:microsoft.com/office/officeart/2005/8/layout/process4"/>
    <dgm:cxn modelId="{5599A49E-587B-0949-AC9D-CAF7657A3BA7}" type="presParOf" srcId="{1C55901B-3CC9-AC4D-B08F-001C30F3FAC0}" destId="{7C4D5C60-B193-2543-964E-B5BF546EFC30}" srcOrd="0" destOrd="0" presId="urn:microsoft.com/office/officeart/2005/8/layout/process4"/>
    <dgm:cxn modelId="{1E200715-00BD-E348-9BAC-0403C681B755}" type="presParOf" srcId="{B6DECAAE-D5C9-8540-BD78-155F44413B82}" destId="{1C622A1D-7B85-1844-BE0B-7DEDF7E83D5C}" srcOrd="1" destOrd="0" presId="urn:microsoft.com/office/officeart/2005/8/layout/process4"/>
    <dgm:cxn modelId="{41E28D1A-F48A-DA4C-88CF-0FF93CCB8C27}" type="presParOf" srcId="{B6DECAAE-D5C9-8540-BD78-155F44413B82}" destId="{2EB8F14C-2893-9D47-8CF0-8515CB87467E}" srcOrd="2" destOrd="0" presId="urn:microsoft.com/office/officeart/2005/8/layout/process4"/>
    <dgm:cxn modelId="{68CC6709-2412-E046-A5D8-9F917B7DBDD6}" type="presParOf" srcId="{2EB8F14C-2893-9D47-8CF0-8515CB87467E}" destId="{E5D6FA36-E1BD-8D49-815F-1F7DC1A6BB4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F47E4F-70E4-4BD8-960A-889705EB59C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8B5267-E494-4473-A116-C644B658C1D4}">
      <dgm:prSet custT="1"/>
      <dgm:spPr/>
      <dgm:t>
        <a:bodyPr/>
        <a:lstStyle/>
        <a:p>
          <a:r>
            <a:rPr lang="en-US" sz="3200" dirty="0"/>
            <a:t>Bipolar II disorder, schizoaffective disorder, schizophrenia, PTSD, intermittent explosive disorder, depression, and anxiety, substance use disorder. </a:t>
          </a:r>
        </a:p>
      </dgm:t>
    </dgm:pt>
    <dgm:pt modelId="{156ED0E4-5479-439C-AE82-834488F2C318}" type="parTrans" cxnId="{FE163E94-A5E8-4DEF-BF50-5DD162D0A5D6}">
      <dgm:prSet/>
      <dgm:spPr/>
      <dgm:t>
        <a:bodyPr/>
        <a:lstStyle/>
        <a:p>
          <a:endParaRPr lang="en-US"/>
        </a:p>
      </dgm:t>
    </dgm:pt>
    <dgm:pt modelId="{653E0601-E5A2-4669-AF02-16B67A7BDED7}" type="sibTrans" cxnId="{FE163E94-A5E8-4DEF-BF50-5DD162D0A5D6}">
      <dgm:prSet/>
      <dgm:spPr/>
      <dgm:t>
        <a:bodyPr/>
        <a:lstStyle/>
        <a:p>
          <a:endParaRPr lang="en-US"/>
        </a:p>
      </dgm:t>
    </dgm:pt>
    <dgm:pt modelId="{784DF93D-1013-44C4-B894-D0F541D09701}">
      <dgm:prSet/>
      <dgm:spPr/>
      <dgm:t>
        <a:bodyPr/>
        <a:lstStyle/>
        <a:p>
          <a:r>
            <a:rPr lang="en-US" dirty="0"/>
            <a:t>In addition to his psychiatric diagnoses. He had a recent suicide attempt with the Navajo police. </a:t>
          </a:r>
        </a:p>
      </dgm:t>
    </dgm:pt>
    <dgm:pt modelId="{459B12BF-B6E0-40BA-848D-0340D74EBF57}" type="parTrans" cxnId="{E875F63C-AFD9-4C25-88C9-E60415D9FF50}">
      <dgm:prSet/>
      <dgm:spPr/>
      <dgm:t>
        <a:bodyPr/>
        <a:lstStyle/>
        <a:p>
          <a:endParaRPr lang="en-US"/>
        </a:p>
      </dgm:t>
    </dgm:pt>
    <dgm:pt modelId="{1A914E43-A1D9-4AA2-B067-4E6B404B6061}" type="sibTrans" cxnId="{E875F63C-AFD9-4C25-88C9-E60415D9FF50}">
      <dgm:prSet/>
      <dgm:spPr/>
      <dgm:t>
        <a:bodyPr/>
        <a:lstStyle/>
        <a:p>
          <a:endParaRPr lang="en-US"/>
        </a:p>
      </dgm:t>
    </dgm:pt>
    <dgm:pt modelId="{E7C515BC-159E-D246-96D6-DC86DE5D6F06}" type="pres">
      <dgm:prSet presAssocID="{B8F47E4F-70E4-4BD8-960A-889705EB59C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2B581D1-89AE-E044-9A29-473D55D01D09}" type="pres">
      <dgm:prSet presAssocID="{9E8B5267-E494-4473-A116-C644B658C1D4}" presName="hierRoot1" presStyleCnt="0"/>
      <dgm:spPr/>
    </dgm:pt>
    <dgm:pt modelId="{B2F329FC-013F-8141-85E1-F5A47D46BB9A}" type="pres">
      <dgm:prSet presAssocID="{9E8B5267-E494-4473-A116-C644B658C1D4}" presName="composite" presStyleCnt="0"/>
      <dgm:spPr/>
    </dgm:pt>
    <dgm:pt modelId="{E6DFD6B3-79DE-E34F-A387-2ED57A568DBB}" type="pres">
      <dgm:prSet presAssocID="{9E8B5267-E494-4473-A116-C644B658C1D4}" presName="background" presStyleLbl="node0" presStyleIdx="0" presStyleCnt="2"/>
      <dgm:spPr/>
    </dgm:pt>
    <dgm:pt modelId="{BEABCB65-75A5-5646-AF4C-F18E5750DB6C}" type="pres">
      <dgm:prSet presAssocID="{9E8B5267-E494-4473-A116-C644B658C1D4}" presName="text" presStyleLbl="fgAcc0" presStyleIdx="0" presStyleCnt="2" custScaleY="122055">
        <dgm:presLayoutVars>
          <dgm:chPref val="3"/>
        </dgm:presLayoutVars>
      </dgm:prSet>
      <dgm:spPr/>
    </dgm:pt>
    <dgm:pt modelId="{D55B4157-13B3-9F40-A092-E1CCE4B5CC5E}" type="pres">
      <dgm:prSet presAssocID="{9E8B5267-E494-4473-A116-C644B658C1D4}" presName="hierChild2" presStyleCnt="0"/>
      <dgm:spPr/>
    </dgm:pt>
    <dgm:pt modelId="{B6ED60AD-15AC-8A42-91A4-B1725697C289}" type="pres">
      <dgm:prSet presAssocID="{784DF93D-1013-44C4-B894-D0F541D09701}" presName="hierRoot1" presStyleCnt="0"/>
      <dgm:spPr/>
    </dgm:pt>
    <dgm:pt modelId="{72B0D200-78C2-1741-8BFD-5D4752527AC2}" type="pres">
      <dgm:prSet presAssocID="{784DF93D-1013-44C4-B894-D0F541D09701}" presName="composite" presStyleCnt="0"/>
      <dgm:spPr/>
    </dgm:pt>
    <dgm:pt modelId="{D7898E4E-AFB2-1E49-AC9A-C59901809C83}" type="pres">
      <dgm:prSet presAssocID="{784DF93D-1013-44C4-B894-D0F541D09701}" presName="background" presStyleLbl="node0" presStyleIdx="1" presStyleCnt="2"/>
      <dgm:spPr/>
    </dgm:pt>
    <dgm:pt modelId="{D22D8D52-CD42-3E4D-86B2-2BCAFD9438EF}" type="pres">
      <dgm:prSet presAssocID="{784DF93D-1013-44C4-B894-D0F541D09701}" presName="text" presStyleLbl="fgAcc0" presStyleIdx="1" presStyleCnt="2" custScaleY="123631">
        <dgm:presLayoutVars>
          <dgm:chPref val="3"/>
        </dgm:presLayoutVars>
      </dgm:prSet>
      <dgm:spPr/>
    </dgm:pt>
    <dgm:pt modelId="{F7A8B974-96F3-1644-AFF4-EB8B9C34F293}" type="pres">
      <dgm:prSet presAssocID="{784DF93D-1013-44C4-B894-D0F541D09701}" presName="hierChild2" presStyleCnt="0"/>
      <dgm:spPr/>
    </dgm:pt>
  </dgm:ptLst>
  <dgm:cxnLst>
    <dgm:cxn modelId="{E875F63C-AFD9-4C25-88C9-E60415D9FF50}" srcId="{B8F47E4F-70E4-4BD8-960A-889705EB59C6}" destId="{784DF93D-1013-44C4-B894-D0F541D09701}" srcOrd="1" destOrd="0" parTransId="{459B12BF-B6E0-40BA-848D-0340D74EBF57}" sibTransId="{1A914E43-A1D9-4AA2-B067-4E6B404B6061}"/>
    <dgm:cxn modelId="{26D67F52-8BD4-4149-A66A-ACAA7DBE7013}" type="presOf" srcId="{784DF93D-1013-44C4-B894-D0F541D09701}" destId="{D22D8D52-CD42-3E4D-86B2-2BCAFD9438EF}" srcOrd="0" destOrd="0" presId="urn:microsoft.com/office/officeart/2005/8/layout/hierarchy1"/>
    <dgm:cxn modelId="{EAD14784-87AD-764C-9C1A-1FEFCED59E8A}" type="presOf" srcId="{B8F47E4F-70E4-4BD8-960A-889705EB59C6}" destId="{E7C515BC-159E-D246-96D6-DC86DE5D6F06}" srcOrd="0" destOrd="0" presId="urn:microsoft.com/office/officeart/2005/8/layout/hierarchy1"/>
    <dgm:cxn modelId="{FE163E94-A5E8-4DEF-BF50-5DD162D0A5D6}" srcId="{B8F47E4F-70E4-4BD8-960A-889705EB59C6}" destId="{9E8B5267-E494-4473-A116-C644B658C1D4}" srcOrd="0" destOrd="0" parTransId="{156ED0E4-5479-439C-AE82-834488F2C318}" sibTransId="{653E0601-E5A2-4669-AF02-16B67A7BDED7}"/>
    <dgm:cxn modelId="{30E301C4-2AB7-9544-A007-3E9C71DE132B}" type="presOf" srcId="{9E8B5267-E494-4473-A116-C644B658C1D4}" destId="{BEABCB65-75A5-5646-AF4C-F18E5750DB6C}" srcOrd="0" destOrd="0" presId="urn:microsoft.com/office/officeart/2005/8/layout/hierarchy1"/>
    <dgm:cxn modelId="{2780B1C7-1577-094F-80E0-B2DF168DE558}" type="presParOf" srcId="{E7C515BC-159E-D246-96D6-DC86DE5D6F06}" destId="{62B581D1-89AE-E044-9A29-473D55D01D09}" srcOrd="0" destOrd="0" presId="urn:microsoft.com/office/officeart/2005/8/layout/hierarchy1"/>
    <dgm:cxn modelId="{C6528E83-74EF-5845-9C7E-619269193631}" type="presParOf" srcId="{62B581D1-89AE-E044-9A29-473D55D01D09}" destId="{B2F329FC-013F-8141-85E1-F5A47D46BB9A}" srcOrd="0" destOrd="0" presId="urn:microsoft.com/office/officeart/2005/8/layout/hierarchy1"/>
    <dgm:cxn modelId="{A6B0C652-6660-2D4F-BE07-B0845276943E}" type="presParOf" srcId="{B2F329FC-013F-8141-85E1-F5A47D46BB9A}" destId="{E6DFD6B3-79DE-E34F-A387-2ED57A568DBB}" srcOrd="0" destOrd="0" presId="urn:microsoft.com/office/officeart/2005/8/layout/hierarchy1"/>
    <dgm:cxn modelId="{FC0A71A1-270D-BD4F-AC57-B24227A07F85}" type="presParOf" srcId="{B2F329FC-013F-8141-85E1-F5A47D46BB9A}" destId="{BEABCB65-75A5-5646-AF4C-F18E5750DB6C}" srcOrd="1" destOrd="0" presId="urn:microsoft.com/office/officeart/2005/8/layout/hierarchy1"/>
    <dgm:cxn modelId="{F78A8115-F1D6-014C-910D-21FE31343A51}" type="presParOf" srcId="{62B581D1-89AE-E044-9A29-473D55D01D09}" destId="{D55B4157-13B3-9F40-A092-E1CCE4B5CC5E}" srcOrd="1" destOrd="0" presId="urn:microsoft.com/office/officeart/2005/8/layout/hierarchy1"/>
    <dgm:cxn modelId="{62BDA09C-6F13-4A42-9998-03AF477B79BF}" type="presParOf" srcId="{E7C515BC-159E-D246-96D6-DC86DE5D6F06}" destId="{B6ED60AD-15AC-8A42-91A4-B1725697C289}" srcOrd="1" destOrd="0" presId="urn:microsoft.com/office/officeart/2005/8/layout/hierarchy1"/>
    <dgm:cxn modelId="{95A8864E-684B-924D-868D-CCE1C29DC582}" type="presParOf" srcId="{B6ED60AD-15AC-8A42-91A4-B1725697C289}" destId="{72B0D200-78C2-1741-8BFD-5D4752527AC2}" srcOrd="0" destOrd="0" presId="urn:microsoft.com/office/officeart/2005/8/layout/hierarchy1"/>
    <dgm:cxn modelId="{A7357E5F-B6BA-A546-96B5-1F6FC965AC78}" type="presParOf" srcId="{72B0D200-78C2-1741-8BFD-5D4752527AC2}" destId="{D7898E4E-AFB2-1E49-AC9A-C59901809C83}" srcOrd="0" destOrd="0" presId="urn:microsoft.com/office/officeart/2005/8/layout/hierarchy1"/>
    <dgm:cxn modelId="{F8A9127D-77BF-F14D-92C4-ABE443E11556}" type="presParOf" srcId="{72B0D200-78C2-1741-8BFD-5D4752527AC2}" destId="{D22D8D52-CD42-3E4D-86B2-2BCAFD9438EF}" srcOrd="1" destOrd="0" presId="urn:microsoft.com/office/officeart/2005/8/layout/hierarchy1"/>
    <dgm:cxn modelId="{BD954F5D-25A8-B245-A84B-2746ADF98AED}" type="presParOf" srcId="{B6ED60AD-15AC-8A42-91A4-B1725697C289}" destId="{F7A8B974-96F3-1644-AFF4-EB8B9C34F29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6DCCA-489C-D142-B828-500C7BDAA2D9}">
      <dsp:nvSpPr>
        <dsp:cNvPr id="0" name=""/>
        <dsp:cNvSpPr/>
      </dsp:nvSpPr>
      <dsp:spPr>
        <a:xfrm>
          <a:off x="0" y="2518"/>
          <a:ext cx="711791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EBB04-8CF1-F644-BD64-3FC1AB511AD6}">
      <dsp:nvSpPr>
        <dsp:cNvPr id="0" name=""/>
        <dsp:cNvSpPr/>
      </dsp:nvSpPr>
      <dsp:spPr>
        <a:xfrm>
          <a:off x="0" y="2518"/>
          <a:ext cx="7117918" cy="17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Illegal to speak our language, practice religious traditions until 1978.</a:t>
          </a:r>
        </a:p>
      </dsp:txBody>
      <dsp:txXfrm>
        <a:off x="0" y="2518"/>
        <a:ext cx="7117918" cy="1717337"/>
      </dsp:txXfrm>
    </dsp:sp>
    <dsp:sp modelId="{A8D6DF17-82C0-4449-9FD2-A75DD3E6F71A}">
      <dsp:nvSpPr>
        <dsp:cNvPr id="0" name=""/>
        <dsp:cNvSpPr/>
      </dsp:nvSpPr>
      <dsp:spPr>
        <a:xfrm>
          <a:off x="0" y="1719855"/>
          <a:ext cx="7117918" cy="0"/>
        </a:xfrm>
        <a:prstGeom prst="line">
          <a:avLst/>
        </a:prstGeom>
        <a:solidFill>
          <a:schemeClr val="accent2">
            <a:hueOff val="-737925"/>
            <a:satOff val="-437"/>
            <a:lumOff val="4902"/>
            <a:alphaOff val="0"/>
          </a:schemeClr>
        </a:solidFill>
        <a:ln w="12700" cap="flat" cmpd="sng" algn="ctr">
          <a:solidFill>
            <a:schemeClr val="accent2">
              <a:hueOff val="-737925"/>
              <a:satOff val="-437"/>
              <a:lumOff val="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218FC-F500-D243-9C38-CB9BA17E8338}">
      <dsp:nvSpPr>
        <dsp:cNvPr id="0" name=""/>
        <dsp:cNvSpPr/>
      </dsp:nvSpPr>
      <dsp:spPr>
        <a:xfrm>
          <a:off x="0" y="1719855"/>
          <a:ext cx="7117918" cy="17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American Indian Religious Freedom Act signed by President Carter.</a:t>
          </a:r>
        </a:p>
      </dsp:txBody>
      <dsp:txXfrm>
        <a:off x="0" y="1719855"/>
        <a:ext cx="7117918" cy="1717337"/>
      </dsp:txXfrm>
    </dsp:sp>
    <dsp:sp modelId="{96E0FC05-50F3-FB42-BD50-CD8C66BA88EF}">
      <dsp:nvSpPr>
        <dsp:cNvPr id="0" name=""/>
        <dsp:cNvSpPr/>
      </dsp:nvSpPr>
      <dsp:spPr>
        <a:xfrm>
          <a:off x="0" y="3437193"/>
          <a:ext cx="7117918" cy="0"/>
        </a:xfrm>
        <a:prstGeom prst="line">
          <a:avLst/>
        </a:prstGeom>
        <a:solidFill>
          <a:schemeClr val="accent2">
            <a:hueOff val="-1475849"/>
            <a:satOff val="-873"/>
            <a:lumOff val="9804"/>
            <a:alphaOff val="0"/>
          </a:schemeClr>
        </a:solidFill>
        <a:ln w="12700" cap="flat" cmpd="sng" algn="ctr">
          <a:solidFill>
            <a:schemeClr val="accent2">
              <a:hueOff val="-1475849"/>
              <a:satOff val="-873"/>
              <a:lumOff val="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FC247-9B3F-984E-860A-E4DA14C500E0}">
      <dsp:nvSpPr>
        <dsp:cNvPr id="0" name=""/>
        <dsp:cNvSpPr/>
      </dsp:nvSpPr>
      <dsp:spPr>
        <a:xfrm>
          <a:off x="0" y="3437193"/>
          <a:ext cx="7117918" cy="17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We practiced traditions in hiding.</a:t>
          </a:r>
        </a:p>
      </dsp:txBody>
      <dsp:txXfrm>
        <a:off x="0" y="3437193"/>
        <a:ext cx="7117918" cy="17173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5E63D-AFB9-8843-9735-0DE396FC2B65}">
      <dsp:nvSpPr>
        <dsp:cNvPr id="0" name=""/>
        <dsp:cNvSpPr/>
      </dsp:nvSpPr>
      <dsp:spPr>
        <a:xfrm>
          <a:off x="0" y="2518"/>
          <a:ext cx="711791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D9D4D-53D5-C34F-97CA-EAD2A59BD678}">
      <dsp:nvSpPr>
        <dsp:cNvPr id="0" name=""/>
        <dsp:cNvSpPr/>
      </dsp:nvSpPr>
      <dsp:spPr>
        <a:xfrm>
          <a:off x="0" y="2518"/>
          <a:ext cx="7117918" cy="17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Suspicion that many of the psychiatric diagnoses were inaccurate. </a:t>
          </a:r>
        </a:p>
      </dsp:txBody>
      <dsp:txXfrm>
        <a:off x="0" y="2518"/>
        <a:ext cx="7117918" cy="1717337"/>
      </dsp:txXfrm>
    </dsp:sp>
    <dsp:sp modelId="{905ADC6B-6DB5-CF48-ACDF-57DE80C4F236}">
      <dsp:nvSpPr>
        <dsp:cNvPr id="0" name=""/>
        <dsp:cNvSpPr/>
      </dsp:nvSpPr>
      <dsp:spPr>
        <a:xfrm>
          <a:off x="0" y="1719855"/>
          <a:ext cx="7117918" cy="0"/>
        </a:xfrm>
        <a:prstGeom prst="line">
          <a:avLst/>
        </a:prstGeom>
        <a:solidFill>
          <a:schemeClr val="accent2">
            <a:hueOff val="-737925"/>
            <a:satOff val="-437"/>
            <a:lumOff val="4902"/>
            <a:alphaOff val="0"/>
          </a:schemeClr>
        </a:solidFill>
        <a:ln w="12700" cap="flat" cmpd="sng" algn="ctr">
          <a:solidFill>
            <a:schemeClr val="accent2">
              <a:hueOff val="-737925"/>
              <a:satOff val="-437"/>
              <a:lumOff val="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09F69-65B5-1146-94AA-BA3A0337527B}">
      <dsp:nvSpPr>
        <dsp:cNvPr id="0" name=""/>
        <dsp:cNvSpPr/>
      </dsp:nvSpPr>
      <dsp:spPr>
        <a:xfrm>
          <a:off x="0" y="1719855"/>
          <a:ext cx="7117918" cy="17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The use of alcohol and methamphetamine impaired and complicated Jessie’s life.</a:t>
          </a:r>
        </a:p>
      </dsp:txBody>
      <dsp:txXfrm>
        <a:off x="0" y="1719855"/>
        <a:ext cx="7117918" cy="1717337"/>
      </dsp:txXfrm>
    </dsp:sp>
    <dsp:sp modelId="{D3F8B4E3-9BCC-5248-97DB-473DBD2390C8}">
      <dsp:nvSpPr>
        <dsp:cNvPr id="0" name=""/>
        <dsp:cNvSpPr/>
      </dsp:nvSpPr>
      <dsp:spPr>
        <a:xfrm>
          <a:off x="0" y="3437193"/>
          <a:ext cx="7117918" cy="0"/>
        </a:xfrm>
        <a:prstGeom prst="line">
          <a:avLst/>
        </a:prstGeom>
        <a:solidFill>
          <a:schemeClr val="accent2">
            <a:hueOff val="-1475849"/>
            <a:satOff val="-873"/>
            <a:lumOff val="9804"/>
            <a:alphaOff val="0"/>
          </a:schemeClr>
        </a:solidFill>
        <a:ln w="12700" cap="flat" cmpd="sng" algn="ctr">
          <a:solidFill>
            <a:schemeClr val="accent2">
              <a:hueOff val="-1475849"/>
              <a:satOff val="-873"/>
              <a:lumOff val="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93DA4-9EFD-1C45-9F0B-4D78C3458D6E}">
      <dsp:nvSpPr>
        <dsp:cNvPr id="0" name=""/>
        <dsp:cNvSpPr/>
      </dsp:nvSpPr>
      <dsp:spPr>
        <a:xfrm>
          <a:off x="0" y="3437193"/>
          <a:ext cx="7117918" cy="17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He was one of my most complicated patients.</a:t>
          </a:r>
        </a:p>
      </dsp:txBody>
      <dsp:txXfrm>
        <a:off x="0" y="3437193"/>
        <a:ext cx="7117918" cy="1717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7EA19-3596-E642-A10B-D0D1373E080A}">
      <dsp:nvSpPr>
        <dsp:cNvPr id="0" name=""/>
        <dsp:cNvSpPr/>
      </dsp:nvSpPr>
      <dsp:spPr>
        <a:xfrm>
          <a:off x="0" y="443"/>
          <a:ext cx="711791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377DD-519C-6F4E-AEEC-28DA4E26CF99}">
      <dsp:nvSpPr>
        <dsp:cNvPr id="0" name=""/>
        <dsp:cNvSpPr/>
      </dsp:nvSpPr>
      <dsp:spPr>
        <a:xfrm>
          <a:off x="0" y="443"/>
          <a:ext cx="7104022" cy="1760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1.5 Billion Acres appropriated from Indigenous people by U.S Gov (1776-Present). </a:t>
          </a:r>
        </a:p>
      </dsp:txBody>
      <dsp:txXfrm>
        <a:off x="0" y="443"/>
        <a:ext cx="7104022" cy="1760097"/>
      </dsp:txXfrm>
    </dsp:sp>
    <dsp:sp modelId="{5AC03DD4-5FD5-3643-84CB-02A05DE09A35}">
      <dsp:nvSpPr>
        <dsp:cNvPr id="0" name=""/>
        <dsp:cNvSpPr/>
      </dsp:nvSpPr>
      <dsp:spPr>
        <a:xfrm>
          <a:off x="0" y="1760540"/>
          <a:ext cx="7117918" cy="0"/>
        </a:xfrm>
        <a:prstGeom prst="line">
          <a:avLst/>
        </a:prstGeom>
        <a:solidFill>
          <a:schemeClr val="accent2">
            <a:hueOff val="-491950"/>
            <a:satOff val="-291"/>
            <a:lumOff val="3268"/>
            <a:alphaOff val="0"/>
          </a:schemeClr>
        </a:solidFill>
        <a:ln w="12700" cap="flat" cmpd="sng" algn="ctr">
          <a:solidFill>
            <a:schemeClr val="accent2">
              <a:hueOff val="-491950"/>
              <a:satOff val="-291"/>
              <a:lumOff val="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3087E-FBC6-B447-B1E3-BFA38154F58A}">
      <dsp:nvSpPr>
        <dsp:cNvPr id="0" name=""/>
        <dsp:cNvSpPr/>
      </dsp:nvSpPr>
      <dsp:spPr>
        <a:xfrm>
          <a:off x="0" y="1760540"/>
          <a:ext cx="7117918" cy="1361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1492, Columbus arrival - estimated 60 million +Natives.</a:t>
          </a:r>
        </a:p>
      </dsp:txBody>
      <dsp:txXfrm>
        <a:off x="0" y="1760540"/>
        <a:ext cx="7117918" cy="1361408"/>
      </dsp:txXfrm>
    </dsp:sp>
    <dsp:sp modelId="{14B3AD4C-7D42-7E4D-9523-57E509143E67}">
      <dsp:nvSpPr>
        <dsp:cNvPr id="0" name=""/>
        <dsp:cNvSpPr/>
      </dsp:nvSpPr>
      <dsp:spPr>
        <a:xfrm>
          <a:off x="0" y="3121948"/>
          <a:ext cx="7117918" cy="0"/>
        </a:xfrm>
        <a:prstGeom prst="line">
          <a:avLst/>
        </a:prstGeom>
        <a:solidFill>
          <a:schemeClr val="accent2">
            <a:hueOff val="-983899"/>
            <a:satOff val="-582"/>
            <a:lumOff val="6536"/>
            <a:alphaOff val="0"/>
          </a:schemeClr>
        </a:solidFill>
        <a:ln w="12700" cap="flat" cmpd="sng" algn="ctr">
          <a:solidFill>
            <a:schemeClr val="accent2">
              <a:hueOff val="-983899"/>
              <a:satOff val="-582"/>
              <a:lumOff val="65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2A30D-A6C0-5B4B-9E4F-0F9527B3CBBE}">
      <dsp:nvSpPr>
        <dsp:cNvPr id="0" name=""/>
        <dsp:cNvSpPr/>
      </dsp:nvSpPr>
      <dsp:spPr>
        <a:xfrm>
          <a:off x="0" y="3121948"/>
          <a:ext cx="7117918" cy="1361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1893, approximately 250,000 left – goal to exterminate by death or assimilation.</a:t>
          </a:r>
        </a:p>
      </dsp:txBody>
      <dsp:txXfrm>
        <a:off x="0" y="3121948"/>
        <a:ext cx="7117918" cy="1361408"/>
      </dsp:txXfrm>
    </dsp:sp>
    <dsp:sp modelId="{43B11D10-9C31-EF42-A1EF-CB17B20C1CA1}">
      <dsp:nvSpPr>
        <dsp:cNvPr id="0" name=""/>
        <dsp:cNvSpPr/>
      </dsp:nvSpPr>
      <dsp:spPr>
        <a:xfrm>
          <a:off x="0" y="4483357"/>
          <a:ext cx="7117918" cy="0"/>
        </a:xfrm>
        <a:prstGeom prst="line">
          <a:avLst/>
        </a:prstGeom>
        <a:solidFill>
          <a:schemeClr val="accent2">
            <a:hueOff val="-1475849"/>
            <a:satOff val="-873"/>
            <a:lumOff val="9804"/>
            <a:alphaOff val="0"/>
          </a:schemeClr>
        </a:solidFill>
        <a:ln w="12700" cap="flat" cmpd="sng" algn="ctr">
          <a:solidFill>
            <a:schemeClr val="accent2">
              <a:hueOff val="-1475849"/>
              <a:satOff val="-873"/>
              <a:lumOff val="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815EC-4FD4-F34B-836F-B81F9C4B102F}">
      <dsp:nvSpPr>
        <dsp:cNvPr id="0" name=""/>
        <dsp:cNvSpPr/>
      </dsp:nvSpPr>
      <dsp:spPr>
        <a:xfrm>
          <a:off x="0" y="4483357"/>
          <a:ext cx="7117918" cy="1361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Today we are invisible and ignored.</a:t>
          </a:r>
        </a:p>
      </dsp:txBody>
      <dsp:txXfrm>
        <a:off x="0" y="4483357"/>
        <a:ext cx="7117918" cy="13614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AB682-E502-1E44-9CD1-4B587FA28E39}">
      <dsp:nvSpPr>
        <dsp:cNvPr id="0" name=""/>
        <dsp:cNvSpPr/>
      </dsp:nvSpPr>
      <dsp:spPr>
        <a:xfrm>
          <a:off x="0" y="14030"/>
          <a:ext cx="7117918" cy="1392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Captain Cook arrived in the Hawaiian Islands. In 1778</a:t>
          </a:r>
        </a:p>
      </dsp:txBody>
      <dsp:txXfrm>
        <a:off x="67966" y="81996"/>
        <a:ext cx="6981986" cy="1256367"/>
      </dsp:txXfrm>
    </dsp:sp>
    <dsp:sp modelId="{516BB7A1-1EA5-6D4A-8FCD-01557BB80613}">
      <dsp:nvSpPr>
        <dsp:cNvPr id="0" name=""/>
        <dsp:cNvSpPr/>
      </dsp:nvSpPr>
      <dsp:spPr>
        <a:xfrm>
          <a:off x="0" y="1406330"/>
          <a:ext cx="7117918" cy="851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994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286 years after Columbus had arrived on Turtle Island</a:t>
          </a:r>
        </a:p>
      </dsp:txBody>
      <dsp:txXfrm>
        <a:off x="0" y="1406330"/>
        <a:ext cx="7117918" cy="851287"/>
      </dsp:txXfrm>
    </dsp:sp>
    <dsp:sp modelId="{520A3A0D-8D82-254B-AA40-C47A8923F156}">
      <dsp:nvSpPr>
        <dsp:cNvPr id="0" name=""/>
        <dsp:cNvSpPr/>
      </dsp:nvSpPr>
      <dsp:spPr>
        <a:xfrm>
          <a:off x="0" y="2257618"/>
          <a:ext cx="7117918" cy="1392299"/>
        </a:xfrm>
        <a:prstGeom prst="roundRect">
          <a:avLst/>
        </a:prstGeom>
        <a:solidFill>
          <a:schemeClr val="accent2">
            <a:hueOff val="-737925"/>
            <a:satOff val="-437"/>
            <a:lumOff val="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After contact decline in Native Hawaiians people- a loss of 95%.</a:t>
          </a:r>
        </a:p>
      </dsp:txBody>
      <dsp:txXfrm>
        <a:off x="67966" y="2325584"/>
        <a:ext cx="6981986" cy="1256367"/>
      </dsp:txXfrm>
    </dsp:sp>
    <dsp:sp modelId="{999DEC23-1974-B442-89F2-A0F87EB0E1D8}">
      <dsp:nvSpPr>
        <dsp:cNvPr id="0" name=""/>
        <dsp:cNvSpPr/>
      </dsp:nvSpPr>
      <dsp:spPr>
        <a:xfrm>
          <a:off x="0" y="3750718"/>
          <a:ext cx="7117918" cy="1392299"/>
        </a:xfrm>
        <a:prstGeom prst="roundRect">
          <a:avLst/>
        </a:prstGeom>
        <a:solidFill>
          <a:schemeClr val="accent2">
            <a:hueOff val="-1475849"/>
            <a:satOff val="-873"/>
            <a:lumOff val="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Alcohol was introduced by Westerners </a:t>
          </a:r>
        </a:p>
      </dsp:txBody>
      <dsp:txXfrm>
        <a:off x="67966" y="3818684"/>
        <a:ext cx="6981986" cy="12563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5CE86-2589-C048-8F51-D12ADAC7ECBA}">
      <dsp:nvSpPr>
        <dsp:cNvPr id="0" name=""/>
        <dsp:cNvSpPr/>
      </dsp:nvSpPr>
      <dsp:spPr>
        <a:xfrm>
          <a:off x="0" y="0"/>
          <a:ext cx="711791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99FAA-F423-EF44-B071-13FC0312A1E6}">
      <dsp:nvSpPr>
        <dsp:cNvPr id="0" name=""/>
        <dsp:cNvSpPr/>
      </dsp:nvSpPr>
      <dsp:spPr>
        <a:xfrm>
          <a:off x="0" y="0"/>
          <a:ext cx="7117918" cy="128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Live shorter, more challenging lives.</a:t>
          </a:r>
        </a:p>
      </dsp:txBody>
      <dsp:txXfrm>
        <a:off x="0" y="0"/>
        <a:ext cx="7117918" cy="1289262"/>
      </dsp:txXfrm>
    </dsp:sp>
    <dsp:sp modelId="{2948CC2F-DC10-3444-9F80-543D20D064A4}">
      <dsp:nvSpPr>
        <dsp:cNvPr id="0" name=""/>
        <dsp:cNvSpPr/>
      </dsp:nvSpPr>
      <dsp:spPr>
        <a:xfrm>
          <a:off x="0" y="1289262"/>
          <a:ext cx="7117918" cy="0"/>
        </a:xfrm>
        <a:prstGeom prst="line">
          <a:avLst/>
        </a:prstGeom>
        <a:solidFill>
          <a:schemeClr val="accent2">
            <a:hueOff val="-491950"/>
            <a:satOff val="-291"/>
            <a:lumOff val="3268"/>
            <a:alphaOff val="0"/>
          </a:schemeClr>
        </a:solidFill>
        <a:ln w="12700" cap="flat" cmpd="sng" algn="ctr">
          <a:solidFill>
            <a:schemeClr val="accent2">
              <a:hueOff val="-491950"/>
              <a:satOff val="-291"/>
              <a:lumOff val="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EFCC8-51E3-C143-A8E0-0AF4B644EF30}">
      <dsp:nvSpPr>
        <dsp:cNvPr id="0" name=""/>
        <dsp:cNvSpPr/>
      </dsp:nvSpPr>
      <dsp:spPr>
        <a:xfrm>
          <a:off x="0" y="1289262"/>
          <a:ext cx="7117918" cy="128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Highest prevalence of physical &amp; psychiatric illness, alcohol/drug use.</a:t>
          </a:r>
        </a:p>
      </dsp:txBody>
      <dsp:txXfrm>
        <a:off x="0" y="1289262"/>
        <a:ext cx="7117918" cy="1289262"/>
      </dsp:txXfrm>
    </dsp:sp>
    <dsp:sp modelId="{B0982B09-CAA4-EA42-95F3-F36CA1DEC52B}">
      <dsp:nvSpPr>
        <dsp:cNvPr id="0" name=""/>
        <dsp:cNvSpPr/>
      </dsp:nvSpPr>
      <dsp:spPr>
        <a:xfrm>
          <a:off x="0" y="2578524"/>
          <a:ext cx="7117918" cy="0"/>
        </a:xfrm>
        <a:prstGeom prst="line">
          <a:avLst/>
        </a:prstGeom>
        <a:solidFill>
          <a:schemeClr val="accent2">
            <a:hueOff val="-983899"/>
            <a:satOff val="-582"/>
            <a:lumOff val="6536"/>
            <a:alphaOff val="0"/>
          </a:schemeClr>
        </a:solidFill>
        <a:ln w="12700" cap="flat" cmpd="sng" algn="ctr">
          <a:solidFill>
            <a:schemeClr val="accent2">
              <a:hueOff val="-983899"/>
              <a:satOff val="-582"/>
              <a:lumOff val="65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A9DED-44D0-1248-B10B-BEAE2AF6FAD5}">
      <dsp:nvSpPr>
        <dsp:cNvPr id="0" name=""/>
        <dsp:cNvSpPr/>
      </dsp:nvSpPr>
      <dsp:spPr>
        <a:xfrm>
          <a:off x="0" y="2578524"/>
          <a:ext cx="7117918" cy="128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Compounded by racism, discrimination, oppression, marginalization.</a:t>
          </a:r>
        </a:p>
      </dsp:txBody>
      <dsp:txXfrm>
        <a:off x="0" y="2578524"/>
        <a:ext cx="7117918" cy="1289262"/>
      </dsp:txXfrm>
    </dsp:sp>
    <dsp:sp modelId="{A5C30004-870E-4742-AFB4-8FBDEA1B832E}">
      <dsp:nvSpPr>
        <dsp:cNvPr id="0" name=""/>
        <dsp:cNvSpPr/>
      </dsp:nvSpPr>
      <dsp:spPr>
        <a:xfrm>
          <a:off x="0" y="3867786"/>
          <a:ext cx="7117918" cy="0"/>
        </a:xfrm>
        <a:prstGeom prst="line">
          <a:avLst/>
        </a:prstGeom>
        <a:solidFill>
          <a:schemeClr val="accent2">
            <a:hueOff val="-1475849"/>
            <a:satOff val="-873"/>
            <a:lumOff val="9804"/>
            <a:alphaOff val="0"/>
          </a:schemeClr>
        </a:solidFill>
        <a:ln w="12700" cap="flat" cmpd="sng" algn="ctr">
          <a:solidFill>
            <a:schemeClr val="accent2">
              <a:hueOff val="-1475849"/>
              <a:satOff val="-873"/>
              <a:lumOff val="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E8712-96BC-844A-9109-65C97754293C}">
      <dsp:nvSpPr>
        <dsp:cNvPr id="0" name=""/>
        <dsp:cNvSpPr/>
      </dsp:nvSpPr>
      <dsp:spPr>
        <a:xfrm>
          <a:off x="0" y="3867786"/>
          <a:ext cx="7117918" cy="128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Native people do not trust non-Native providers Almost impossible for non-natives to conduct this research.</a:t>
          </a:r>
        </a:p>
      </dsp:txBody>
      <dsp:txXfrm>
        <a:off x="0" y="3867786"/>
        <a:ext cx="7117918" cy="12892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0A5CC-8DB9-2D4D-B8B8-0463234A9952}">
      <dsp:nvSpPr>
        <dsp:cNvPr id="0" name=""/>
        <dsp:cNvSpPr/>
      </dsp:nvSpPr>
      <dsp:spPr>
        <a:xfrm>
          <a:off x="0" y="3112552"/>
          <a:ext cx="5891471" cy="20421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Provided a clear and appropriate message about their rights and responsibilities.</a:t>
          </a:r>
        </a:p>
      </dsp:txBody>
      <dsp:txXfrm>
        <a:off x="0" y="3112552"/>
        <a:ext cx="5891471" cy="2042171"/>
      </dsp:txXfrm>
    </dsp:sp>
    <dsp:sp modelId="{BEB546C2-03EC-5143-8249-D9A1C91C725D}">
      <dsp:nvSpPr>
        <dsp:cNvPr id="0" name=""/>
        <dsp:cNvSpPr/>
      </dsp:nvSpPr>
      <dsp:spPr>
        <a:xfrm rot="10800000">
          <a:off x="0" y="2325"/>
          <a:ext cx="5891471" cy="314085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The individual has choice and control.</a:t>
          </a:r>
        </a:p>
      </dsp:txBody>
      <dsp:txXfrm rot="10800000">
        <a:off x="0" y="2325"/>
        <a:ext cx="5891471" cy="20408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ACA0D-EB8F-4E9F-B7E3-ABF577C08C85}">
      <dsp:nvSpPr>
        <dsp:cNvPr id="0" name=""/>
        <dsp:cNvSpPr/>
      </dsp:nvSpPr>
      <dsp:spPr>
        <a:xfrm>
          <a:off x="0" y="629"/>
          <a:ext cx="7117918" cy="14730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B4934-91B6-4A03-974A-1011E33598E9}">
      <dsp:nvSpPr>
        <dsp:cNvPr id="0" name=""/>
        <dsp:cNvSpPr/>
      </dsp:nvSpPr>
      <dsp:spPr>
        <a:xfrm>
          <a:off x="445607" y="332073"/>
          <a:ext cx="810195" cy="8101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39A3B-4C3A-40B1-A796-BB890F6FDB6E}">
      <dsp:nvSpPr>
        <dsp:cNvPr id="0" name=""/>
        <dsp:cNvSpPr/>
      </dsp:nvSpPr>
      <dsp:spPr>
        <a:xfrm>
          <a:off x="1701410" y="629"/>
          <a:ext cx="5416507" cy="1473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901" tIns="155901" rIns="155901" bIns="15590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Task clarity</a:t>
          </a:r>
        </a:p>
      </dsp:txBody>
      <dsp:txXfrm>
        <a:off x="1701410" y="629"/>
        <a:ext cx="5416507" cy="1473082"/>
      </dsp:txXfrm>
    </dsp:sp>
    <dsp:sp modelId="{6EFB4636-51DA-47EF-8422-3F614AA43885}">
      <dsp:nvSpPr>
        <dsp:cNvPr id="0" name=""/>
        <dsp:cNvSpPr/>
      </dsp:nvSpPr>
      <dsp:spPr>
        <a:xfrm>
          <a:off x="0" y="1841983"/>
          <a:ext cx="7117918" cy="14730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A0A36-5063-43D4-B288-20817DDF55DA}">
      <dsp:nvSpPr>
        <dsp:cNvPr id="0" name=""/>
        <dsp:cNvSpPr/>
      </dsp:nvSpPr>
      <dsp:spPr>
        <a:xfrm>
          <a:off x="445607" y="2173426"/>
          <a:ext cx="810195" cy="8101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8C96D-2538-4586-B315-49DD4370E5C3}">
      <dsp:nvSpPr>
        <dsp:cNvPr id="0" name=""/>
        <dsp:cNvSpPr/>
      </dsp:nvSpPr>
      <dsp:spPr>
        <a:xfrm>
          <a:off x="1701410" y="1841983"/>
          <a:ext cx="5416507" cy="1473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901" tIns="155901" rIns="155901" bIns="15590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Consistency</a:t>
          </a:r>
        </a:p>
      </dsp:txBody>
      <dsp:txXfrm>
        <a:off x="1701410" y="1841983"/>
        <a:ext cx="5416507" cy="1473082"/>
      </dsp:txXfrm>
    </dsp:sp>
    <dsp:sp modelId="{A94ECECB-C146-4DC3-BFE5-6FEF19D77987}">
      <dsp:nvSpPr>
        <dsp:cNvPr id="0" name=""/>
        <dsp:cNvSpPr/>
      </dsp:nvSpPr>
      <dsp:spPr>
        <a:xfrm>
          <a:off x="0" y="3683336"/>
          <a:ext cx="7117918" cy="14730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C7331-6577-40BB-8041-48C1C7B62BA0}">
      <dsp:nvSpPr>
        <dsp:cNvPr id="0" name=""/>
        <dsp:cNvSpPr/>
      </dsp:nvSpPr>
      <dsp:spPr>
        <a:xfrm>
          <a:off x="445607" y="4014780"/>
          <a:ext cx="810195" cy="8101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27881-93CD-4088-88FF-34B4331A8381}">
      <dsp:nvSpPr>
        <dsp:cNvPr id="0" name=""/>
        <dsp:cNvSpPr/>
      </dsp:nvSpPr>
      <dsp:spPr>
        <a:xfrm>
          <a:off x="1701410" y="3683336"/>
          <a:ext cx="5416507" cy="1473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901" tIns="155901" rIns="155901" bIns="15590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Interpersonal boundaries</a:t>
          </a:r>
        </a:p>
      </dsp:txBody>
      <dsp:txXfrm>
        <a:off x="1701410" y="3683336"/>
        <a:ext cx="5416507" cy="14730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EF208-CA71-B14F-99E4-D039BDBA6E91}">
      <dsp:nvSpPr>
        <dsp:cNvPr id="0" name=""/>
        <dsp:cNvSpPr/>
      </dsp:nvSpPr>
      <dsp:spPr>
        <a:xfrm>
          <a:off x="1178294" y="453"/>
          <a:ext cx="4713176" cy="250298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9" tIns="635757" rIns="91449" bIns="63575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Skill building</a:t>
          </a:r>
        </a:p>
      </dsp:txBody>
      <dsp:txXfrm>
        <a:off x="1178294" y="453"/>
        <a:ext cx="4713176" cy="2502981"/>
      </dsp:txXfrm>
    </dsp:sp>
    <dsp:sp modelId="{DD41524D-60AA-C144-9CF3-6E50EAAF0877}">
      <dsp:nvSpPr>
        <dsp:cNvPr id="0" name=""/>
        <dsp:cNvSpPr/>
      </dsp:nvSpPr>
      <dsp:spPr>
        <a:xfrm>
          <a:off x="0" y="453"/>
          <a:ext cx="1178294" cy="25029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51" tIns="247239" rIns="62351" bIns="24723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Building</a:t>
          </a:r>
        </a:p>
      </dsp:txBody>
      <dsp:txXfrm>
        <a:off x="0" y="453"/>
        <a:ext cx="1178294" cy="2502981"/>
      </dsp:txXfrm>
    </dsp:sp>
    <dsp:sp modelId="{BF09225F-2776-B042-8DA6-D86E254256AB}">
      <dsp:nvSpPr>
        <dsp:cNvPr id="0" name=""/>
        <dsp:cNvSpPr/>
      </dsp:nvSpPr>
      <dsp:spPr>
        <a:xfrm>
          <a:off x="1178294" y="2653613"/>
          <a:ext cx="4713176" cy="2502981"/>
        </a:xfrm>
        <a:prstGeom prst="rect">
          <a:avLst/>
        </a:prstGeom>
        <a:solidFill>
          <a:schemeClr val="accent2">
            <a:tint val="40000"/>
            <a:alpha val="90000"/>
            <a:hueOff val="-1973483"/>
            <a:satOff val="12577"/>
            <a:lumOff val="202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973483"/>
              <a:satOff val="12577"/>
              <a:lumOff val="2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9" tIns="635757" rIns="91449" bIns="63575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Prioritizing empowerment</a:t>
          </a:r>
        </a:p>
      </dsp:txBody>
      <dsp:txXfrm>
        <a:off x="1178294" y="2653613"/>
        <a:ext cx="4713176" cy="2502981"/>
      </dsp:txXfrm>
    </dsp:sp>
    <dsp:sp modelId="{E23CB8AC-B44A-CC45-AF50-E37788C2E38F}">
      <dsp:nvSpPr>
        <dsp:cNvPr id="0" name=""/>
        <dsp:cNvSpPr/>
      </dsp:nvSpPr>
      <dsp:spPr>
        <a:xfrm>
          <a:off x="0" y="2653613"/>
          <a:ext cx="1178294" cy="2502981"/>
        </a:xfrm>
        <a:prstGeom prst="rect">
          <a:avLst/>
        </a:prstGeom>
        <a:solidFill>
          <a:schemeClr val="accent2">
            <a:hueOff val="-1475849"/>
            <a:satOff val="-873"/>
            <a:lumOff val="9804"/>
            <a:alphaOff val="0"/>
          </a:schemeClr>
        </a:solidFill>
        <a:ln w="12700" cap="flat" cmpd="sng" algn="ctr">
          <a:solidFill>
            <a:schemeClr val="accent2">
              <a:hueOff val="-1475849"/>
              <a:satOff val="-873"/>
              <a:lumOff val="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51" tIns="247239" rIns="62351" bIns="24723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Prioritizing</a:t>
          </a:r>
        </a:p>
      </dsp:txBody>
      <dsp:txXfrm>
        <a:off x="0" y="2653613"/>
        <a:ext cx="1178294" cy="25029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D5C60-B193-2543-964E-B5BF546EFC30}">
      <dsp:nvSpPr>
        <dsp:cNvPr id="0" name=""/>
        <dsp:cNvSpPr/>
      </dsp:nvSpPr>
      <dsp:spPr>
        <a:xfrm>
          <a:off x="0" y="2626263"/>
          <a:ext cx="10659110" cy="1723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w Cen MT" panose="020B0602020104020603" pitchFamily="34" charset="77"/>
            </a:rPr>
            <a:t>Jessie had been jailed for the twenty-third</a:t>
          </a:r>
          <a:r>
            <a:rPr lang="en-US" sz="3600" kern="1200" baseline="30000" dirty="0">
              <a:latin typeface="Tw Cen MT" panose="020B0602020104020603" pitchFamily="34" charset="77"/>
            </a:rPr>
            <a:t> </a:t>
          </a:r>
          <a:r>
            <a:rPr lang="en-US" sz="3600" kern="1200" dirty="0">
              <a:latin typeface="Tw Cen MT" panose="020B0602020104020603" pitchFamily="34" charset="77"/>
            </a:rPr>
            <a:t>time </a:t>
          </a:r>
          <a:r>
            <a:rPr lang="en-US" sz="3000" kern="1200" dirty="0"/>
            <a:t>	</a:t>
          </a:r>
        </a:p>
      </dsp:txBody>
      <dsp:txXfrm>
        <a:off x="0" y="2626263"/>
        <a:ext cx="10659110" cy="1723112"/>
      </dsp:txXfrm>
    </dsp:sp>
    <dsp:sp modelId="{E5D6FA36-E1BD-8D49-815F-1F7DC1A6BB47}">
      <dsp:nvSpPr>
        <dsp:cNvPr id="0" name=""/>
        <dsp:cNvSpPr/>
      </dsp:nvSpPr>
      <dsp:spPr>
        <a:xfrm rot="10800000">
          <a:off x="0" y="1962"/>
          <a:ext cx="10659110" cy="265014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Jessie is a 44-year-old two-spirit Dine</a:t>
          </a:r>
          <a:r>
            <a:rPr lang="en-US" sz="3600" kern="1200" dirty="0">
              <a:sym typeface="Symbol" panose="05050102010706020507" pitchFamily="18" charset="2"/>
            </a:rPr>
            <a:t></a:t>
          </a:r>
          <a:r>
            <a:rPr lang="en-US" sz="3600" kern="1200" dirty="0"/>
            <a:t> man who was court mandated to present at the community health center for a psychiatric evaluation. </a:t>
          </a:r>
        </a:p>
      </dsp:txBody>
      <dsp:txXfrm rot="10800000">
        <a:off x="0" y="1962"/>
        <a:ext cx="10659110" cy="17219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FD6B3-79DE-E34F-A387-2ED57A568DBB}">
      <dsp:nvSpPr>
        <dsp:cNvPr id="0" name=""/>
        <dsp:cNvSpPr/>
      </dsp:nvSpPr>
      <dsp:spPr>
        <a:xfrm>
          <a:off x="1301" y="141922"/>
          <a:ext cx="4567074" cy="3539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BCB65-75A5-5646-AF4C-F18E5750DB6C}">
      <dsp:nvSpPr>
        <dsp:cNvPr id="0" name=""/>
        <dsp:cNvSpPr/>
      </dsp:nvSpPr>
      <dsp:spPr>
        <a:xfrm>
          <a:off x="508753" y="624002"/>
          <a:ext cx="4567074" cy="3539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Bipolar II disorder, schizoaffective disorder, schizophrenia, PTSD, intermittent explosive disorder, depression, and anxiety, substance use disorder. </a:t>
          </a:r>
        </a:p>
      </dsp:txBody>
      <dsp:txXfrm>
        <a:off x="612427" y="727676"/>
        <a:ext cx="4359726" cy="3332359"/>
      </dsp:txXfrm>
    </dsp:sp>
    <dsp:sp modelId="{D7898E4E-AFB2-1E49-AC9A-C59901809C83}">
      <dsp:nvSpPr>
        <dsp:cNvPr id="0" name=""/>
        <dsp:cNvSpPr/>
      </dsp:nvSpPr>
      <dsp:spPr>
        <a:xfrm>
          <a:off x="5583281" y="141922"/>
          <a:ext cx="4567074" cy="3585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D8D52-CD42-3E4D-86B2-2BCAFD9438EF}">
      <dsp:nvSpPr>
        <dsp:cNvPr id="0" name=""/>
        <dsp:cNvSpPr/>
      </dsp:nvSpPr>
      <dsp:spPr>
        <a:xfrm>
          <a:off x="6090734" y="624002"/>
          <a:ext cx="4567074" cy="3585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 addition to his psychiatric diagnoses. He had a recent suicide attempt with the Navajo police. </a:t>
          </a:r>
        </a:p>
      </dsp:txBody>
      <dsp:txXfrm>
        <a:off x="6195747" y="729015"/>
        <a:ext cx="4357048" cy="3375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4A803-8E51-EE4F-8F03-EC7A44F56E63}" type="datetimeFigureOut">
              <a:rPr lang="en-US" smtClean="0"/>
              <a:t>7/30/24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0CAE9-F911-094C-9A47-F61F54052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0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7/29/24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1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8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2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6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0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7/29/24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5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7/29/24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3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7/29/24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4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7/29/24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8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7/29/24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3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7/29/24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5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7/29/24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451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28.svg"/><Relationship Id="rId7" Type="http://schemas.openxmlformats.org/officeDocument/2006/relationships/diagramLayout" Target="../diagrams/layout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image" Target="../media/image3.svg"/><Relationship Id="rId10" Type="http://schemas.microsoft.com/office/2007/relationships/diagramDrawing" Target="../diagrams/drawing8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0F578-EA88-7675-9FFC-3FF8DCC46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70390"/>
            <a:ext cx="10659110" cy="2129742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400" dirty="0"/>
            </a:br>
            <a:br>
              <a:rPr lang="en-US" sz="4000" dirty="0">
                <a:latin typeface="Tw Cen MT" panose="020B0602020104020603" pitchFamily="34" charset="77"/>
              </a:rPr>
            </a:br>
            <a:r>
              <a:rPr lang="en-US" sz="4000" b="1" dirty="0">
                <a:latin typeface="Tw Cen MT" panose="020B0602020104020603" pitchFamily="34" charset="77"/>
              </a:rPr>
              <a:t>How </a:t>
            </a:r>
            <a:r>
              <a:rPr lang="en-US" sz="4000" b="1" i="0" u="none" strike="noStrike" dirty="0">
                <a:solidFill>
                  <a:srgbClr val="1A1A1A"/>
                </a:solidFill>
                <a:effectLst/>
                <a:latin typeface="Tw Cen MT" panose="020B0602020104020603" pitchFamily="34" charset="77"/>
              </a:rPr>
              <a:t>American Indian Trauma Focused Practice can Inform Native Hawaiian and Indigenous Care</a:t>
            </a:r>
            <a:br>
              <a:rPr lang="en-US" sz="3600" dirty="0">
                <a:latin typeface="Tw Cen MT" panose="020B0602020104020603" pitchFamily="34" charset="77"/>
              </a:rPr>
            </a:b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77"/>
              </a:rPr>
              <a:t>Trauma Focused Care through a Cultural Safety Lens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84BC6-3B79-9B3D-3BD7-E7BFF2F64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604303"/>
            <a:ext cx="10659110" cy="3572659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3600" dirty="0">
                <a:latin typeface="Tw Cen MT" panose="020B0602020104020603" pitchFamily="34" charset="77"/>
              </a:rPr>
              <a:t>Cynthia Taylor Greywolf, PhD, DNP-PMHNP, BC</a:t>
            </a:r>
          </a:p>
          <a:p>
            <a:pPr marL="0" indent="0" algn="ctr">
              <a:buNone/>
            </a:pPr>
            <a:r>
              <a:rPr lang="en-US" sz="3600" i="1" dirty="0">
                <a:latin typeface="Tw Cen MT" panose="020B0602020104020603" pitchFamily="34" charset="77"/>
              </a:rPr>
              <a:t>Cherokee Nation Citizen (Federal Tribal ID)</a:t>
            </a:r>
          </a:p>
          <a:p>
            <a:pPr marL="0" indent="0" algn="ctr">
              <a:buNone/>
            </a:pPr>
            <a:r>
              <a:rPr lang="en-US" sz="2800" dirty="0">
                <a:latin typeface="Tw Cen MT" panose="020B0602020104020603" pitchFamily="34" charset="77"/>
              </a:rPr>
              <a:t>Assistant Professor and Psychiatric Nurse Practitioner</a:t>
            </a:r>
          </a:p>
          <a:p>
            <a:pPr marL="0" indent="0" algn="ctr">
              <a:buNone/>
            </a:pPr>
            <a:r>
              <a:rPr lang="en-US" sz="2800" dirty="0">
                <a:latin typeface="Tw Cen MT" panose="020B0602020104020603" pitchFamily="34" charset="77"/>
              </a:rPr>
              <a:t>School of Nursing</a:t>
            </a:r>
          </a:p>
          <a:p>
            <a:pPr marL="0" indent="0" algn="ctr">
              <a:buNone/>
            </a:pPr>
            <a:r>
              <a:rPr lang="en-US" sz="2800" dirty="0">
                <a:latin typeface="Tw Cen MT" panose="020B0602020104020603" pitchFamily="34" charset="77"/>
              </a:rPr>
              <a:t>The University of Hawaii at Manoa</a:t>
            </a:r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1686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7908DE9-5647-483E-B731-49D34A83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6962B4-5DCE-4745-A877-F7237DA68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FC31C6D-653C-4C57-B226-ED6CE571F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2590" y="0"/>
            <a:ext cx="8389411" cy="6858000"/>
          </a:xfrm>
          <a:custGeom>
            <a:avLst/>
            <a:gdLst>
              <a:gd name="connsiteX0" fmla="*/ 1405847 w 8389411"/>
              <a:gd name="connsiteY0" fmla="*/ 0 h 6858000"/>
              <a:gd name="connsiteX1" fmla="*/ 8389411 w 8389411"/>
              <a:gd name="connsiteY1" fmla="*/ 0 h 6858000"/>
              <a:gd name="connsiteX2" fmla="*/ 8389411 w 8389411"/>
              <a:gd name="connsiteY2" fmla="*/ 6858000 h 6858000"/>
              <a:gd name="connsiteX3" fmla="*/ 1403382 w 8389411"/>
              <a:gd name="connsiteY3" fmla="*/ 6858000 h 6858000"/>
              <a:gd name="connsiteX4" fmla="*/ 1126450 w 8389411"/>
              <a:gd name="connsiteY4" fmla="*/ 6554701 h 6858000"/>
              <a:gd name="connsiteX5" fmla="*/ 0 w 8389411"/>
              <a:gd name="connsiteY5" fmla="*/ 3431347 h 6858000"/>
              <a:gd name="connsiteX6" fmla="*/ 1281495 w 8389411"/>
              <a:gd name="connsiteY6" fmla="*/ 1298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9411" h="6858000">
                <a:moveTo>
                  <a:pt x="1405847" y="0"/>
                </a:moveTo>
                <a:lnTo>
                  <a:pt x="8389411" y="0"/>
                </a:lnTo>
                <a:lnTo>
                  <a:pt x="8389411" y="6858000"/>
                </a:lnTo>
                <a:lnTo>
                  <a:pt x="1403382" y="6858000"/>
                </a:lnTo>
                <a:lnTo>
                  <a:pt x="1126450" y="6554701"/>
                </a:lnTo>
                <a:cubicBezTo>
                  <a:pt x="422736" y="5705928"/>
                  <a:pt x="0" y="4617776"/>
                  <a:pt x="0" y="3431347"/>
                </a:cubicBezTo>
                <a:cubicBezTo>
                  <a:pt x="0" y="2160173"/>
                  <a:pt x="485281" y="1001818"/>
                  <a:pt x="1281495" y="1298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4" name="decorative circles">
            <a:extLst>
              <a:ext uri="{FF2B5EF4-FFF2-40B4-BE49-F238E27FC236}">
                <a16:creationId xmlns:a16="http://schemas.microsoft.com/office/drawing/2014/main" id="{C310B041-3468-403A-926B-E3C1CF44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4914" y="299808"/>
            <a:ext cx="11521822" cy="6038357"/>
            <a:chOff x="244914" y="299808"/>
            <a:chExt cx="11521822" cy="603835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00295" y="515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5899" y="5741646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0333" y="6032385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914" y="5821038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22C1338-8524-7CF0-85F6-9F5FB163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2862591" cy="5157049"/>
          </a:xfrm>
        </p:spPr>
        <p:txBody>
          <a:bodyPr anchor="ctr">
            <a:normAutofit/>
          </a:bodyPr>
          <a:lstStyle/>
          <a:p>
            <a:r>
              <a:rPr lang="en-US" sz="4400"/>
              <a:t>American Indian Historical Context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D5812C26-D970-AD02-BB58-E6597FBC21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085334"/>
              </p:ext>
            </p:extLst>
          </p:nvPr>
        </p:nvGraphicFramePr>
        <p:xfrm>
          <a:off x="4629151" y="712982"/>
          <a:ext cx="7117918" cy="5845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2929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08DE9-5647-483E-B731-49D34A83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6962B4-5DCE-4745-A877-F7237DA68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C31C6D-653C-4C57-B226-ED6CE571F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2590" y="0"/>
            <a:ext cx="8389411" cy="6858000"/>
          </a:xfrm>
          <a:custGeom>
            <a:avLst/>
            <a:gdLst>
              <a:gd name="connsiteX0" fmla="*/ 1405847 w 8389411"/>
              <a:gd name="connsiteY0" fmla="*/ 0 h 6858000"/>
              <a:gd name="connsiteX1" fmla="*/ 8389411 w 8389411"/>
              <a:gd name="connsiteY1" fmla="*/ 0 h 6858000"/>
              <a:gd name="connsiteX2" fmla="*/ 8389411 w 8389411"/>
              <a:gd name="connsiteY2" fmla="*/ 6858000 h 6858000"/>
              <a:gd name="connsiteX3" fmla="*/ 1403382 w 8389411"/>
              <a:gd name="connsiteY3" fmla="*/ 6858000 h 6858000"/>
              <a:gd name="connsiteX4" fmla="*/ 1126450 w 8389411"/>
              <a:gd name="connsiteY4" fmla="*/ 6554701 h 6858000"/>
              <a:gd name="connsiteX5" fmla="*/ 0 w 8389411"/>
              <a:gd name="connsiteY5" fmla="*/ 3431347 h 6858000"/>
              <a:gd name="connsiteX6" fmla="*/ 1281495 w 8389411"/>
              <a:gd name="connsiteY6" fmla="*/ 1298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9411" h="6858000">
                <a:moveTo>
                  <a:pt x="1405847" y="0"/>
                </a:moveTo>
                <a:lnTo>
                  <a:pt x="8389411" y="0"/>
                </a:lnTo>
                <a:lnTo>
                  <a:pt x="8389411" y="6858000"/>
                </a:lnTo>
                <a:lnTo>
                  <a:pt x="1403382" y="6858000"/>
                </a:lnTo>
                <a:lnTo>
                  <a:pt x="1126450" y="6554701"/>
                </a:lnTo>
                <a:cubicBezTo>
                  <a:pt x="422736" y="5705928"/>
                  <a:pt x="0" y="4617776"/>
                  <a:pt x="0" y="3431347"/>
                </a:cubicBezTo>
                <a:cubicBezTo>
                  <a:pt x="0" y="2160173"/>
                  <a:pt x="485281" y="1001818"/>
                  <a:pt x="1281495" y="1298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id="{C310B041-3468-403A-926B-E3C1CF44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4914" y="299808"/>
            <a:ext cx="11521822" cy="6038357"/>
            <a:chOff x="244914" y="299808"/>
            <a:chExt cx="11521822" cy="603835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00295" y="515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5899" y="5741646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0333" y="6032385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914" y="5821038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E80608-EB1E-0A05-176A-7241F43B5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2862591" cy="5157049"/>
          </a:xfrm>
        </p:spPr>
        <p:txBody>
          <a:bodyPr anchor="ctr">
            <a:normAutofit/>
          </a:bodyPr>
          <a:lstStyle/>
          <a:p>
            <a:r>
              <a:rPr lang="en-US" sz="4400"/>
              <a:t>Native Hawaiian Historical Context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84195F-FC92-8D48-A705-1E222E64C3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498318"/>
              </p:ext>
            </p:extLst>
          </p:nvPr>
        </p:nvGraphicFramePr>
        <p:xfrm>
          <a:off x="4629151" y="952022"/>
          <a:ext cx="7117918" cy="515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6618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3D19AF-EDD0-494F-A668-3C9A85AB0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A2D7E7-57AE-432D-AE89-3C58E3A5C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C3D4EF-23A9-7C41-112D-95E74DAA0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777240"/>
            <a:ext cx="5091641" cy="2483914"/>
          </a:xfrm>
        </p:spPr>
        <p:txBody>
          <a:bodyPr anchor="t">
            <a:normAutofit/>
          </a:bodyPr>
          <a:lstStyle/>
          <a:p>
            <a:r>
              <a:rPr lang="en-US" sz="4800" dirty="0"/>
              <a:t>My Purpose </a:t>
            </a:r>
            <a:br>
              <a:rPr lang="en-US" sz="4800" dirty="0"/>
            </a:br>
            <a:r>
              <a:rPr lang="en-US" sz="3600" dirty="0"/>
              <a:t>(Informed by my lived experiences)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BB881-CCEE-45B3-9BF2-4FDE9055D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3722" y="777240"/>
            <a:ext cx="5605207" cy="2651760"/>
          </a:xfrm>
        </p:spPr>
        <p:txBody>
          <a:bodyPr anchor="t">
            <a:noAutofit/>
          </a:bodyPr>
          <a:lstStyle/>
          <a:p>
            <a:r>
              <a:rPr lang="en-US" sz="3200" dirty="0">
                <a:latin typeface="Tw Cen MT" panose="020B0602020104020603" pitchFamily="34" charset="77"/>
              </a:rPr>
              <a:t>To give </a:t>
            </a:r>
            <a:r>
              <a:rPr lang="en-US" sz="3200" b="1" dirty="0">
                <a:latin typeface="Tw Cen MT" panose="020B0602020104020603" pitchFamily="34" charset="77"/>
              </a:rPr>
              <a:t>Voice</a:t>
            </a:r>
            <a:r>
              <a:rPr lang="en-US" sz="3200" b="1" i="1" dirty="0">
                <a:latin typeface="Tw Cen MT" panose="020B0602020104020603" pitchFamily="34" charset="77"/>
              </a:rPr>
              <a:t> </a:t>
            </a:r>
            <a:r>
              <a:rPr lang="en-US" sz="3200" dirty="0">
                <a:latin typeface="Tw Cen MT" panose="020B0602020104020603" pitchFamily="34" charset="77"/>
              </a:rPr>
              <a:t>to Indigenous peoples’ mental health and substance use disparities through the lens of historical trauma using trauma informed care</a:t>
            </a:r>
            <a:r>
              <a:rPr lang="en-US" sz="3600" dirty="0">
                <a:latin typeface="Tw Cen MT" panose="020B0602020104020603" pitchFamily="34" charset="77"/>
              </a:rPr>
              <a:t>. </a:t>
            </a:r>
            <a:br>
              <a:rPr lang="en-US" sz="3600" b="1" dirty="0">
                <a:latin typeface="Tw Cen MT" panose="020B0602020104020603" pitchFamily="34" charset="77"/>
              </a:rPr>
            </a:br>
            <a:endParaRPr lang="en-US" sz="3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DE3144B-BCB4-4822-8A57-67EA3E42D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4658" y="3605774"/>
            <a:ext cx="2818880" cy="28188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Decorative Circles">
            <a:extLst>
              <a:ext uri="{FF2B5EF4-FFF2-40B4-BE49-F238E27FC236}">
                <a16:creationId xmlns:a16="http://schemas.microsoft.com/office/drawing/2014/main" id="{191472CF-E5AF-4004-89BE-68493A33A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4621" y="3777735"/>
            <a:ext cx="8582679" cy="2709586"/>
            <a:chOff x="364621" y="3777735"/>
            <a:chExt cx="8582679" cy="270958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FC68B5E-E213-4B6F-9021-3252F7EF7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5300000">
              <a:off x="1106627" y="377773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2F0789C-2863-4A00-B159-D26E57A0D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80859" y="6020880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4F17583-897D-433C-8A49-518E20CBE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90987" y="573577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8C8E099-22B3-402E-AE44-020A1161E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5300000">
              <a:off x="364621" y="4128028"/>
              <a:ext cx="466441" cy="4664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083395B-7728-4651-BF4E-4303EC4A1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08370" y="6020880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2">
            <a:extLst>
              <a:ext uri="{FF2B5EF4-FFF2-40B4-BE49-F238E27FC236}">
                <a16:creationId xmlns:a16="http://schemas.microsoft.com/office/drawing/2014/main" id="{29B46F1E-750E-4F4F-A345-D0F9395CE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21986" y="4426000"/>
            <a:ext cx="2770875" cy="2431999"/>
          </a:xfrm>
          <a:custGeom>
            <a:avLst/>
            <a:gdLst>
              <a:gd name="connsiteX0" fmla="*/ 374769 w 2166102"/>
              <a:gd name="connsiteY0" fmla="*/ 0 h 1901189"/>
              <a:gd name="connsiteX1" fmla="*/ 1791334 w 2166102"/>
              <a:gd name="connsiteY1" fmla="*/ 0 h 1901189"/>
              <a:gd name="connsiteX2" fmla="*/ 1848884 w 2166102"/>
              <a:gd name="connsiteY2" fmla="*/ 52305 h 1901189"/>
              <a:gd name="connsiteX3" fmla="*/ 2166102 w 2166102"/>
              <a:gd name="connsiteY3" fmla="*/ 818138 h 1901189"/>
              <a:gd name="connsiteX4" fmla="*/ 1083051 w 2166102"/>
              <a:gd name="connsiteY4" fmla="*/ 1901189 h 1901189"/>
              <a:gd name="connsiteX5" fmla="*/ 0 w 2166102"/>
              <a:gd name="connsiteY5" fmla="*/ 818138 h 1901189"/>
              <a:gd name="connsiteX6" fmla="*/ 317218 w 2166102"/>
              <a:gd name="connsiteY6" fmla="*/ 52305 h 190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6102" h="1901189">
                <a:moveTo>
                  <a:pt x="374769" y="0"/>
                </a:moveTo>
                <a:lnTo>
                  <a:pt x="1791334" y="0"/>
                </a:lnTo>
                <a:lnTo>
                  <a:pt x="1848884" y="52305"/>
                </a:lnTo>
                <a:cubicBezTo>
                  <a:pt x="2044877" y="248299"/>
                  <a:pt x="2166102" y="519062"/>
                  <a:pt x="2166102" y="818138"/>
                </a:cubicBezTo>
                <a:cubicBezTo>
                  <a:pt x="2166102" y="1416291"/>
                  <a:pt x="1681204" y="1901189"/>
                  <a:pt x="1083051" y="1901189"/>
                </a:cubicBezTo>
                <a:cubicBezTo>
                  <a:pt x="484898" y="1901189"/>
                  <a:pt x="0" y="1416291"/>
                  <a:pt x="0" y="818138"/>
                </a:cubicBezTo>
                <a:cubicBezTo>
                  <a:pt x="0" y="519062"/>
                  <a:pt x="121225" y="248299"/>
                  <a:pt x="317218" y="5230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AD96081-639A-44DD-A2A4-372A76F58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261" t="9657" r="9803" b="21813"/>
          <a:stretch/>
        </p:blipFill>
        <p:spPr>
          <a:xfrm>
            <a:off x="449201" y="4371568"/>
            <a:ext cx="2827761" cy="2486431"/>
          </a:xfrm>
          <a:prstGeom prst="rect">
            <a:avLst/>
          </a:prstGeom>
        </p:spPr>
      </p:pic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6C141656-062F-21CB-FB72-2ED1AAA0D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23133" y="4227064"/>
            <a:ext cx="1689927" cy="1689927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C53769EE-3457-45CB-9B60-C36C84D71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2825" y="3389187"/>
            <a:ext cx="2051331" cy="20513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271DE046-331F-4424-B267-9F793BAF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82825" y="3389186"/>
            <a:ext cx="2051331" cy="2051331"/>
          </a:xfrm>
          <a:prstGeom prst="rect">
            <a:avLst/>
          </a:prstGeom>
        </p:spPr>
      </p:pic>
      <p:sp>
        <p:nvSpPr>
          <p:cNvPr id="31" name="Oval 1">
            <a:extLst>
              <a:ext uri="{FF2B5EF4-FFF2-40B4-BE49-F238E27FC236}">
                <a16:creationId xmlns:a16="http://schemas.microsoft.com/office/drawing/2014/main" id="{695A5B4F-A2E8-45D1-ABCA-CB7ACFAA8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1885" y="4227065"/>
            <a:ext cx="2680115" cy="2630935"/>
          </a:xfrm>
          <a:custGeom>
            <a:avLst/>
            <a:gdLst>
              <a:gd name="connsiteX0" fmla="*/ 1224540 w 2115556"/>
              <a:gd name="connsiteY0" fmla="*/ 0 h 2079100"/>
              <a:gd name="connsiteX1" fmla="*/ 2090421 w 2115556"/>
              <a:gd name="connsiteY1" fmla="*/ 358660 h 2079100"/>
              <a:gd name="connsiteX2" fmla="*/ 2115556 w 2115556"/>
              <a:gd name="connsiteY2" fmla="*/ 386315 h 2079100"/>
              <a:gd name="connsiteX3" fmla="*/ 2115556 w 2115556"/>
              <a:gd name="connsiteY3" fmla="*/ 2062765 h 2079100"/>
              <a:gd name="connsiteX4" fmla="*/ 2100710 w 2115556"/>
              <a:gd name="connsiteY4" fmla="*/ 2079100 h 2079100"/>
              <a:gd name="connsiteX5" fmla="*/ 348370 w 2115556"/>
              <a:gd name="connsiteY5" fmla="*/ 2079100 h 2079100"/>
              <a:gd name="connsiteX6" fmla="*/ 279625 w 2115556"/>
              <a:gd name="connsiteY6" fmla="*/ 2003461 h 2079100"/>
              <a:gd name="connsiteX7" fmla="*/ 0 w 2115556"/>
              <a:gd name="connsiteY7" fmla="*/ 1224540 h 2079100"/>
              <a:gd name="connsiteX8" fmla="*/ 1224540 w 2115556"/>
              <a:gd name="connsiteY8" fmla="*/ 0 h 207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5556" h="2079100">
                <a:moveTo>
                  <a:pt x="1224540" y="0"/>
                </a:moveTo>
                <a:cubicBezTo>
                  <a:pt x="1562687" y="0"/>
                  <a:pt x="1868823" y="137062"/>
                  <a:pt x="2090421" y="358660"/>
                </a:cubicBezTo>
                <a:lnTo>
                  <a:pt x="2115556" y="386315"/>
                </a:lnTo>
                <a:lnTo>
                  <a:pt x="2115556" y="2062765"/>
                </a:lnTo>
                <a:lnTo>
                  <a:pt x="2100710" y="2079100"/>
                </a:lnTo>
                <a:lnTo>
                  <a:pt x="348370" y="2079100"/>
                </a:lnTo>
                <a:lnTo>
                  <a:pt x="279625" y="2003461"/>
                </a:lnTo>
                <a:cubicBezTo>
                  <a:pt x="104938" y="1791789"/>
                  <a:pt x="0" y="1520419"/>
                  <a:pt x="0" y="1224540"/>
                </a:cubicBezTo>
                <a:cubicBezTo>
                  <a:pt x="0" y="548245"/>
                  <a:pt x="548245" y="0"/>
                  <a:pt x="122454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9CB15A90-1FB9-4B7A-9D88-7880241C5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4708" t="12528" r="20784" b="22781"/>
          <a:stretch/>
        </p:blipFill>
        <p:spPr>
          <a:xfrm>
            <a:off x="9666658" y="4325538"/>
            <a:ext cx="2525342" cy="253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63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57908DE9-5647-483E-B731-49D34A83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26962B4-5DCE-4745-A877-F7237DA68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FC31C6D-653C-4C57-B226-ED6CE571F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2590" y="0"/>
            <a:ext cx="8389411" cy="6858000"/>
          </a:xfrm>
          <a:custGeom>
            <a:avLst/>
            <a:gdLst>
              <a:gd name="connsiteX0" fmla="*/ 1405847 w 8389411"/>
              <a:gd name="connsiteY0" fmla="*/ 0 h 6858000"/>
              <a:gd name="connsiteX1" fmla="*/ 8389411 w 8389411"/>
              <a:gd name="connsiteY1" fmla="*/ 0 h 6858000"/>
              <a:gd name="connsiteX2" fmla="*/ 8389411 w 8389411"/>
              <a:gd name="connsiteY2" fmla="*/ 6858000 h 6858000"/>
              <a:gd name="connsiteX3" fmla="*/ 1403382 w 8389411"/>
              <a:gd name="connsiteY3" fmla="*/ 6858000 h 6858000"/>
              <a:gd name="connsiteX4" fmla="*/ 1126450 w 8389411"/>
              <a:gd name="connsiteY4" fmla="*/ 6554701 h 6858000"/>
              <a:gd name="connsiteX5" fmla="*/ 0 w 8389411"/>
              <a:gd name="connsiteY5" fmla="*/ 3431347 h 6858000"/>
              <a:gd name="connsiteX6" fmla="*/ 1281495 w 8389411"/>
              <a:gd name="connsiteY6" fmla="*/ 1298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9411" h="6858000">
                <a:moveTo>
                  <a:pt x="1405847" y="0"/>
                </a:moveTo>
                <a:lnTo>
                  <a:pt x="8389411" y="0"/>
                </a:lnTo>
                <a:lnTo>
                  <a:pt x="8389411" y="6858000"/>
                </a:lnTo>
                <a:lnTo>
                  <a:pt x="1403382" y="6858000"/>
                </a:lnTo>
                <a:lnTo>
                  <a:pt x="1126450" y="6554701"/>
                </a:lnTo>
                <a:cubicBezTo>
                  <a:pt x="422736" y="5705928"/>
                  <a:pt x="0" y="4617776"/>
                  <a:pt x="0" y="3431347"/>
                </a:cubicBezTo>
                <a:cubicBezTo>
                  <a:pt x="0" y="2160173"/>
                  <a:pt x="485281" y="1001818"/>
                  <a:pt x="1281495" y="1298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9" name="decorative circles">
            <a:extLst>
              <a:ext uri="{FF2B5EF4-FFF2-40B4-BE49-F238E27FC236}">
                <a16:creationId xmlns:a16="http://schemas.microsoft.com/office/drawing/2014/main" id="{C310B041-3468-403A-926B-E3C1CF44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4914" y="299808"/>
            <a:ext cx="11521822" cy="6038357"/>
            <a:chOff x="244914" y="299808"/>
            <a:chExt cx="11521822" cy="6038357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00295" y="515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5899" y="5741646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0333" y="6032385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914" y="5821038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E73747-5605-E2EA-482F-1942F6AE5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2862591" cy="5157049"/>
          </a:xfrm>
        </p:spPr>
        <p:txBody>
          <a:bodyPr anchor="ctr">
            <a:normAutofit/>
          </a:bodyPr>
          <a:lstStyle/>
          <a:p>
            <a:r>
              <a:rPr lang="en-US" sz="4400"/>
              <a:t>Why it Matters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7A81E2-8AAE-58EC-84E1-8561D2FDF6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67046"/>
              </p:ext>
            </p:extLst>
          </p:nvPr>
        </p:nvGraphicFramePr>
        <p:xfrm>
          <a:off x="4629151" y="952022"/>
          <a:ext cx="7117918" cy="515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7817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72EF6-A34A-73EF-F93B-6EA1F387C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EB6DE-5A25-8B88-89E1-D23FB1451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Tw Cen MT" panose="020B0602020104020603" pitchFamily="34" charset="77"/>
              </a:rPr>
              <a:t>Cultural awareness</a:t>
            </a:r>
          </a:p>
          <a:p>
            <a:r>
              <a:rPr lang="en-US" sz="3600" dirty="0">
                <a:latin typeface="Tw Cen MT" panose="020B0602020104020603" pitchFamily="34" charset="77"/>
              </a:rPr>
              <a:t>Cultural sensitivity</a:t>
            </a:r>
          </a:p>
          <a:p>
            <a:r>
              <a:rPr lang="en-US" sz="3600" dirty="0">
                <a:latin typeface="Tw Cen MT" panose="020B0602020104020603" pitchFamily="34" charset="77"/>
              </a:rPr>
              <a:t>Cultural Safety allows those receiving care to define it.</a:t>
            </a:r>
          </a:p>
          <a:p>
            <a:r>
              <a:rPr lang="en-US" sz="3600" dirty="0">
                <a:latin typeface="Tw Cen MT" panose="020B0602020104020603" pitchFamily="34" charset="77"/>
              </a:rPr>
              <a:t>Cultural safety focuses on power imbalances</a:t>
            </a:r>
          </a:p>
          <a:p>
            <a:r>
              <a:rPr lang="en-US" sz="3600" dirty="0">
                <a:latin typeface="Tw Cen MT" panose="020B0602020104020603" pitchFamily="34" charset="77"/>
              </a:rPr>
              <a:t>Acknowledges power differences between Providers and  patients </a:t>
            </a:r>
          </a:p>
          <a:p>
            <a:endParaRPr lang="en-US" sz="3600" dirty="0">
              <a:latin typeface="Tw Cen MT" panose="020B0602020104020603" pitchFamily="34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86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7A78A-DD31-48C6-B8F4-0083EF11E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B05F44-653C-4D7B-B74D-DEB6B8CC7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" name="Decorative circles">
            <a:extLst>
              <a:ext uri="{FF2B5EF4-FFF2-40B4-BE49-F238E27FC236}">
                <a16:creationId xmlns:a16="http://schemas.microsoft.com/office/drawing/2014/main" id="{F0DEE4EA-2009-4B4E-AA04-021230740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5126" y="310026"/>
            <a:ext cx="896531" cy="5965317"/>
            <a:chOff x="8105126" y="310026"/>
            <a:chExt cx="896531" cy="5965317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2429488-2056-403A-B93F-E7E04E2EC7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14834" y="5969563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2F91912-D913-413D-A0F6-C7E574880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05126" y="573568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3D884D3-14F1-4675-8D54-0641201D8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08481" y="310026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8848247-A192-415A-AD4A-AC2B8E0DF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35216" y="735547"/>
              <a:ext cx="466441" cy="46644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90A794CF-C9D1-401A-8377-720A35286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211" y="1506406"/>
            <a:ext cx="3529419" cy="35294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2">
            <a:extLst>
              <a:ext uri="{FF2B5EF4-FFF2-40B4-BE49-F238E27FC236}">
                <a16:creationId xmlns:a16="http://schemas.microsoft.com/office/drawing/2014/main" id="{C25E45C5-9A47-4CC1-92F9-6BC5DE68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2603" y="0"/>
            <a:ext cx="2315058" cy="1533849"/>
          </a:xfrm>
          <a:custGeom>
            <a:avLst/>
            <a:gdLst>
              <a:gd name="connsiteX0" fmla="*/ 67919 w 2315058"/>
              <a:gd name="connsiteY0" fmla="*/ 0 h 1533849"/>
              <a:gd name="connsiteX1" fmla="*/ 2247140 w 2315058"/>
              <a:gd name="connsiteY1" fmla="*/ 0 h 1533849"/>
              <a:gd name="connsiteX2" fmla="*/ 2291541 w 2315058"/>
              <a:gd name="connsiteY2" fmla="*/ 143038 h 1533849"/>
              <a:gd name="connsiteX3" fmla="*/ 2315058 w 2315058"/>
              <a:gd name="connsiteY3" fmla="*/ 376320 h 1533849"/>
              <a:gd name="connsiteX4" fmla="*/ 1157529 w 2315058"/>
              <a:gd name="connsiteY4" fmla="*/ 1533849 h 1533849"/>
              <a:gd name="connsiteX5" fmla="*/ 0 w 2315058"/>
              <a:gd name="connsiteY5" fmla="*/ 376320 h 1533849"/>
              <a:gd name="connsiteX6" fmla="*/ 23517 w 2315058"/>
              <a:gd name="connsiteY6" fmla="*/ 143038 h 153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5058" h="1533849">
                <a:moveTo>
                  <a:pt x="67919" y="0"/>
                </a:moveTo>
                <a:lnTo>
                  <a:pt x="2247140" y="0"/>
                </a:lnTo>
                <a:lnTo>
                  <a:pt x="2291541" y="143038"/>
                </a:lnTo>
                <a:cubicBezTo>
                  <a:pt x="2306961" y="218390"/>
                  <a:pt x="2315058" y="296409"/>
                  <a:pt x="2315058" y="376320"/>
                </a:cubicBezTo>
                <a:cubicBezTo>
                  <a:pt x="2315058" y="1015606"/>
                  <a:pt x="1796815" y="1533849"/>
                  <a:pt x="1157529" y="1533849"/>
                </a:cubicBezTo>
                <a:cubicBezTo>
                  <a:pt x="518244" y="1533849"/>
                  <a:pt x="0" y="1015606"/>
                  <a:pt x="0" y="376320"/>
                </a:cubicBezTo>
                <a:cubicBezTo>
                  <a:pt x="0" y="296409"/>
                  <a:pt x="8098" y="218390"/>
                  <a:pt x="23517" y="14303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0FFAC6A3-6189-49F7-A9EF-882EE6113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832" t="41008" r="13582" b="10443"/>
          <a:stretch/>
        </p:blipFill>
        <p:spPr>
          <a:xfrm>
            <a:off x="5088835" y="0"/>
            <a:ext cx="2248620" cy="1524974"/>
          </a:xfrm>
          <a:prstGeom prst="rect">
            <a:avLst/>
          </a:prstGeom>
        </p:spPr>
      </p:pic>
      <p:sp>
        <p:nvSpPr>
          <p:cNvPr id="24" name="Oval 1">
            <a:extLst>
              <a:ext uri="{FF2B5EF4-FFF2-40B4-BE49-F238E27FC236}">
                <a16:creationId xmlns:a16="http://schemas.microsoft.com/office/drawing/2014/main" id="{35539F8A-F167-4D29-8668-E0F8C2E12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9918" y="0"/>
            <a:ext cx="2579034" cy="2619754"/>
          </a:xfrm>
          <a:custGeom>
            <a:avLst/>
            <a:gdLst>
              <a:gd name="connsiteX0" fmla="*/ 455682 w 2579034"/>
              <a:gd name="connsiteY0" fmla="*/ 0 h 2619754"/>
              <a:gd name="connsiteX1" fmla="*/ 2579034 w 2579034"/>
              <a:gd name="connsiteY1" fmla="*/ 0 h 2619754"/>
              <a:gd name="connsiteX2" fmla="*/ 2579034 w 2579034"/>
              <a:gd name="connsiteY2" fmla="*/ 2202359 h 2619754"/>
              <a:gd name="connsiteX3" fmla="*/ 2504372 w 2579034"/>
              <a:gd name="connsiteY3" fmla="*/ 2270216 h 2619754"/>
              <a:gd name="connsiteX4" fmla="*/ 1530703 w 2579034"/>
              <a:gd name="connsiteY4" fmla="*/ 2619754 h 2619754"/>
              <a:gd name="connsiteX5" fmla="*/ 0 w 2579034"/>
              <a:gd name="connsiteY5" fmla="*/ 1089051 h 2619754"/>
              <a:gd name="connsiteX6" fmla="*/ 448332 w 2579034"/>
              <a:gd name="connsiteY6" fmla="*/ 6680 h 261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034" h="2619754">
                <a:moveTo>
                  <a:pt x="455682" y="0"/>
                </a:moveTo>
                <a:lnTo>
                  <a:pt x="2579034" y="0"/>
                </a:lnTo>
                <a:lnTo>
                  <a:pt x="2579034" y="2202359"/>
                </a:lnTo>
                <a:lnTo>
                  <a:pt x="2504372" y="2270216"/>
                </a:lnTo>
                <a:cubicBezTo>
                  <a:pt x="2239776" y="2488580"/>
                  <a:pt x="1900558" y="2619754"/>
                  <a:pt x="1530703" y="2619754"/>
                </a:cubicBezTo>
                <a:cubicBezTo>
                  <a:pt x="685318" y="2619754"/>
                  <a:pt x="0" y="1934436"/>
                  <a:pt x="0" y="1089051"/>
                </a:cubicBezTo>
                <a:cubicBezTo>
                  <a:pt x="0" y="666360"/>
                  <a:pt x="171330" y="283684"/>
                  <a:pt x="448332" y="668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CA9E0BBD-ED3E-49C0-95A3-2404FA7F9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847" t="26686" r="26950" b="8984"/>
          <a:stretch/>
        </p:blipFill>
        <p:spPr>
          <a:xfrm>
            <a:off x="9609918" y="0"/>
            <a:ext cx="2582083" cy="26282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3E5EE-DABB-3CB9-8A83-0C5D8D4AC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423430"/>
            <a:ext cx="4606280" cy="3753532"/>
          </a:xfrm>
        </p:spPr>
        <p:txBody>
          <a:bodyPr anchor="t">
            <a:normAutofit/>
          </a:bodyPr>
          <a:lstStyle/>
          <a:p>
            <a:r>
              <a:rPr lang="en-US" sz="3600" dirty="0">
                <a:latin typeface="Tw Cen MT" panose="020B0602020104020603" pitchFamily="34" charset="77"/>
              </a:rPr>
              <a:t>Cultural Safety aligns with Trauma Informed Care for Indigenous populations.</a:t>
            </a:r>
          </a:p>
          <a:p>
            <a:pPr marL="0" indent="0">
              <a:buNone/>
            </a:pPr>
            <a:endParaRPr lang="en-US" sz="1800" dirty="0">
              <a:latin typeface="Tw Cen MT" panose="020B0602020104020603" pitchFamily="34" charset="77"/>
            </a:endParaRPr>
          </a:p>
        </p:txBody>
      </p:sp>
      <p:sp>
        <p:nvSpPr>
          <p:cNvPr id="28" name="Oval 3">
            <a:extLst>
              <a:ext uri="{FF2B5EF4-FFF2-40B4-BE49-F238E27FC236}">
                <a16:creationId xmlns:a16="http://schemas.microsoft.com/office/drawing/2014/main" id="{80A8C9CB-E08C-47F3-BE45-D0AA9534A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29613" y="4258197"/>
            <a:ext cx="2315057" cy="231505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5E8C10D9-DC88-4FE5-AD6F-D3093ED9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67210" y="1664290"/>
            <a:ext cx="3529420" cy="352942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79626D93-E25E-4743-8D61-94F74B506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29612" y="4253876"/>
            <a:ext cx="2315057" cy="23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39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4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FD5705B-63E0-4364-B909-EC902FEAA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B7E355D-DAEA-4421-B67A-FA13C0FBD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1AF6F-EF29-AFFE-D211-0F9C66B6C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1122363"/>
            <a:ext cx="5047488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Trauma Informed Care</a:t>
            </a:r>
          </a:p>
        </p:txBody>
      </p:sp>
      <p:grpSp>
        <p:nvGrpSpPr>
          <p:cNvPr id="35" name="decorative circles">
            <a:extLst>
              <a:ext uri="{FF2B5EF4-FFF2-40B4-BE49-F238E27FC236}">
                <a16:creationId xmlns:a16="http://schemas.microsoft.com/office/drawing/2014/main" id="{61D9147E-6246-4344-B99C-7E58532D8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062" y="289695"/>
            <a:ext cx="4971115" cy="6138399"/>
            <a:chOff x="6870062" y="289695"/>
            <a:chExt cx="4971115" cy="6138399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9D06285-CD49-4308-BDD4-0AF48D39B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D4A3886-A465-4577-99CE-251AA7B92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74736" y="5667686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B4A1D21-7CBB-44D9-A528-DB74C3107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27805" y="5275653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3600DE0-90F9-4BD7-A084-ECB65A2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9847" y="59428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243907-3995-49EB-94E9-35C68C13C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1540" y="655922"/>
              <a:ext cx="466441" cy="46644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629A2DC-7066-4487-A307-68F210722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0508B2B-067E-421A-9C09-522CFF39F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63367" y="6122314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89BA730-4DAE-4702-A5C5-013F9CEB0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0062" y="5959435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diagram of a trauma-informed care&#10;&#10;Description automatically generated">
            <a:extLst>
              <a:ext uri="{FF2B5EF4-FFF2-40B4-BE49-F238E27FC236}">
                <a16:creationId xmlns:a16="http://schemas.microsoft.com/office/drawing/2014/main" id="{B220FDD8-50BA-2CD9-9370-DE2D2FDE0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6319" r="16430" b="-2"/>
          <a:stretch/>
        </p:blipFill>
        <p:spPr>
          <a:xfrm>
            <a:off x="6306574" y="552339"/>
            <a:ext cx="5728174" cy="5728174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62191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427DF8B-AF40-4916-BF81-7B4B1D6A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E0E191-47BD-46BD-846E-E994713F2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B90342-EB6D-6193-704A-159ED0B77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4606280" cy="2493876"/>
          </a:xfrm>
        </p:spPr>
        <p:txBody>
          <a:bodyPr anchor="b">
            <a:normAutofit/>
          </a:bodyPr>
          <a:lstStyle/>
          <a:p>
            <a:r>
              <a:rPr lang="en-US" dirty="0"/>
              <a:t>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F7623-EF5B-A511-F2F1-3523BC222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3428999"/>
            <a:ext cx="4606280" cy="2747963"/>
          </a:xfrm>
        </p:spPr>
        <p:txBody>
          <a:bodyPr anchor="t">
            <a:normAutofit/>
          </a:bodyPr>
          <a:lstStyle/>
          <a:p>
            <a:r>
              <a:rPr lang="en-US" sz="4000" dirty="0"/>
              <a:t>Ensure physical and emotional safety.</a:t>
            </a:r>
          </a:p>
        </p:txBody>
      </p:sp>
      <p:sp>
        <p:nvSpPr>
          <p:cNvPr id="14" name="Oval 1">
            <a:extLst>
              <a:ext uri="{FF2B5EF4-FFF2-40B4-BE49-F238E27FC236}">
                <a16:creationId xmlns:a16="http://schemas.microsoft.com/office/drawing/2014/main" id="{D60DC0FE-B192-4898-9A42-DD3CA1061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068" y="1214970"/>
            <a:ext cx="5716933" cy="5643030"/>
          </a:xfrm>
          <a:custGeom>
            <a:avLst/>
            <a:gdLst>
              <a:gd name="connsiteX0" fmla="*/ 3371933 w 5716933"/>
              <a:gd name="connsiteY0" fmla="*/ 0 h 5643030"/>
              <a:gd name="connsiteX1" fmla="*/ 5516795 w 5716933"/>
              <a:gd name="connsiteY1" fmla="*/ 769986 h 5643030"/>
              <a:gd name="connsiteX2" fmla="*/ 5716933 w 5716933"/>
              <a:gd name="connsiteY2" fmla="*/ 951883 h 5643030"/>
              <a:gd name="connsiteX3" fmla="*/ 5716933 w 5716933"/>
              <a:gd name="connsiteY3" fmla="*/ 5643030 h 5643030"/>
              <a:gd name="connsiteX4" fmla="*/ 884716 w 5716933"/>
              <a:gd name="connsiteY4" fmla="*/ 5643030 h 5643030"/>
              <a:gd name="connsiteX5" fmla="*/ 769986 w 5716933"/>
              <a:gd name="connsiteY5" fmla="*/ 5516796 h 5643030"/>
              <a:gd name="connsiteX6" fmla="*/ 0 w 5716933"/>
              <a:gd name="connsiteY6" fmla="*/ 3371933 h 5643030"/>
              <a:gd name="connsiteX7" fmla="*/ 3371933 w 5716933"/>
              <a:gd name="connsiteY7" fmla="*/ 0 h 564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6933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3" y="951883"/>
                </a:lnTo>
                <a:lnTo>
                  <a:pt x="5716933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6" name="decorative circles">
            <a:extLst>
              <a:ext uri="{FF2B5EF4-FFF2-40B4-BE49-F238E27FC236}">
                <a16:creationId xmlns:a16="http://schemas.microsoft.com/office/drawing/2014/main" id="{47154ABD-A760-4C29-A394-422706C2C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7E907A3-04C3-40DF-AF5B-74DFD98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C341F19-78FA-4078-B1AD-5E1646DD0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6E0C6E1-CEDB-4511-B675-C5C48112E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863F213-E875-41B8-A148-A90BCD837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6FF8E98-A1E7-49FB-95C2-4518E16B5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Protecting Hand">
            <a:extLst>
              <a:ext uri="{FF2B5EF4-FFF2-40B4-BE49-F238E27FC236}">
                <a16:creationId xmlns:a16="http://schemas.microsoft.com/office/drawing/2014/main" id="{C7BBCDAA-E8DF-EF94-23E2-F5C3A9743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9594" y="2480831"/>
            <a:ext cx="3536756" cy="353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4" name="Rectangle 123">
            <a:extLst>
              <a:ext uri="{FF2B5EF4-FFF2-40B4-BE49-F238E27FC236}">
                <a16:creationId xmlns:a16="http://schemas.microsoft.com/office/drawing/2014/main" id="{458183E0-58D3-4C7F-97F0-2494113B3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93D7220-9A41-4B89-8A05-2E854925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48B54-40FC-0DA7-CFF4-43C00253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4606280" cy="51570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Choice</a:t>
            </a:r>
          </a:p>
        </p:txBody>
      </p:sp>
      <p:grpSp>
        <p:nvGrpSpPr>
          <p:cNvPr id="128" name="Decorative Circles">
            <a:extLst>
              <a:ext uri="{FF2B5EF4-FFF2-40B4-BE49-F238E27FC236}">
                <a16:creationId xmlns:a16="http://schemas.microsoft.com/office/drawing/2014/main" id="{9215E110-AB5D-437B-9906-4A431F695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51383" y="253192"/>
            <a:ext cx="2260285" cy="6604807"/>
            <a:chOff x="9951383" y="253192"/>
            <a:chExt cx="2260285" cy="6604807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54D2C49A-33C3-4048-8267-6907CA622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51383" y="253192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53890" y="55441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C54A3D21-5E60-4B25-890E-FA22F1643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27694" y="749878"/>
              <a:ext cx="202144" cy="202144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236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16802" y="6415697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51383" y="6204350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B336017-F12B-485C-B5E1-B6971DA0C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61912" y="6317717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graphicFrame>
        <p:nvGraphicFramePr>
          <p:cNvPr id="120" name="Content Placeholder 2">
            <a:extLst>
              <a:ext uri="{FF2B5EF4-FFF2-40B4-BE49-F238E27FC236}">
                <a16:creationId xmlns:a16="http://schemas.microsoft.com/office/drawing/2014/main" id="{50A9CFC2-EDD6-3C84-DF70-2ECB81819D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369125"/>
              </p:ext>
            </p:extLst>
          </p:nvPr>
        </p:nvGraphicFramePr>
        <p:xfrm>
          <a:off x="5544878" y="952022"/>
          <a:ext cx="5891471" cy="515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2811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427DF8B-AF40-4916-BF81-7B4B1D6A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E0E191-47BD-46BD-846E-E994713F2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8557D0-B687-0E8A-2691-8FB8D97C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4606280" cy="1408021"/>
          </a:xfrm>
        </p:spPr>
        <p:txBody>
          <a:bodyPr anchor="b">
            <a:normAutofit/>
          </a:bodyPr>
          <a:lstStyle/>
          <a:p>
            <a:r>
              <a:rPr lang="en-US" dirty="0"/>
              <a:t>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B57E4-0574-522D-D8A4-4B7FC72C6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340245"/>
            <a:ext cx="4606280" cy="3836718"/>
          </a:xfrm>
        </p:spPr>
        <p:txBody>
          <a:bodyPr anchor="t">
            <a:normAutofit/>
          </a:bodyPr>
          <a:lstStyle/>
          <a:p>
            <a:r>
              <a:rPr lang="en-US" sz="3200" dirty="0">
                <a:latin typeface="Tw Cen MT" panose="020B0602020104020603" pitchFamily="34" charset="77"/>
              </a:rPr>
              <a:t>Making decisions with the Individual and sharing power.</a:t>
            </a:r>
          </a:p>
          <a:p>
            <a:r>
              <a:rPr lang="en-US" sz="3200" dirty="0">
                <a:latin typeface="Tw Cen MT" panose="020B0602020104020603" pitchFamily="34" charset="77"/>
              </a:rPr>
              <a:t>Provided with a role in the planning and evaluation of treatment plan.</a:t>
            </a:r>
          </a:p>
        </p:txBody>
      </p:sp>
      <p:sp>
        <p:nvSpPr>
          <p:cNvPr id="14" name="Oval 1">
            <a:extLst>
              <a:ext uri="{FF2B5EF4-FFF2-40B4-BE49-F238E27FC236}">
                <a16:creationId xmlns:a16="http://schemas.microsoft.com/office/drawing/2014/main" id="{D60DC0FE-B192-4898-9A42-DD3CA1061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068" y="1214970"/>
            <a:ext cx="5716933" cy="5643030"/>
          </a:xfrm>
          <a:custGeom>
            <a:avLst/>
            <a:gdLst>
              <a:gd name="connsiteX0" fmla="*/ 3371933 w 5716933"/>
              <a:gd name="connsiteY0" fmla="*/ 0 h 5643030"/>
              <a:gd name="connsiteX1" fmla="*/ 5516795 w 5716933"/>
              <a:gd name="connsiteY1" fmla="*/ 769986 h 5643030"/>
              <a:gd name="connsiteX2" fmla="*/ 5716933 w 5716933"/>
              <a:gd name="connsiteY2" fmla="*/ 951883 h 5643030"/>
              <a:gd name="connsiteX3" fmla="*/ 5716933 w 5716933"/>
              <a:gd name="connsiteY3" fmla="*/ 5643030 h 5643030"/>
              <a:gd name="connsiteX4" fmla="*/ 884716 w 5716933"/>
              <a:gd name="connsiteY4" fmla="*/ 5643030 h 5643030"/>
              <a:gd name="connsiteX5" fmla="*/ 769986 w 5716933"/>
              <a:gd name="connsiteY5" fmla="*/ 5516796 h 5643030"/>
              <a:gd name="connsiteX6" fmla="*/ 0 w 5716933"/>
              <a:gd name="connsiteY6" fmla="*/ 3371933 h 5643030"/>
              <a:gd name="connsiteX7" fmla="*/ 3371933 w 5716933"/>
              <a:gd name="connsiteY7" fmla="*/ 0 h 564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6933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3" y="951883"/>
                </a:lnTo>
                <a:lnTo>
                  <a:pt x="5716933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6" name="decorative circles">
            <a:extLst>
              <a:ext uri="{FF2B5EF4-FFF2-40B4-BE49-F238E27FC236}">
                <a16:creationId xmlns:a16="http://schemas.microsoft.com/office/drawing/2014/main" id="{47154ABD-A760-4C29-A394-422706C2C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7E907A3-04C3-40DF-AF5B-74DFD98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C341F19-78FA-4078-B1AD-5E1646DD0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6E0C6E1-CEDB-4511-B675-C5C48112E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863F213-E875-41B8-A148-A90BCD837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6FF8E98-A1E7-49FB-95C2-4518E16B5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Share With Person">
            <a:extLst>
              <a:ext uri="{FF2B5EF4-FFF2-40B4-BE49-F238E27FC236}">
                <a16:creationId xmlns:a16="http://schemas.microsoft.com/office/drawing/2014/main" id="{C25FE7DB-17F5-9DB1-9AC7-E9C31AB03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9594" y="2480831"/>
            <a:ext cx="3536756" cy="353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7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E7611-3E37-4079-970E-A29779EC0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 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1BEDC-34DC-2AFA-8F14-EFA13EB4F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719137"/>
            <a:ext cx="10659110" cy="345782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w Cen MT" panose="020B0602020104020603" pitchFamily="34" charset="77"/>
              </a:rPr>
              <a:t>Because I am speaking about: </a:t>
            </a:r>
          </a:p>
          <a:p>
            <a:pPr lvl="1"/>
            <a:r>
              <a:rPr lang="en-US" sz="4000" u="sng" dirty="0">
                <a:latin typeface="Tw Cen MT" panose="020B0602020104020603" pitchFamily="34" charset="77"/>
              </a:rPr>
              <a:t>Trauma Informed Care </a:t>
            </a:r>
          </a:p>
          <a:p>
            <a:pPr lvl="1"/>
            <a:r>
              <a:rPr lang="en-US" sz="4000" dirty="0">
                <a:latin typeface="Tw Cen MT" panose="020B0602020104020603" pitchFamily="34" charset="77"/>
              </a:rPr>
              <a:t>through the lens of </a:t>
            </a:r>
            <a:r>
              <a:rPr lang="en-US" sz="4000" i="1" u="sng" dirty="0">
                <a:latin typeface="Tw Cen MT" panose="020B0602020104020603" pitchFamily="34" charset="77"/>
              </a:rPr>
              <a:t>Cultural Safety, </a:t>
            </a:r>
          </a:p>
          <a:p>
            <a:pPr lvl="1"/>
            <a:r>
              <a:rPr lang="en-US" sz="4000" dirty="0">
                <a:latin typeface="Tw Cen MT" panose="020B0602020104020603" pitchFamily="34" charset="77"/>
              </a:rPr>
              <a:t>It becomes important to tell you who I am.</a:t>
            </a:r>
          </a:p>
        </p:txBody>
      </p:sp>
    </p:spTree>
    <p:extLst>
      <p:ext uri="{BB962C8B-B14F-4D97-AF65-F5344CB8AC3E}">
        <p14:creationId xmlns:p14="http://schemas.microsoft.com/office/powerpoint/2010/main" val="3419778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08DE9-5647-483E-B731-49D34A83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6962B4-5DCE-4745-A877-F7237DA68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C31C6D-653C-4C57-B226-ED6CE571F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2590" y="0"/>
            <a:ext cx="8389411" cy="6858000"/>
          </a:xfrm>
          <a:custGeom>
            <a:avLst/>
            <a:gdLst>
              <a:gd name="connsiteX0" fmla="*/ 1405847 w 8389411"/>
              <a:gd name="connsiteY0" fmla="*/ 0 h 6858000"/>
              <a:gd name="connsiteX1" fmla="*/ 8389411 w 8389411"/>
              <a:gd name="connsiteY1" fmla="*/ 0 h 6858000"/>
              <a:gd name="connsiteX2" fmla="*/ 8389411 w 8389411"/>
              <a:gd name="connsiteY2" fmla="*/ 6858000 h 6858000"/>
              <a:gd name="connsiteX3" fmla="*/ 1403382 w 8389411"/>
              <a:gd name="connsiteY3" fmla="*/ 6858000 h 6858000"/>
              <a:gd name="connsiteX4" fmla="*/ 1126450 w 8389411"/>
              <a:gd name="connsiteY4" fmla="*/ 6554701 h 6858000"/>
              <a:gd name="connsiteX5" fmla="*/ 0 w 8389411"/>
              <a:gd name="connsiteY5" fmla="*/ 3431347 h 6858000"/>
              <a:gd name="connsiteX6" fmla="*/ 1281495 w 8389411"/>
              <a:gd name="connsiteY6" fmla="*/ 1298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9411" h="6858000">
                <a:moveTo>
                  <a:pt x="1405847" y="0"/>
                </a:moveTo>
                <a:lnTo>
                  <a:pt x="8389411" y="0"/>
                </a:lnTo>
                <a:lnTo>
                  <a:pt x="8389411" y="6858000"/>
                </a:lnTo>
                <a:lnTo>
                  <a:pt x="1403382" y="6858000"/>
                </a:lnTo>
                <a:lnTo>
                  <a:pt x="1126450" y="6554701"/>
                </a:lnTo>
                <a:cubicBezTo>
                  <a:pt x="422736" y="5705928"/>
                  <a:pt x="0" y="4617776"/>
                  <a:pt x="0" y="3431347"/>
                </a:cubicBezTo>
                <a:cubicBezTo>
                  <a:pt x="0" y="2160173"/>
                  <a:pt x="485281" y="1001818"/>
                  <a:pt x="1281495" y="1298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id="{C310B041-3468-403A-926B-E3C1CF44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4914" y="299808"/>
            <a:ext cx="11521822" cy="6038357"/>
            <a:chOff x="244914" y="299808"/>
            <a:chExt cx="11521822" cy="603835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00295" y="515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5899" y="5741646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0333" y="6032385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914" y="5821038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94CF42-F868-EC3A-01CD-217274AD8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2862591" cy="5157049"/>
          </a:xfrm>
        </p:spPr>
        <p:txBody>
          <a:bodyPr anchor="ctr">
            <a:normAutofit/>
          </a:bodyPr>
          <a:lstStyle/>
          <a:p>
            <a:r>
              <a:rPr lang="en-US" sz="3100"/>
              <a:t>Trustworthiness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E90AA1-D328-1604-7DAC-0A5A5C0348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511899"/>
              </p:ext>
            </p:extLst>
          </p:nvPr>
        </p:nvGraphicFramePr>
        <p:xfrm>
          <a:off x="4629151" y="952022"/>
          <a:ext cx="7117918" cy="515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5621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663A72-E771-41D4-96AA-28C1B2172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164F59-4B09-4DB4-A99F-97C71DE46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EEB613-2A32-20F2-D37A-050AD0921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4606280" cy="5157049"/>
          </a:xfrm>
        </p:spPr>
        <p:txBody>
          <a:bodyPr anchor="ctr">
            <a:normAutofit/>
          </a:bodyPr>
          <a:lstStyle/>
          <a:p>
            <a:r>
              <a:rPr lang="en-US" sz="3600" dirty="0">
                <a:latin typeface="Tw Cen MT" panose="020B0602020104020603" pitchFamily="34" charset="77"/>
              </a:rPr>
              <a:t>Empowerment</a:t>
            </a:r>
            <a:br>
              <a:rPr lang="en-US" sz="3600" dirty="0">
                <a:latin typeface="Tw Cen MT" panose="020B0602020104020603" pitchFamily="34" charset="77"/>
              </a:rPr>
            </a:br>
            <a:br>
              <a:rPr lang="en-US" sz="3600" dirty="0">
                <a:latin typeface="Tw Cen MT" panose="020B0602020104020603" pitchFamily="34" charset="77"/>
              </a:rPr>
            </a:br>
            <a:r>
              <a:rPr lang="en-US" sz="3600" dirty="0">
                <a:latin typeface="Tw Cen MT" panose="020B0602020104020603" pitchFamily="34" charset="77"/>
              </a:rPr>
              <a:t>Providing an environment where the individual feels validated and affirmed.</a:t>
            </a:r>
            <a:br>
              <a:rPr lang="en-US" sz="3600" dirty="0">
                <a:latin typeface="Tw Cen MT" panose="020B0602020104020603" pitchFamily="34" charset="77"/>
              </a:rPr>
            </a:br>
            <a:br>
              <a:rPr lang="en-US" sz="4400" dirty="0"/>
            </a:br>
            <a:br>
              <a:rPr lang="en-US" sz="4400" dirty="0"/>
            </a:br>
            <a:endParaRPr lang="en-US" sz="44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336017-F12B-485C-B5E1-B6971DA0C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6099" y="238175"/>
            <a:ext cx="6735901" cy="6619825"/>
          </a:xfrm>
          <a:custGeom>
            <a:avLst/>
            <a:gdLst>
              <a:gd name="connsiteX0" fmla="*/ 1224540 w 2115556"/>
              <a:gd name="connsiteY0" fmla="*/ 0 h 2079100"/>
              <a:gd name="connsiteX1" fmla="*/ 2090421 w 2115556"/>
              <a:gd name="connsiteY1" fmla="*/ 358660 h 2079100"/>
              <a:gd name="connsiteX2" fmla="*/ 2115556 w 2115556"/>
              <a:gd name="connsiteY2" fmla="*/ 386315 h 2079100"/>
              <a:gd name="connsiteX3" fmla="*/ 2115556 w 2115556"/>
              <a:gd name="connsiteY3" fmla="*/ 2062765 h 2079100"/>
              <a:gd name="connsiteX4" fmla="*/ 2100710 w 2115556"/>
              <a:gd name="connsiteY4" fmla="*/ 2079100 h 2079100"/>
              <a:gd name="connsiteX5" fmla="*/ 348370 w 2115556"/>
              <a:gd name="connsiteY5" fmla="*/ 2079100 h 2079100"/>
              <a:gd name="connsiteX6" fmla="*/ 279625 w 2115556"/>
              <a:gd name="connsiteY6" fmla="*/ 2003461 h 2079100"/>
              <a:gd name="connsiteX7" fmla="*/ 0 w 2115556"/>
              <a:gd name="connsiteY7" fmla="*/ 1224540 h 2079100"/>
              <a:gd name="connsiteX8" fmla="*/ 1224540 w 2115556"/>
              <a:gd name="connsiteY8" fmla="*/ 0 h 207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5556" h="2079100">
                <a:moveTo>
                  <a:pt x="1224540" y="0"/>
                </a:moveTo>
                <a:cubicBezTo>
                  <a:pt x="1562687" y="0"/>
                  <a:pt x="1868823" y="137062"/>
                  <a:pt x="2090421" y="358660"/>
                </a:cubicBezTo>
                <a:lnTo>
                  <a:pt x="2115556" y="386315"/>
                </a:lnTo>
                <a:lnTo>
                  <a:pt x="2115556" y="2062765"/>
                </a:lnTo>
                <a:lnTo>
                  <a:pt x="2100710" y="2079100"/>
                </a:lnTo>
                <a:lnTo>
                  <a:pt x="348370" y="2079100"/>
                </a:lnTo>
                <a:lnTo>
                  <a:pt x="279625" y="2003461"/>
                </a:lnTo>
                <a:cubicBezTo>
                  <a:pt x="104938" y="1791789"/>
                  <a:pt x="0" y="1520419"/>
                  <a:pt x="0" y="1224540"/>
                </a:cubicBezTo>
                <a:cubicBezTo>
                  <a:pt x="0" y="548245"/>
                  <a:pt x="548245" y="0"/>
                  <a:pt x="12245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id="{C2C078FA-5775-45CB-A8F3-53B3F1AD2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51383" y="299808"/>
            <a:ext cx="1668948" cy="6421669"/>
            <a:chOff x="9951383" y="299808"/>
            <a:chExt cx="1668948" cy="642166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53890" y="55441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236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16802" y="6415697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51383" y="6204350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55D288-79BD-0D3B-6D5B-E6316EB565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813210"/>
              </p:ext>
            </p:extLst>
          </p:nvPr>
        </p:nvGraphicFramePr>
        <p:xfrm>
          <a:off x="5855597" y="952022"/>
          <a:ext cx="5891471" cy="515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0981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2CFDAF7-CDB3-4978-8B5C-7DF0FD95D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A80E7C-6525-410B-A9A1-48F3284AD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710E1-3DEB-5AFD-48B2-BDE61079D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39" y="2911642"/>
            <a:ext cx="6168331" cy="3265320"/>
          </a:xfrm>
        </p:spPr>
        <p:txBody>
          <a:bodyPr anchor="t">
            <a:normAutofit/>
          </a:bodyPr>
          <a:lstStyle/>
          <a:p>
            <a:r>
              <a:rPr lang="en-US" sz="4000" dirty="0">
                <a:latin typeface="Tw Cen MT" panose="020B0602020104020603" pitchFamily="34" charset="77"/>
              </a:rPr>
              <a:t>Cultural, Historical and Gender Issues</a:t>
            </a:r>
          </a:p>
        </p:txBody>
      </p:sp>
      <p:grpSp>
        <p:nvGrpSpPr>
          <p:cNvPr id="36" name="decorative circles">
            <a:extLst>
              <a:ext uri="{FF2B5EF4-FFF2-40B4-BE49-F238E27FC236}">
                <a16:creationId xmlns:a16="http://schemas.microsoft.com/office/drawing/2014/main" id="{30190300-8464-4691-8FB3-2FB316607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32461" y="220046"/>
            <a:ext cx="3455469" cy="4723381"/>
            <a:chOff x="8132461" y="220046"/>
            <a:chExt cx="3455469" cy="4723381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A4F3F8C-B54C-4C66-9A27-FBF224E0B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1858" y="4716692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8460F22-7A4B-4D89-98DA-83BBF96CD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23226" y="4129921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3A32FE5-660F-4EB7-8174-7CFBD2AB8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2461" y="4194350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CA7D819-AD6C-4609-B0AF-57C9F03B26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4744" y="220046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6478072-FA8C-41DD-9E09-C28B3F0438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2" y="397053"/>
              <a:ext cx="346588" cy="3465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7BD7BDA-70E4-4499-9B6E-ADDDA8415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2" y="108730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Oval 1">
            <a:extLst>
              <a:ext uri="{FF2B5EF4-FFF2-40B4-BE49-F238E27FC236}">
                <a16:creationId xmlns:a16="http://schemas.microsoft.com/office/drawing/2014/main" id="{42A3982B-0AB2-4342-AE4F-3116FCFEE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594" y="262979"/>
            <a:ext cx="3522397" cy="352239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F7F2B620-BFA4-4A21-BB8F-705DC72AE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51789" y="262979"/>
            <a:ext cx="3527573" cy="3527573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7D71A132-ECA4-486D-BB19-ADFF29AB4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631" t="16485" r="52721" b="17441"/>
          <a:stretch/>
        </p:blipFill>
        <p:spPr>
          <a:xfrm>
            <a:off x="10854666" y="743641"/>
            <a:ext cx="1334286" cy="3077509"/>
          </a:xfrm>
          <a:prstGeom prst="rect">
            <a:avLst/>
          </a:prstGeom>
        </p:spPr>
      </p:pic>
      <p:sp>
        <p:nvSpPr>
          <p:cNvPr id="45" name="Oval 2">
            <a:extLst>
              <a:ext uri="{FF2B5EF4-FFF2-40B4-BE49-F238E27FC236}">
                <a16:creationId xmlns:a16="http://schemas.microsoft.com/office/drawing/2014/main" id="{A3206CA7-F408-422F-927B-AF0A54768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5799" y="3890057"/>
            <a:ext cx="3043153" cy="2967943"/>
          </a:xfrm>
          <a:custGeom>
            <a:avLst/>
            <a:gdLst>
              <a:gd name="connsiteX0" fmla="*/ 2361523 w 4051324"/>
              <a:gd name="connsiteY0" fmla="*/ 0 h 3951198"/>
              <a:gd name="connsiteX1" fmla="*/ 4031372 w 4051324"/>
              <a:gd name="connsiteY1" fmla="*/ 691674 h 3951198"/>
              <a:gd name="connsiteX2" fmla="*/ 4051324 w 4051324"/>
              <a:gd name="connsiteY2" fmla="*/ 713627 h 3951198"/>
              <a:gd name="connsiteX3" fmla="*/ 4051324 w 4051324"/>
              <a:gd name="connsiteY3" fmla="*/ 3951198 h 3951198"/>
              <a:gd name="connsiteX4" fmla="*/ 618807 w 4051324"/>
              <a:gd name="connsiteY4" fmla="*/ 3951198 h 3951198"/>
              <a:gd name="connsiteX5" fmla="*/ 539257 w 4051324"/>
              <a:gd name="connsiteY5" fmla="*/ 3863671 h 3951198"/>
              <a:gd name="connsiteX6" fmla="*/ 0 w 4051324"/>
              <a:gd name="connsiteY6" fmla="*/ 2361523 h 3951198"/>
              <a:gd name="connsiteX7" fmla="*/ 2361523 w 4051324"/>
              <a:gd name="connsiteY7" fmla="*/ 0 h 395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1324" h="3951198">
                <a:moveTo>
                  <a:pt x="2361523" y="0"/>
                </a:moveTo>
                <a:cubicBezTo>
                  <a:pt x="3013639" y="0"/>
                  <a:pt x="3604020" y="264323"/>
                  <a:pt x="4031372" y="691674"/>
                </a:cubicBezTo>
                <a:lnTo>
                  <a:pt x="4051324" y="713627"/>
                </a:lnTo>
                <a:lnTo>
                  <a:pt x="4051324" y="3951198"/>
                </a:lnTo>
                <a:lnTo>
                  <a:pt x="618807" y="3951198"/>
                </a:lnTo>
                <a:lnTo>
                  <a:pt x="539257" y="3863671"/>
                </a:lnTo>
                <a:cubicBezTo>
                  <a:pt x="202372" y="3455461"/>
                  <a:pt x="0" y="2932125"/>
                  <a:pt x="0" y="2361523"/>
                </a:cubicBezTo>
                <a:cubicBezTo>
                  <a:pt x="0" y="1057290"/>
                  <a:pt x="1057290" y="0"/>
                  <a:pt x="2361523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4906EA32-C7AB-4FA8-B049-65D7B35E8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2954" t="12147" r="12287" b="24733"/>
          <a:stretch/>
        </p:blipFill>
        <p:spPr>
          <a:xfrm flipH="1">
            <a:off x="9147042" y="3890057"/>
            <a:ext cx="3044958" cy="29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77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965FEFA-9F19-4A53-8995-C4B3D0DBE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DFCF12-97D2-4E81-A77E-27A35C392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6D001D-9606-63B3-CA9C-A67E7E833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777240"/>
            <a:ext cx="6168331" cy="710597"/>
          </a:xfrm>
        </p:spPr>
        <p:txBody>
          <a:bodyPr anchor="b">
            <a:normAutofit/>
          </a:bodyPr>
          <a:lstStyle/>
          <a:p>
            <a:r>
              <a:rPr lang="en-US" sz="4400" dirty="0"/>
              <a:t>Case Study (Jessie)</a:t>
            </a:r>
          </a:p>
        </p:txBody>
      </p:sp>
      <p:grpSp>
        <p:nvGrpSpPr>
          <p:cNvPr id="16" name="decorative circles">
            <a:extLst>
              <a:ext uri="{FF2B5EF4-FFF2-40B4-BE49-F238E27FC236}">
                <a16:creationId xmlns:a16="http://schemas.microsoft.com/office/drawing/2014/main" id="{88C16691-9DA5-4C39-AF4D-8B07E2FE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32461" y="220046"/>
            <a:ext cx="3455469" cy="4723381"/>
            <a:chOff x="8132461" y="220046"/>
            <a:chExt cx="3455469" cy="472338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E3AD45C-DA8B-44C8-B0D5-CD97AFA6F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1858" y="4716692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8DB9029-97B8-4D59-A36E-4A5B7CC78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23226" y="4129921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7661242-F0D0-4B64-9FDC-E4B8017DA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2461" y="4194350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85500D-E012-41E3-8946-63C336D4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4744" y="220046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B0274D5-E350-4115-814A-198C46304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2" y="397053"/>
              <a:ext cx="346588" cy="3465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2E5CE15-4AAC-49EC-933D-D150BAB2D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2" y="108730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Graphic 23">
            <a:extLst>
              <a:ext uri="{FF2B5EF4-FFF2-40B4-BE49-F238E27FC236}">
                <a16:creationId xmlns:a16="http://schemas.microsoft.com/office/drawing/2014/main" id="{88F56DA4-2446-4D2D-A013-FC97DA4D1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31" t="16485" r="52721" b="17441"/>
          <a:stretch/>
        </p:blipFill>
        <p:spPr>
          <a:xfrm>
            <a:off x="10854666" y="743641"/>
            <a:ext cx="1334286" cy="3077509"/>
          </a:xfrm>
          <a:prstGeom prst="rect">
            <a:avLst/>
          </a:prstGeom>
        </p:spPr>
      </p:pic>
      <p:sp>
        <p:nvSpPr>
          <p:cNvPr id="26" name="Oval 2">
            <a:extLst>
              <a:ext uri="{FF2B5EF4-FFF2-40B4-BE49-F238E27FC236}">
                <a16:creationId xmlns:a16="http://schemas.microsoft.com/office/drawing/2014/main" id="{DC69F35D-48F8-4A61-BD90-D1E560087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5799" y="3890057"/>
            <a:ext cx="3043153" cy="2967943"/>
          </a:xfrm>
          <a:custGeom>
            <a:avLst/>
            <a:gdLst>
              <a:gd name="connsiteX0" fmla="*/ 2361523 w 4051324"/>
              <a:gd name="connsiteY0" fmla="*/ 0 h 3951198"/>
              <a:gd name="connsiteX1" fmla="*/ 4031372 w 4051324"/>
              <a:gd name="connsiteY1" fmla="*/ 691674 h 3951198"/>
              <a:gd name="connsiteX2" fmla="*/ 4051324 w 4051324"/>
              <a:gd name="connsiteY2" fmla="*/ 713627 h 3951198"/>
              <a:gd name="connsiteX3" fmla="*/ 4051324 w 4051324"/>
              <a:gd name="connsiteY3" fmla="*/ 3951198 h 3951198"/>
              <a:gd name="connsiteX4" fmla="*/ 618807 w 4051324"/>
              <a:gd name="connsiteY4" fmla="*/ 3951198 h 3951198"/>
              <a:gd name="connsiteX5" fmla="*/ 539257 w 4051324"/>
              <a:gd name="connsiteY5" fmla="*/ 3863671 h 3951198"/>
              <a:gd name="connsiteX6" fmla="*/ 0 w 4051324"/>
              <a:gd name="connsiteY6" fmla="*/ 2361523 h 3951198"/>
              <a:gd name="connsiteX7" fmla="*/ 2361523 w 4051324"/>
              <a:gd name="connsiteY7" fmla="*/ 0 h 395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1324" h="3951198">
                <a:moveTo>
                  <a:pt x="2361523" y="0"/>
                </a:moveTo>
                <a:cubicBezTo>
                  <a:pt x="3013639" y="0"/>
                  <a:pt x="3604020" y="264323"/>
                  <a:pt x="4031372" y="691674"/>
                </a:cubicBezTo>
                <a:lnTo>
                  <a:pt x="4051324" y="713627"/>
                </a:lnTo>
                <a:lnTo>
                  <a:pt x="4051324" y="3951198"/>
                </a:lnTo>
                <a:lnTo>
                  <a:pt x="618807" y="3951198"/>
                </a:lnTo>
                <a:lnTo>
                  <a:pt x="539257" y="3863671"/>
                </a:lnTo>
                <a:cubicBezTo>
                  <a:pt x="202372" y="3455461"/>
                  <a:pt x="0" y="2932125"/>
                  <a:pt x="0" y="2361523"/>
                </a:cubicBezTo>
                <a:cubicBezTo>
                  <a:pt x="0" y="1057290"/>
                  <a:pt x="1057290" y="0"/>
                  <a:pt x="2361523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C5DA7232-C8C3-4303-B245-7279E431A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2954" t="12147" r="12287" b="24733"/>
          <a:stretch/>
        </p:blipFill>
        <p:spPr>
          <a:xfrm flipH="1">
            <a:off x="9147042" y="3890057"/>
            <a:ext cx="3044958" cy="2967943"/>
          </a:xfrm>
          <a:prstGeom prst="rect">
            <a:avLst/>
          </a:prstGeom>
        </p:spPr>
      </p:pic>
      <p:graphicFrame>
        <p:nvGraphicFramePr>
          <p:cNvPr id="30" name="Content Placeholder 6">
            <a:extLst>
              <a:ext uri="{FF2B5EF4-FFF2-40B4-BE49-F238E27FC236}">
                <a16:creationId xmlns:a16="http://schemas.microsoft.com/office/drawing/2014/main" id="{E1C0586A-1757-2D6C-733B-C85AF1E3C5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602395"/>
              </p:ext>
            </p:extLst>
          </p:nvPr>
        </p:nvGraphicFramePr>
        <p:xfrm>
          <a:off x="777240" y="1825625"/>
          <a:ext cx="1065911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01676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22CFDAF7-CDB3-4978-8B5C-7DF0FD95D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BA80E7C-6525-410B-A9A1-48F3284AD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1B0D-E0E3-4F36-0D6A-06630B6CB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39" y="1639182"/>
            <a:ext cx="6168331" cy="3943471"/>
          </a:xfrm>
        </p:spPr>
        <p:txBody>
          <a:bodyPr anchor="t">
            <a:normAutofit fontScale="92500"/>
          </a:bodyPr>
          <a:lstStyle/>
          <a:p>
            <a:r>
              <a:rPr lang="en-US" sz="4000" dirty="0">
                <a:latin typeface="Tw Cen MT" panose="020B06020201040206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4000" dirty="0">
                <a:effectLst/>
                <a:latin typeface="Tw Cen MT" panose="020B06020201040206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essie’s incarcerations had involved:</a:t>
            </a:r>
          </a:p>
          <a:p>
            <a:pPr lvl="1"/>
            <a:r>
              <a:rPr lang="en-US" sz="3800" dirty="0">
                <a:effectLst/>
                <a:latin typeface="Tw Cen MT" panose="020B06020201040206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 possession</a:t>
            </a:r>
          </a:p>
          <a:p>
            <a:pPr lvl="1"/>
            <a:r>
              <a:rPr lang="en-US" sz="4000" dirty="0">
                <a:effectLst/>
                <a:latin typeface="Tw Cen MT" panose="020B06020201040206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violent assaults, </a:t>
            </a:r>
          </a:p>
          <a:p>
            <a:pPr lvl="1"/>
            <a:r>
              <a:rPr lang="en-US" sz="4000" dirty="0">
                <a:effectLst/>
                <a:latin typeface="Tw Cen MT" panose="020B06020201040206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alcohol intoxication</a:t>
            </a:r>
          </a:p>
          <a:p>
            <a:pPr lvl="1"/>
            <a:r>
              <a:rPr lang="en-US" sz="4000" dirty="0">
                <a:effectLst/>
                <a:latin typeface="Tw Cen MT" panose="020B06020201040206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destruction of private and</a:t>
            </a:r>
          </a:p>
          <a:p>
            <a:pPr marL="457200" lvl="1" indent="0">
              <a:buNone/>
            </a:pPr>
            <a:r>
              <a:rPr lang="en-US" sz="4000" dirty="0">
                <a:effectLst/>
                <a:latin typeface="Tw Cen MT" panose="020B06020201040206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 public property, DUIs </a:t>
            </a:r>
          </a:p>
        </p:txBody>
      </p:sp>
      <p:grpSp>
        <p:nvGrpSpPr>
          <p:cNvPr id="68" name="decorative circles">
            <a:extLst>
              <a:ext uri="{FF2B5EF4-FFF2-40B4-BE49-F238E27FC236}">
                <a16:creationId xmlns:a16="http://schemas.microsoft.com/office/drawing/2014/main" id="{30190300-8464-4691-8FB3-2FB316607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32461" y="220046"/>
            <a:ext cx="3455469" cy="4723381"/>
            <a:chOff x="8132461" y="220046"/>
            <a:chExt cx="3455469" cy="472338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A4F3F8C-B54C-4C66-9A27-FBF224E0B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1858" y="4716692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8460F22-7A4B-4D89-98DA-83BBF96CD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23226" y="4129921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3A32FE5-660F-4EB7-8174-7CFBD2AB8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2461" y="4194350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CA7D819-AD6C-4609-B0AF-57C9F03B26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4744" y="220046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6478072-FA8C-41DD-9E09-C28B3F0438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2" y="397053"/>
              <a:ext cx="346588" cy="3465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7BD7BDA-70E4-4499-9B6E-ADDDA8415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2" y="108730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">
            <a:extLst>
              <a:ext uri="{FF2B5EF4-FFF2-40B4-BE49-F238E27FC236}">
                <a16:creationId xmlns:a16="http://schemas.microsoft.com/office/drawing/2014/main" id="{42A3982B-0AB2-4342-AE4F-3116FCFEE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594" y="262979"/>
            <a:ext cx="3522397" cy="352239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F7F2B620-BFA4-4A21-BB8F-705DC72AE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51789" y="262979"/>
            <a:ext cx="3527573" cy="352757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7D71A132-ECA4-486D-BB19-ADFF29AB4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631" t="16485" r="52721" b="17441"/>
          <a:stretch/>
        </p:blipFill>
        <p:spPr>
          <a:xfrm>
            <a:off x="10854666" y="743641"/>
            <a:ext cx="1334286" cy="3077509"/>
          </a:xfrm>
          <a:prstGeom prst="rect">
            <a:avLst/>
          </a:prstGeom>
        </p:spPr>
      </p:pic>
      <p:sp>
        <p:nvSpPr>
          <p:cNvPr id="26" name="Oval 2">
            <a:extLst>
              <a:ext uri="{FF2B5EF4-FFF2-40B4-BE49-F238E27FC236}">
                <a16:creationId xmlns:a16="http://schemas.microsoft.com/office/drawing/2014/main" id="{A3206CA7-F408-422F-927B-AF0A54768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5799" y="3890057"/>
            <a:ext cx="3043153" cy="2967943"/>
          </a:xfrm>
          <a:custGeom>
            <a:avLst/>
            <a:gdLst>
              <a:gd name="connsiteX0" fmla="*/ 2361523 w 4051324"/>
              <a:gd name="connsiteY0" fmla="*/ 0 h 3951198"/>
              <a:gd name="connsiteX1" fmla="*/ 4031372 w 4051324"/>
              <a:gd name="connsiteY1" fmla="*/ 691674 h 3951198"/>
              <a:gd name="connsiteX2" fmla="*/ 4051324 w 4051324"/>
              <a:gd name="connsiteY2" fmla="*/ 713627 h 3951198"/>
              <a:gd name="connsiteX3" fmla="*/ 4051324 w 4051324"/>
              <a:gd name="connsiteY3" fmla="*/ 3951198 h 3951198"/>
              <a:gd name="connsiteX4" fmla="*/ 618807 w 4051324"/>
              <a:gd name="connsiteY4" fmla="*/ 3951198 h 3951198"/>
              <a:gd name="connsiteX5" fmla="*/ 539257 w 4051324"/>
              <a:gd name="connsiteY5" fmla="*/ 3863671 h 3951198"/>
              <a:gd name="connsiteX6" fmla="*/ 0 w 4051324"/>
              <a:gd name="connsiteY6" fmla="*/ 2361523 h 3951198"/>
              <a:gd name="connsiteX7" fmla="*/ 2361523 w 4051324"/>
              <a:gd name="connsiteY7" fmla="*/ 0 h 395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1324" h="3951198">
                <a:moveTo>
                  <a:pt x="2361523" y="0"/>
                </a:moveTo>
                <a:cubicBezTo>
                  <a:pt x="3013639" y="0"/>
                  <a:pt x="3604020" y="264323"/>
                  <a:pt x="4031372" y="691674"/>
                </a:cubicBezTo>
                <a:lnTo>
                  <a:pt x="4051324" y="713627"/>
                </a:lnTo>
                <a:lnTo>
                  <a:pt x="4051324" y="3951198"/>
                </a:lnTo>
                <a:lnTo>
                  <a:pt x="618807" y="3951198"/>
                </a:lnTo>
                <a:lnTo>
                  <a:pt x="539257" y="3863671"/>
                </a:lnTo>
                <a:cubicBezTo>
                  <a:pt x="202372" y="3455461"/>
                  <a:pt x="0" y="2932125"/>
                  <a:pt x="0" y="2361523"/>
                </a:cubicBezTo>
                <a:cubicBezTo>
                  <a:pt x="0" y="1057290"/>
                  <a:pt x="1057290" y="0"/>
                  <a:pt x="2361523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4906EA32-C7AB-4FA8-B049-65D7B35E8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2954" t="12147" r="12287" b="24733"/>
          <a:stretch/>
        </p:blipFill>
        <p:spPr>
          <a:xfrm flipH="1">
            <a:off x="9147042" y="3890057"/>
            <a:ext cx="3044958" cy="29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54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A7730-1336-0518-9715-5B386C8C4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Psychiatric Diagnosis</a:t>
            </a:r>
            <a:endParaRPr lang="en-US" dirty="0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F545EE24-525E-126A-2FF7-65B7E1E695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227454"/>
              </p:ext>
            </p:extLst>
          </p:nvPr>
        </p:nvGraphicFramePr>
        <p:xfrm>
          <a:off x="777240" y="1825625"/>
          <a:ext cx="1065911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0901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FABEF-8A71-1C5D-5225-78DFCC174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Co-Morbidities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45BEC-583C-A391-3AA6-43DD668D2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Jessie’s medical history included: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orbid obesity –he weighed 420 pounds</a:t>
            </a:r>
          </a:p>
          <a:p>
            <a:pPr lvl="1"/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 II diabetes, </a:t>
            </a:r>
          </a:p>
          <a:p>
            <a:pPr lvl="1"/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hypertension,</a:t>
            </a:r>
          </a:p>
          <a:p>
            <a:pPr lvl="1"/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CHF, </a:t>
            </a:r>
          </a:p>
          <a:p>
            <a:pPr lvl="1"/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hyperlipidemia, </a:t>
            </a:r>
          </a:p>
          <a:p>
            <a:pPr lvl="1"/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kidney disease,</a:t>
            </a:r>
          </a:p>
          <a:p>
            <a:pPr lvl="1"/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gout, </a:t>
            </a:r>
          </a:p>
          <a:p>
            <a:pPr lvl="1"/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GERD.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36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7C186-79C4-4271-563C-BB8F1CDB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09074"/>
            <a:ext cx="10659110" cy="1299410"/>
          </a:xfrm>
        </p:spPr>
        <p:txBody>
          <a:bodyPr>
            <a:normAutofit fontScale="90000"/>
          </a:bodyPr>
          <a:lstStyle/>
          <a:p>
            <a:r>
              <a:rPr lang="en-US" dirty="0"/>
              <a:t>Impact of Psychiatric Neuroleptic Medications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3771E-D62C-8282-FC16-EFEC228CA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194561"/>
            <a:ext cx="10659110" cy="398240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Jessie 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 gained 200 pounds over two years </a:t>
            </a:r>
          </a:p>
          <a:p>
            <a:endParaRPr lang="en-US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high doses of Zyprexa and Seroquel, two neuroleptic medications.</a:t>
            </a:r>
          </a:p>
          <a:p>
            <a:pPr lvl="1"/>
            <a:endParaRPr lang="en-US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These meds worsened his physical health.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8732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0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3237C9D8-A8CF-486A-973D-03DAC10C9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117" y="0"/>
            <a:ext cx="122182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9CD48AF-C8DE-4B9C-A23C-1A8F44D52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9283" y="0"/>
            <a:ext cx="12218234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4146F58-58E3-4F95-A30C-43AFCAC5F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5304" y="190214"/>
            <a:ext cx="10833734" cy="6161531"/>
            <a:chOff x="285304" y="190214"/>
            <a:chExt cx="10833734" cy="6161531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26A544A-3C76-4502-A741-F4DB0E2CD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27107" y="1704224"/>
              <a:ext cx="94160" cy="94160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17B8593-D171-47B5-8D1A-E34E7B138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377" y="3394983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FEF60D4-64F6-450F-B86D-383EEA1C8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32989" y="5965696"/>
              <a:ext cx="386049" cy="38604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97D4A7C-B520-46CB-9A94-711F53997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4098" y="3429000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B7B976F-E84B-4936-90D7-C8298A5E7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5304" y="4180030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C91FFEC-59DF-4D22-A925-F5152076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03188" y="1224496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8931E95-0847-47E4-8AEC-312312A0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80304" y="3429000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C094915-EF93-49A0-9B90-C44FB9B5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208" y="1622690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D7F6CD7-4C28-4ADD-802B-C77ACB4EC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21267" y="1949940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25BDF88-BBB8-4198-B052-5D4512C80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06449" y="4104795"/>
              <a:ext cx="466441" cy="466441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B97B946-2216-400E-AC50-36A093D8C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32989" y="5603303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03A4D73-3F61-453C-9E15-DCC1FEF6B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05264" y="190214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FCE83F3-F1BD-4B99-BDBE-C15DFA23C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98003" y="1090736"/>
              <a:ext cx="230878" cy="23087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2DFFD4E-4FA4-4BB4-BA7F-68D921E98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4411" y="1852163"/>
              <a:ext cx="56114" cy="56114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00AD9D-0CFD-0CC9-4DE7-8FD35D209B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54004"/>
              </p:ext>
            </p:extLst>
          </p:nvPr>
        </p:nvGraphicFramePr>
        <p:xfrm>
          <a:off x="4629151" y="952022"/>
          <a:ext cx="7117918" cy="515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0911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D498A-10BC-6AEF-5C12-90B51D469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05740"/>
            <a:ext cx="10659110" cy="597122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w Cen MT" panose="020B06020201040206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Jessie</a:t>
            </a:r>
            <a:r>
              <a:rPr lang="en-US" sz="3200" dirty="0">
                <a:effectLst/>
                <a:latin typeface="Tw Cen MT" panose="020B06020201040206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experienced many adverse childhood events and traumatic events throughout his life</a:t>
            </a:r>
          </a:p>
          <a:p>
            <a:endParaRPr lang="en-US" sz="3200" dirty="0">
              <a:latin typeface="Tw Cen MT" panose="020B0602020104020603" pitchFamily="34" charset="77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w Cen MT" panose="020B06020201040206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200" dirty="0">
                <a:effectLst/>
                <a:latin typeface="Tw Cen MT" panose="020B06020201040206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has been subjected to discrimination and structural racism which has affected his mental and physical health.</a:t>
            </a:r>
          </a:p>
          <a:p>
            <a:endParaRPr lang="en-US" sz="3200" dirty="0">
              <a:latin typeface="Tw Cen MT" panose="020B0602020104020603" pitchFamily="34" charset="77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Tw Cen MT" panose="020B06020201040206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 psychiatric diagnoses contributed to a social stigma and impacted Jessie’s chronic medical issues.</a:t>
            </a:r>
          </a:p>
          <a:p>
            <a:endParaRPr lang="en-US" sz="3200" dirty="0">
              <a:latin typeface="Tw Cen MT" panose="020B0602020104020603" pitchFamily="34" charset="77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Tw Cen MT" panose="020B06020201040206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This provided a greater context for prioritizing Jessies issues</a:t>
            </a:r>
            <a:endParaRPr lang="en-US" sz="3200" dirty="0">
              <a:latin typeface="Tw Cen MT" panose="020B06020201040206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91521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BAAE733-5830-4749-BF05-48553257C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850350-D759-47A0-A2FA-8B445C6D9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3C4DE-6558-6014-EADB-B30802991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9100"/>
            <a:ext cx="4882061" cy="1118123"/>
          </a:xfrm>
        </p:spPr>
        <p:txBody>
          <a:bodyPr anchor="b">
            <a:noAutofit/>
          </a:bodyPr>
          <a:lstStyle/>
          <a:p>
            <a:r>
              <a:rPr lang="en-US" dirty="0"/>
              <a:t>Identities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4106E-1A56-0CCA-99EC-1D1A3896D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39" y="818147"/>
            <a:ext cx="7045798" cy="600075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w Cen MT" panose="020B0602020104020603" pitchFamily="34" charset="77"/>
              </a:rPr>
              <a:t> </a:t>
            </a:r>
          </a:p>
          <a:p>
            <a:pPr lvl="1"/>
            <a:r>
              <a:rPr lang="en-US" sz="3200" dirty="0">
                <a:latin typeface="Tw Cen MT" panose="020B0602020104020603" pitchFamily="34" charset="77"/>
              </a:rPr>
              <a:t>Deer Clan</a:t>
            </a:r>
          </a:p>
          <a:p>
            <a:pPr marL="687388" lvl="1" indent="-227013">
              <a:buFont typeface="Arial" panose="020B0604020202020204" pitchFamily="34" charset="0"/>
              <a:buChar char="•"/>
            </a:pPr>
            <a:r>
              <a:rPr lang="en-US" sz="3200" dirty="0">
                <a:latin typeface="Tw Cen MT" panose="020B0602020104020603" pitchFamily="34" charset="77"/>
              </a:rPr>
              <a:t>Storyteller</a:t>
            </a:r>
          </a:p>
          <a:p>
            <a:pPr marL="687388" lvl="1" indent="-227013">
              <a:buFont typeface="Arial" panose="020B0604020202020204" pitchFamily="34" charset="0"/>
              <a:buChar char="•"/>
            </a:pPr>
            <a:r>
              <a:rPr lang="en-US" sz="3200" dirty="0">
                <a:latin typeface="Tw Cen MT" panose="020B0602020104020603" pitchFamily="34" charset="77"/>
              </a:rPr>
              <a:t>Daughter </a:t>
            </a:r>
          </a:p>
          <a:p>
            <a:pPr marL="687388" lvl="1" indent="-227013">
              <a:buFont typeface="Arial" panose="020B0604020202020204" pitchFamily="34" charset="0"/>
              <a:buChar char="•"/>
            </a:pPr>
            <a:r>
              <a:rPr lang="en-US" sz="3200" dirty="0">
                <a:latin typeface="Tw Cen MT" panose="020B0602020104020603" pitchFamily="34" charset="77"/>
              </a:rPr>
              <a:t>Granddaughter</a:t>
            </a:r>
          </a:p>
          <a:p>
            <a:pPr marL="687388" lvl="1" indent="-227013">
              <a:buFont typeface="Arial" panose="020B0604020202020204" pitchFamily="34" charset="0"/>
              <a:buChar char="•"/>
            </a:pPr>
            <a:r>
              <a:rPr lang="en-US" sz="3200" dirty="0">
                <a:latin typeface="Tw Cen MT" panose="020B0602020104020603" pitchFamily="34" charset="77"/>
              </a:rPr>
              <a:t>Mother 	</a:t>
            </a:r>
          </a:p>
          <a:p>
            <a:pPr marL="687388" lvl="1" indent="-227013">
              <a:buFont typeface="Arial" panose="020B0604020202020204" pitchFamily="34" charset="0"/>
              <a:buChar char="•"/>
            </a:pPr>
            <a:r>
              <a:rPr lang="en-US" sz="3200" dirty="0">
                <a:latin typeface="Tw Cen MT" panose="020B0602020104020603" pitchFamily="34" charset="77"/>
              </a:rPr>
              <a:t>Grandmother</a:t>
            </a:r>
          </a:p>
          <a:p>
            <a:pPr marL="687388" lvl="1" indent="-227013">
              <a:buFont typeface="Arial" panose="020B0604020202020204" pitchFamily="34" charset="0"/>
              <a:buChar char="•"/>
            </a:pPr>
            <a:r>
              <a:rPr lang="en-US" sz="3200" dirty="0">
                <a:latin typeface="Tw Cen MT" panose="020B0602020104020603" pitchFamily="34" charset="77"/>
              </a:rPr>
              <a:t>Sister</a:t>
            </a:r>
          </a:p>
          <a:p>
            <a:pPr marL="687388" lvl="1" indent="-227013">
              <a:buFont typeface="Arial" panose="020B0604020202020204" pitchFamily="34" charset="0"/>
              <a:buChar char="•"/>
            </a:pPr>
            <a:r>
              <a:rPr lang="en-US" sz="3200" dirty="0">
                <a:latin typeface="Tw Cen MT" panose="020B0602020104020603" pitchFamily="34" charset="77"/>
              </a:rPr>
              <a:t>Aunt</a:t>
            </a:r>
          </a:p>
          <a:p>
            <a:pPr marL="687388" lvl="1" indent="-227013">
              <a:buFont typeface="Arial" panose="020B0604020202020204" pitchFamily="34" charset="0"/>
              <a:buChar char="•"/>
            </a:pPr>
            <a:r>
              <a:rPr lang="en-US" sz="3200" dirty="0">
                <a:latin typeface="Tw Cen MT" panose="020B0602020104020603" pitchFamily="34" charset="77"/>
              </a:rPr>
              <a:t>Nurse Practitioner/Educator/Researcher </a:t>
            </a:r>
          </a:p>
          <a:p>
            <a:r>
              <a:rPr lang="en-US" sz="3200" dirty="0">
                <a:latin typeface="Tw Cen MT" panose="020B0602020104020603" pitchFamily="34" charset="77"/>
              </a:rPr>
              <a:t>`</a:t>
            </a:r>
          </a:p>
        </p:txBody>
      </p:sp>
      <p:grpSp>
        <p:nvGrpSpPr>
          <p:cNvPr id="24" name="Decorative circles">
            <a:extLst>
              <a:ext uri="{FF2B5EF4-FFF2-40B4-BE49-F238E27FC236}">
                <a16:creationId xmlns:a16="http://schemas.microsoft.com/office/drawing/2014/main" id="{E001E6B1-E6EC-4718-9B43-2BF6443E1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5126" y="1898042"/>
            <a:ext cx="3331224" cy="4377301"/>
            <a:chOff x="8105126" y="1898042"/>
            <a:chExt cx="3331224" cy="4377301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FBE738A-E5E6-41D9-86E1-9FAA96A1B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14834" y="5969563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B140461-E9E0-4755-8702-4787ADA454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05126" y="573568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A9A8EAB-7E97-400A-9B16-BE7C8686E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09615" y="1898042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D352AD3-928B-4A44-B836-3E0900F5A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4480" y="2661415"/>
              <a:ext cx="466441" cy="46644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3">
            <a:extLst>
              <a:ext uri="{FF2B5EF4-FFF2-40B4-BE49-F238E27FC236}">
                <a16:creationId xmlns:a16="http://schemas.microsoft.com/office/drawing/2014/main" id="{A419A7E2-0698-4FEF-A4DB-E33787600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12412" y="4258198"/>
            <a:ext cx="2132258" cy="213225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A log cabin with a door open&#10;&#10;Description automatically generated">
            <a:extLst>
              <a:ext uri="{FF2B5EF4-FFF2-40B4-BE49-F238E27FC236}">
                <a16:creationId xmlns:a16="http://schemas.microsoft.com/office/drawing/2014/main" id="{4BEA5A7F-3659-B338-68BE-6D37EF3480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35" r="13517" b="2"/>
          <a:stretch/>
        </p:blipFill>
        <p:spPr>
          <a:xfrm>
            <a:off x="5486401" y="492756"/>
            <a:ext cx="5377408" cy="5023151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E3012D0-3AE4-4594-B37E-2622C81C0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841" t="10973" r="12288" b="12942"/>
          <a:stretch/>
        </p:blipFill>
        <p:spPr>
          <a:xfrm>
            <a:off x="9340052" y="379390"/>
            <a:ext cx="1639186" cy="1622448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62AE1365-C56B-4B6A-BA5F-D16C105C6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2411" y="4258198"/>
            <a:ext cx="2132258" cy="21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42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1161A-DC38-45FB-BAE5-E5112350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C9590-0160-4DBE-FCD9-358D65AF3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419726"/>
            <a:ext cx="10659110" cy="475723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w Cen MT" panose="020B06020201040206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Jessie</a:t>
            </a:r>
            <a:r>
              <a:rPr lang="en-US" sz="3600" dirty="0">
                <a:effectLst/>
                <a:latin typeface="Tw Cen MT" panose="020B06020201040206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w Cen MT" panose="020B06020201040206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was diagnosed with a</a:t>
            </a:r>
            <a:r>
              <a:rPr lang="en-US" sz="3600" dirty="0">
                <a:effectLst/>
                <a:latin typeface="Tw Cen MT" panose="020B06020201040206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complex form of post-traumatic stress disorder (PTSD). </a:t>
            </a:r>
          </a:p>
          <a:p>
            <a:endParaRPr lang="en-US" sz="3600" dirty="0">
              <a:latin typeface="Tw Cen MT" panose="020B0602020104020603" pitchFamily="34" charset="77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w Cen MT" panose="020B0602020104020603" pitchFamily="34" charset="77"/>
                <a:cs typeface="Times New Roman" panose="02020603050405020304" pitchFamily="18" charset="0"/>
              </a:rPr>
              <a:t>All psychiatric medications were weaned with the exception of Prozac.</a:t>
            </a:r>
          </a:p>
          <a:p>
            <a:endParaRPr lang="en-US" sz="3600" dirty="0">
              <a:latin typeface="Tw Cen MT" panose="020B0602020104020603" pitchFamily="34" charset="77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w Cen MT" panose="020B0602020104020603" pitchFamily="34" charset="77"/>
                <a:cs typeface="Times New Roman" panose="02020603050405020304" pitchFamily="18" charset="0"/>
              </a:rPr>
              <a:t>He lost over 200 pounds after being weaned off of neuroleptic medications.</a:t>
            </a:r>
          </a:p>
        </p:txBody>
      </p:sp>
    </p:spTree>
    <p:extLst>
      <p:ext uri="{BB962C8B-B14F-4D97-AF65-F5344CB8AC3E}">
        <p14:creationId xmlns:p14="http://schemas.microsoft.com/office/powerpoint/2010/main" val="1048217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3F693-3C11-5359-E6A8-838834DD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Informed Care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C76E5-ED05-19C2-71C2-32BF40CC3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Jessie was treated using the guiding principles of</a:t>
            </a:r>
          </a:p>
          <a:p>
            <a:pPr lvl="1"/>
            <a:r>
              <a:rPr lang="en-US" sz="4000" dirty="0"/>
              <a:t> Trauma Informed Care</a:t>
            </a:r>
          </a:p>
          <a:p>
            <a:pPr lvl="1"/>
            <a:r>
              <a:rPr lang="en-US" sz="4000" dirty="0"/>
              <a:t> and </a:t>
            </a:r>
            <a:r>
              <a:rPr lang="en-US" sz="4000" dirty="0">
                <a:solidFill>
                  <a:schemeClr val="tx1"/>
                </a:solidFill>
              </a:rPr>
              <a:t>Cultural Safety</a:t>
            </a:r>
          </a:p>
        </p:txBody>
      </p:sp>
    </p:spTree>
    <p:extLst>
      <p:ext uri="{BB962C8B-B14F-4D97-AF65-F5344CB8AC3E}">
        <p14:creationId xmlns:p14="http://schemas.microsoft.com/office/powerpoint/2010/main" val="1501145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81842-3D8A-3306-C266-9EC311331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latin typeface="Tw Cen MT" panose="020B0602020104020603" pitchFamily="34" charset="77"/>
              </a:rPr>
              <a:t>Wado (Thank you)!</a:t>
            </a:r>
          </a:p>
        </p:txBody>
      </p:sp>
    </p:spTree>
    <p:extLst>
      <p:ext uri="{BB962C8B-B14F-4D97-AF65-F5344CB8AC3E}">
        <p14:creationId xmlns:p14="http://schemas.microsoft.com/office/powerpoint/2010/main" val="411037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16C5D-FB85-5732-CDC7-546920964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649705"/>
            <a:ext cx="10659110" cy="55272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latin typeface="Tw Cen MT" panose="020B0602020104020603" pitchFamily="34" charset="77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6609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BAAE733-5830-4749-BF05-48553257C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850350-D759-47A0-A2FA-8B445C6D9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A2EB6-FA3F-8DBA-A59E-4CA6BABC5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-431853"/>
            <a:ext cx="5566410" cy="2320324"/>
          </a:xfrm>
        </p:spPr>
        <p:txBody>
          <a:bodyPr anchor="b">
            <a:normAutofit/>
          </a:bodyPr>
          <a:lstStyle/>
          <a:p>
            <a:r>
              <a:rPr lang="en-US" sz="4800" dirty="0">
                <a:latin typeface="Tw Cen MT" panose="020B0602020104020603" pitchFamily="34" charset="77"/>
              </a:rPr>
              <a:t>Cherokee Lived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CEFEF-A360-3583-5DA5-44AF1EF48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001838"/>
            <a:ext cx="4882061" cy="4742795"/>
          </a:xfrm>
        </p:spPr>
        <p:txBody>
          <a:bodyPr anchor="t">
            <a:normAutofit fontScale="55000" lnSpcReduction="20000"/>
          </a:bodyPr>
          <a:lstStyle/>
          <a:p>
            <a:pPr marL="0" indent="0">
              <a:buNone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 pitchFamily="34" charset="77"/>
              <a:cs typeface="Arial" charset="0"/>
            </a:endParaRPr>
          </a:p>
          <a:p>
            <a:pPr marL="0" indent="0">
              <a:buNone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 pitchFamily="34" charset="77"/>
              <a:cs typeface="Arial" charset="0"/>
            </a:endParaRPr>
          </a:p>
          <a:p>
            <a:r>
              <a:rPr lang="en-US" sz="5800" dirty="0">
                <a:latin typeface="Tw Cen MT" panose="020B0602020104020603" pitchFamily="34" charset="77"/>
              </a:rPr>
              <a:t>Dispossession of Land </a:t>
            </a:r>
          </a:p>
          <a:p>
            <a:r>
              <a:rPr lang="en-US" sz="5800" dirty="0">
                <a:latin typeface="Tw Cen MT" panose="020B0602020104020603" pitchFamily="34" charset="77"/>
              </a:rPr>
              <a:t>Forced Removal (Trail of Tears)</a:t>
            </a:r>
          </a:p>
          <a:p>
            <a:r>
              <a:rPr lang="en-US" sz="5800" dirty="0">
                <a:latin typeface="Tw Cen MT" panose="020B0602020104020603" pitchFamily="34" charset="77"/>
              </a:rPr>
              <a:t>Boarding School (Dwight Mission)</a:t>
            </a:r>
          </a:p>
          <a:p>
            <a:r>
              <a:rPr lang="en-US" sz="5800" dirty="0">
                <a:latin typeface="Tw Cen MT" panose="020B0602020104020603" pitchFamily="34" charset="77"/>
              </a:rPr>
              <a:t>Poverty</a:t>
            </a:r>
          </a:p>
          <a:p>
            <a:r>
              <a:rPr lang="en-US" sz="5800" dirty="0">
                <a:latin typeface="Tw Cen MT" panose="020B0602020104020603" pitchFamily="34" charset="77"/>
              </a:rPr>
              <a:t>Discrimination</a:t>
            </a:r>
          </a:p>
          <a:p>
            <a:r>
              <a:rPr lang="en-US" sz="5800" dirty="0">
                <a:latin typeface="Tw Cen MT" panose="020B0602020104020603" pitchFamily="34" charset="77"/>
              </a:rPr>
              <a:t>Problem Alcohol Use</a:t>
            </a:r>
          </a:p>
          <a:p>
            <a:endParaRPr lang="en-US" sz="3600" dirty="0">
              <a:latin typeface="Tw Cen MT" panose="020B0602020104020603" pitchFamily="34" charset="77"/>
            </a:endParaRPr>
          </a:p>
          <a:p>
            <a:pPr marL="0" indent="0">
              <a:buNone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77"/>
                <a:cs typeface="Arial" charset="0"/>
              </a:rPr>
              <a:t>              			</a:t>
            </a:r>
            <a:endParaRPr lang="en-US" sz="3600" dirty="0">
              <a:latin typeface="Tw Cen MT" panose="020B0602020104020603" pitchFamily="34" charset="77"/>
            </a:endParaRPr>
          </a:p>
        </p:txBody>
      </p:sp>
      <p:grpSp>
        <p:nvGrpSpPr>
          <p:cNvPr id="33" name="Decorative circles">
            <a:extLst>
              <a:ext uri="{FF2B5EF4-FFF2-40B4-BE49-F238E27FC236}">
                <a16:creationId xmlns:a16="http://schemas.microsoft.com/office/drawing/2014/main" id="{E001E6B1-E6EC-4718-9B43-2BF6443E1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5126" y="1898042"/>
            <a:ext cx="3331224" cy="4377301"/>
            <a:chOff x="8105126" y="1898042"/>
            <a:chExt cx="3331224" cy="43773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FBE738A-E5E6-41D9-86E1-9FAA96A1B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14834" y="5969563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B140461-E9E0-4755-8702-4787ADA454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05126" y="573568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A9A8EAB-7E97-400A-9B16-BE7C8686E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09615" y="1898042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D352AD3-928B-4A44-B836-3E0900F5A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4480" y="2661415"/>
              <a:ext cx="466441" cy="46644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">
            <a:extLst>
              <a:ext uri="{FF2B5EF4-FFF2-40B4-BE49-F238E27FC236}">
                <a16:creationId xmlns:a16="http://schemas.microsoft.com/office/drawing/2014/main" id="{A419A7E2-0698-4FEF-A4DB-E33787600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12412" y="4258198"/>
            <a:ext cx="2132258" cy="213225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2" descr="Shell Shakers: Stomp Dance Rhythm-Makers | Chickasaw.tv">
            <a:extLst>
              <a:ext uri="{FF2B5EF4-FFF2-40B4-BE49-F238E27FC236}">
                <a16:creationId xmlns:a16="http://schemas.microsoft.com/office/drawing/2014/main" id="{23A253D3-A8B5-751A-0165-5BFEA6931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8" r="20681" b="-1"/>
          <a:stretch/>
        </p:blipFill>
        <p:spPr bwMode="auto">
          <a:xfrm>
            <a:off x="5889678" y="492757"/>
            <a:ext cx="4552196" cy="4552196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5E3012D0-3AE4-4594-B37E-2622C81C0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841" t="10973" r="12288" b="12942"/>
          <a:stretch/>
        </p:blipFill>
        <p:spPr>
          <a:xfrm>
            <a:off x="9340052" y="379390"/>
            <a:ext cx="1639186" cy="1622448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62AE1365-C56B-4B6A-BA5F-D16C105C6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2411" y="4258198"/>
            <a:ext cx="2132258" cy="21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8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7908DE9-5647-483E-B731-49D34A83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6962B4-5DCE-4745-A877-F7237DA68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Freeform: Shape 12">
            <a:extLst>
              <a:ext uri="{FF2B5EF4-FFF2-40B4-BE49-F238E27FC236}">
                <a16:creationId xmlns:a16="http://schemas.microsoft.com/office/drawing/2014/main" id="{FFC31C6D-653C-4C57-B226-ED6CE571F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2590" y="0"/>
            <a:ext cx="8389411" cy="6858000"/>
          </a:xfrm>
          <a:custGeom>
            <a:avLst/>
            <a:gdLst>
              <a:gd name="connsiteX0" fmla="*/ 1405847 w 8389411"/>
              <a:gd name="connsiteY0" fmla="*/ 0 h 6858000"/>
              <a:gd name="connsiteX1" fmla="*/ 8389411 w 8389411"/>
              <a:gd name="connsiteY1" fmla="*/ 0 h 6858000"/>
              <a:gd name="connsiteX2" fmla="*/ 8389411 w 8389411"/>
              <a:gd name="connsiteY2" fmla="*/ 6858000 h 6858000"/>
              <a:gd name="connsiteX3" fmla="*/ 1403382 w 8389411"/>
              <a:gd name="connsiteY3" fmla="*/ 6858000 h 6858000"/>
              <a:gd name="connsiteX4" fmla="*/ 1126450 w 8389411"/>
              <a:gd name="connsiteY4" fmla="*/ 6554701 h 6858000"/>
              <a:gd name="connsiteX5" fmla="*/ 0 w 8389411"/>
              <a:gd name="connsiteY5" fmla="*/ 3431347 h 6858000"/>
              <a:gd name="connsiteX6" fmla="*/ 1281495 w 8389411"/>
              <a:gd name="connsiteY6" fmla="*/ 1298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9411" h="6858000">
                <a:moveTo>
                  <a:pt x="1405847" y="0"/>
                </a:moveTo>
                <a:lnTo>
                  <a:pt x="8389411" y="0"/>
                </a:lnTo>
                <a:lnTo>
                  <a:pt x="8389411" y="6858000"/>
                </a:lnTo>
                <a:lnTo>
                  <a:pt x="1403382" y="6858000"/>
                </a:lnTo>
                <a:lnTo>
                  <a:pt x="1126450" y="6554701"/>
                </a:lnTo>
                <a:cubicBezTo>
                  <a:pt x="422736" y="5705928"/>
                  <a:pt x="0" y="4617776"/>
                  <a:pt x="0" y="3431347"/>
                </a:cubicBezTo>
                <a:cubicBezTo>
                  <a:pt x="0" y="2160173"/>
                  <a:pt x="485281" y="1001818"/>
                  <a:pt x="1281495" y="1298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6" name="decorative circles">
            <a:extLst>
              <a:ext uri="{FF2B5EF4-FFF2-40B4-BE49-F238E27FC236}">
                <a16:creationId xmlns:a16="http://schemas.microsoft.com/office/drawing/2014/main" id="{C310B041-3468-403A-926B-E3C1CF44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4914" y="299808"/>
            <a:ext cx="11521822" cy="6038357"/>
            <a:chOff x="244914" y="299808"/>
            <a:chExt cx="11521822" cy="603835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00295" y="515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5899" y="5741646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0333" y="6032385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914" y="5821038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89B4B1-0092-F397-8101-B71126B2B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2862591" cy="5157049"/>
          </a:xfrm>
        </p:spPr>
        <p:txBody>
          <a:bodyPr anchor="ctr">
            <a:normAutofit/>
          </a:bodyPr>
          <a:lstStyle/>
          <a:p>
            <a:r>
              <a:rPr lang="en-US" sz="3700" dirty="0"/>
              <a:t>Impact of Colonization</a:t>
            </a:r>
          </a:p>
        </p:txBody>
      </p: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F0163D52-F79F-9F6A-4A85-ADE58BF1F6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184342"/>
              </p:ext>
            </p:extLst>
          </p:nvPr>
        </p:nvGraphicFramePr>
        <p:xfrm>
          <a:off x="4629151" y="952022"/>
          <a:ext cx="7117918" cy="515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878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47D7CD-06A5-4710-B816-F23F56C52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58D9C7-7C50-4582-9A60-0569A536A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A1E00-F521-0BDC-BF79-320E4C018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754775"/>
            <a:ext cx="4372276" cy="332598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5400" dirty="0">
                <a:latin typeface="Tw Cen MT" panose="020B0602020104020603" pitchFamily="34" charset="77"/>
              </a:rPr>
              <a:t>Assimilation</a:t>
            </a:r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id="{A5A42520-81F5-4CA6-A7DA-9CD71733A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DB3C8F9-1E7D-4D3B-A4BF-F97576E5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B80C13D-6AE8-4D68-9A8B-49B796A67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340680A-5931-4B24-ADEB-7656B70FB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AF5EEB-C2D5-4D5F-8BF0-0E7961A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C482DF8-0B0D-4F32-8416-496960050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Content Placeholder 4" descr="A picture containing outdoor, sky, tree, ground&#10;&#10;Description automatically generated">
            <a:extLst>
              <a:ext uri="{FF2B5EF4-FFF2-40B4-BE49-F238E27FC236}">
                <a16:creationId xmlns:a16="http://schemas.microsoft.com/office/drawing/2014/main" id="{2A44BA5C-E871-7146-B836-CAE9EC77BB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290"/>
          <a:stretch/>
        </p:blipFill>
        <p:spPr>
          <a:xfrm>
            <a:off x="6475068" y="1214970"/>
            <a:ext cx="5716932" cy="5643030"/>
          </a:xfrm>
          <a:custGeom>
            <a:avLst/>
            <a:gdLst/>
            <a:ahLst/>
            <a:cxnLst/>
            <a:rect l="l" t="t" r="r" b="b"/>
            <a:pathLst>
              <a:path w="5716932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2" y="951882"/>
                </a:lnTo>
                <a:lnTo>
                  <a:pt x="5716932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3032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62A223F7-1D77-4372-BA63-84B7E5E72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0C54699-D5E1-4594-8AF7-C3D02ACAC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D7885-B1AD-EAD2-D7AE-1D25DD707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26630"/>
            <a:ext cx="5040553" cy="1633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>
                <a:latin typeface="+mj-lt"/>
                <a:ea typeface="+mj-ea"/>
                <a:cs typeface="+mj-cs"/>
              </a:rPr>
              <a:t>Indian Removal Act, 1830</a:t>
            </a:r>
          </a:p>
        </p:txBody>
      </p:sp>
      <p:grpSp>
        <p:nvGrpSpPr>
          <p:cNvPr id="53" name="decorative circles">
            <a:extLst>
              <a:ext uri="{FF2B5EF4-FFF2-40B4-BE49-F238E27FC236}">
                <a16:creationId xmlns:a16="http://schemas.microsoft.com/office/drawing/2014/main" id="{8ABD3468-83FA-4CAD-84D2-C8C07F123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12029" y="491188"/>
            <a:ext cx="4676619" cy="5685774"/>
            <a:chOff x="7212029" y="491188"/>
            <a:chExt cx="4676619" cy="5685774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5B0BC19-2E16-4081-9A11-A7D5405C4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466" y="5741887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ADCF1B4-AEDF-47EE-BC2D-979A89E20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12029" y="49118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A94A015-ED82-4483-AA83-25FF79EEE0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5281" y="3294630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38CB98E-09BD-4ED5-BD03-5E926BE11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8637695-2E5D-4BE8-9D4C-A6F95F2B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320" y="3687896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6DC21F4-0A5C-4C0A-AA73-C6A5EA328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4608" y="1175527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5EBCFAA-6065-4468-9863-2FC92C5E2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99267" y="5871182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B33AADF-B623-4E9B-87FA-8F6E9856E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7221" y="777373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Oval 1">
            <a:extLst>
              <a:ext uri="{FF2B5EF4-FFF2-40B4-BE49-F238E27FC236}">
                <a16:creationId xmlns:a16="http://schemas.microsoft.com/office/drawing/2014/main" id="{E1014428-50B1-47E6-BD9F-51D7FBD8C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4084" y="1"/>
            <a:ext cx="2727916" cy="2464421"/>
          </a:xfrm>
          <a:custGeom>
            <a:avLst/>
            <a:gdLst>
              <a:gd name="connsiteX0" fmla="*/ 312799 w 2727916"/>
              <a:gd name="connsiteY0" fmla="*/ 0 h 2464421"/>
              <a:gd name="connsiteX1" fmla="*/ 2727916 w 2727916"/>
              <a:gd name="connsiteY1" fmla="*/ 0 h 2464421"/>
              <a:gd name="connsiteX2" fmla="*/ 2727916 w 2727916"/>
              <a:gd name="connsiteY2" fmla="*/ 1899759 h 2464421"/>
              <a:gd name="connsiteX3" fmla="*/ 2724089 w 2727916"/>
              <a:gd name="connsiteY3" fmla="*/ 1904877 h 2464421"/>
              <a:gd name="connsiteX4" fmla="*/ 1537601 w 2727916"/>
              <a:gd name="connsiteY4" fmla="*/ 2464421 h 2464421"/>
              <a:gd name="connsiteX5" fmla="*/ 0 w 2727916"/>
              <a:gd name="connsiteY5" fmla="*/ 926820 h 2464421"/>
              <a:gd name="connsiteX6" fmla="*/ 262598 w 2727916"/>
              <a:gd name="connsiteY6" fmla="*/ 67133 h 246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7916" h="2464421">
                <a:moveTo>
                  <a:pt x="312799" y="0"/>
                </a:moveTo>
                <a:lnTo>
                  <a:pt x="2727916" y="0"/>
                </a:lnTo>
                <a:lnTo>
                  <a:pt x="2727916" y="1899759"/>
                </a:lnTo>
                <a:lnTo>
                  <a:pt x="2724089" y="1904877"/>
                </a:lnTo>
                <a:cubicBezTo>
                  <a:pt x="2442070" y="2246605"/>
                  <a:pt x="2015273" y="2464421"/>
                  <a:pt x="1537601" y="2464421"/>
                </a:cubicBezTo>
                <a:cubicBezTo>
                  <a:pt x="688407" y="2464421"/>
                  <a:pt x="0" y="1776014"/>
                  <a:pt x="0" y="926820"/>
                </a:cubicBezTo>
                <a:cubicBezTo>
                  <a:pt x="0" y="608372"/>
                  <a:pt x="96807" y="312535"/>
                  <a:pt x="262598" y="6713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9CA0A7FB-F90B-44D7-9AA1-B8BF43652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577" t="12146" r="12288" b="21359"/>
          <a:stretch/>
        </p:blipFill>
        <p:spPr>
          <a:xfrm rot="16200000" flipH="1">
            <a:off x="9570825" y="-137773"/>
            <a:ext cx="2489532" cy="27528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58725-ABEF-6E89-4F48-7D8E77E1D042}"/>
              </a:ext>
            </a:extLst>
          </p:cNvPr>
          <p:cNvSpPr>
            <a:spLocks/>
          </p:cNvSpPr>
          <p:nvPr/>
        </p:nvSpPr>
        <p:spPr>
          <a:xfrm>
            <a:off x="777239" y="1866682"/>
            <a:ext cx="5040553" cy="49646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lvl="1" indent="-228600">
              <a:lnSpc>
                <a:spcPct val="90000"/>
              </a:lnSpc>
              <a:spcAft>
                <a:spcPts val="1275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16,000 Cherokee held in stockades. </a:t>
            </a:r>
          </a:p>
          <a:p>
            <a:pPr marL="285750" lvl="1" indent="-228600">
              <a:lnSpc>
                <a:spcPct val="90000"/>
              </a:lnSpc>
              <a:spcAft>
                <a:spcPts val="1275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Inadequate food, clothing, no shelter. </a:t>
            </a:r>
          </a:p>
          <a:p>
            <a:pPr indent="-228600">
              <a:lnSpc>
                <a:spcPct val="90000"/>
              </a:lnSpc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Approx 4000 to 8000</a:t>
            </a:r>
          </a:p>
          <a:p>
            <a:pPr>
              <a:lnSpc>
                <a:spcPct val="90000"/>
              </a:lnSpc>
              <a:buClr>
                <a:schemeClr val="tx2">
                  <a:lumMod val="75000"/>
                  <a:lumOff val="25000"/>
                </a:schemeClr>
              </a:buClr>
            </a:pPr>
            <a:r>
              <a:rPr lang="en-US" sz="3200" dirty="0">
                <a:solidFill>
                  <a:schemeClr val="tx2"/>
                </a:solidFill>
              </a:rPr>
              <a:t>  Cherokee died waiting in</a:t>
            </a:r>
          </a:p>
          <a:p>
            <a:pPr>
              <a:lnSpc>
                <a:spcPct val="90000"/>
              </a:lnSpc>
              <a:buClr>
                <a:schemeClr val="tx2">
                  <a:lumMod val="75000"/>
                  <a:lumOff val="25000"/>
                </a:schemeClr>
              </a:buClr>
            </a:pPr>
            <a:r>
              <a:rPr lang="en-US" sz="3200" dirty="0">
                <a:solidFill>
                  <a:schemeClr val="tx2"/>
                </a:solidFill>
              </a:rPr>
              <a:t>   the stockades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90000"/>
              </a:lnSpc>
              <a:buClr>
                <a:schemeClr val="tx2">
                  <a:lumMod val="75000"/>
                  <a:lumOff val="25000"/>
                </a:schemeClr>
              </a:buClr>
            </a:pP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67" name="Oval 2">
            <a:extLst>
              <a:ext uri="{FF2B5EF4-FFF2-40B4-BE49-F238E27FC236}">
                <a16:creationId xmlns:a16="http://schemas.microsoft.com/office/drawing/2014/main" id="{50C8E17C-96DB-4561-B13D-334E7AD05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7575" y="4900677"/>
            <a:ext cx="2091377" cy="1963452"/>
          </a:xfrm>
          <a:custGeom>
            <a:avLst/>
            <a:gdLst>
              <a:gd name="connsiteX0" fmla="*/ 1203819 w 2091377"/>
              <a:gd name="connsiteY0" fmla="*/ 0 h 1963452"/>
              <a:gd name="connsiteX1" fmla="*/ 2055048 w 2091377"/>
              <a:gd name="connsiteY1" fmla="*/ 352591 h 1963452"/>
              <a:gd name="connsiteX2" fmla="*/ 2091377 w 2091377"/>
              <a:gd name="connsiteY2" fmla="*/ 392563 h 1963452"/>
              <a:gd name="connsiteX3" fmla="*/ 2091377 w 2091377"/>
              <a:gd name="connsiteY3" fmla="*/ 1963452 h 1963452"/>
              <a:gd name="connsiteX4" fmla="*/ 270326 w 2091377"/>
              <a:gd name="connsiteY4" fmla="*/ 1963452 h 1963452"/>
              <a:gd name="connsiteX5" fmla="*/ 205593 w 2091377"/>
              <a:gd name="connsiteY5" fmla="*/ 1876886 h 1963452"/>
              <a:gd name="connsiteX6" fmla="*/ 0 w 2091377"/>
              <a:gd name="connsiteY6" fmla="*/ 1203819 h 1963452"/>
              <a:gd name="connsiteX7" fmla="*/ 1203819 w 2091377"/>
              <a:gd name="connsiteY7" fmla="*/ 0 h 196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1377" h="1963452">
                <a:moveTo>
                  <a:pt x="1203819" y="0"/>
                </a:moveTo>
                <a:cubicBezTo>
                  <a:pt x="1536245" y="0"/>
                  <a:pt x="1837199" y="134742"/>
                  <a:pt x="2055048" y="352591"/>
                </a:cubicBezTo>
                <a:lnTo>
                  <a:pt x="2091377" y="392563"/>
                </a:lnTo>
                <a:lnTo>
                  <a:pt x="2091377" y="1963452"/>
                </a:lnTo>
                <a:lnTo>
                  <a:pt x="270326" y="1963452"/>
                </a:lnTo>
                <a:lnTo>
                  <a:pt x="205593" y="1876886"/>
                </a:lnTo>
                <a:cubicBezTo>
                  <a:pt x="75792" y="1684755"/>
                  <a:pt x="0" y="1453138"/>
                  <a:pt x="0" y="1203819"/>
                </a:cubicBezTo>
                <a:cubicBezTo>
                  <a:pt x="0" y="538968"/>
                  <a:pt x="538968" y="0"/>
                  <a:pt x="1203819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mage result for picture of trail of tears">
            <a:extLst>
              <a:ext uri="{FF2B5EF4-FFF2-40B4-BE49-F238E27FC236}">
                <a16:creationId xmlns:a16="http://schemas.microsoft.com/office/drawing/2014/main" id="{6A3ED4C6-D707-D3A6-E2A9-4FA7D6EAF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9" r="8328"/>
          <a:stretch/>
        </p:blipFill>
        <p:spPr bwMode="auto">
          <a:xfrm>
            <a:off x="6925818" y="1866682"/>
            <a:ext cx="3619718" cy="3619718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B51E9A5E-D57B-49F2-80B0-AA5B72D17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41597" y="4980968"/>
            <a:ext cx="1850403" cy="185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25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D47D7CD-06A5-4710-B816-F23F56C52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058D9C7-7C50-4582-9A60-0569A536A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E614D-D04D-B32F-2328-4BFC9BAAF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"/>
            <a:ext cx="5318760" cy="1336966"/>
          </a:xfrm>
        </p:spPr>
        <p:txBody>
          <a:bodyPr anchor="b">
            <a:normAutofit/>
          </a:bodyPr>
          <a:lstStyle/>
          <a:p>
            <a:r>
              <a:rPr lang="en-US" sz="4400" dirty="0"/>
              <a:t>Trail of Tears (1839)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4DA38-CFC1-42EC-7B2B-74D329D8A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701537"/>
            <a:ext cx="4606280" cy="4475426"/>
          </a:xfrm>
        </p:spPr>
        <p:txBody>
          <a:bodyPr anchor="t">
            <a:normAutofit fontScale="85000" lnSpcReduction="20000"/>
          </a:bodyPr>
          <a:lstStyle/>
          <a:p>
            <a:pPr marL="290513" lvl="1" indent="-225425">
              <a:spcBef>
                <a:spcPts val="0"/>
              </a:spcBef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Tw Cen MT" panose="020B0602020104020603" pitchFamily="34" charset="77"/>
              </a:rPr>
              <a:t>US forcibly marched roughly 8000 to “Indian territory” (Present day Oklahoma). </a:t>
            </a:r>
          </a:p>
          <a:p>
            <a:pPr marL="290513" lvl="1" indent="-225425">
              <a:spcBef>
                <a:spcPts val="0"/>
              </a:spcBef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Tw Cen MT" panose="020B0602020104020603" pitchFamily="34" charset="77"/>
              </a:rPr>
              <a:t>Forced to start walking from Georgia to Oklahoma at gunpoint. </a:t>
            </a:r>
          </a:p>
          <a:p>
            <a:pPr marL="290513" lvl="1" indent="-225425">
              <a:spcBef>
                <a:spcPts val="0"/>
              </a:spcBef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Tw Cen MT" panose="020B0602020104020603" pitchFamily="34" charset="77"/>
              </a:rPr>
              <a:t>1200 miles. In middle of Winter. No blankets, no food, no shelter</a:t>
            </a:r>
            <a:r>
              <a:rPr lang="en-US" sz="2400" dirty="0">
                <a:latin typeface="Tw Cen MT" panose="020B0602020104020603" pitchFamily="34" charset="77"/>
              </a:rPr>
              <a:t>. </a:t>
            </a:r>
          </a:p>
          <a:p>
            <a:endParaRPr lang="en-US" sz="1800" dirty="0"/>
          </a:p>
        </p:txBody>
      </p:sp>
      <p:grpSp>
        <p:nvGrpSpPr>
          <p:cNvPr id="34" name="decorative circles">
            <a:extLst>
              <a:ext uri="{FF2B5EF4-FFF2-40B4-BE49-F238E27FC236}">
                <a16:creationId xmlns:a16="http://schemas.microsoft.com/office/drawing/2014/main" id="{A5A42520-81F5-4CA6-A7DA-9CD71733A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DB3C8F9-1E7D-4D3B-A4BF-F97576E5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B80C13D-6AE8-4D68-9A8B-49B796A67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340680A-5931-4B24-ADEB-7656B70FB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EAF5EEB-C2D5-4D5F-8BF0-0E7961A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C482DF8-0B0D-4F32-8416-496960050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painting of people riding horses and wagons&#10;&#10;Description automatically generated">
            <a:extLst>
              <a:ext uri="{FF2B5EF4-FFF2-40B4-BE49-F238E27FC236}">
                <a16:creationId xmlns:a16="http://schemas.microsoft.com/office/drawing/2014/main" id="{7C152895-DF62-62BF-34AA-FD61547974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79" r="24634" b="-1"/>
          <a:stretch/>
        </p:blipFill>
        <p:spPr>
          <a:xfrm>
            <a:off x="6475068" y="1214970"/>
            <a:ext cx="5716932" cy="5643030"/>
          </a:xfrm>
          <a:custGeom>
            <a:avLst/>
            <a:gdLst/>
            <a:ahLst/>
            <a:cxnLst/>
            <a:rect l="l" t="t" r="r" b="b"/>
            <a:pathLst>
              <a:path w="5716932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2" y="951882"/>
                </a:lnTo>
                <a:lnTo>
                  <a:pt x="5716932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34475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4157E-7EB4-6CF9-DFE9-8020A51EA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D64C8-A28A-C6FB-8A67-DB0C7F730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" lvl="1" algn="ctr">
              <a:lnSpc>
                <a:spcPct val="80000"/>
              </a:lnSpc>
              <a:spcBef>
                <a:spcPts val="0"/>
              </a:spcBef>
              <a:spcAft>
                <a:spcPts val="2500"/>
              </a:spcAft>
            </a:pPr>
            <a:endParaRPr lang="en-US" sz="3200" dirty="0">
              <a:solidFill>
                <a:schemeClr val="tx1"/>
              </a:solidFill>
              <a:latin typeface="Tw Cen MT" panose="020B0602020104020603" pitchFamily="34" charset="77"/>
            </a:endParaRPr>
          </a:p>
          <a:p>
            <a:pPr marL="0" lvl="1" indent="0" algn="ctr">
              <a:lnSpc>
                <a:spcPct val="80000"/>
              </a:lnSpc>
              <a:spcBef>
                <a:spcPts val="0"/>
              </a:spcBef>
              <a:spcAft>
                <a:spcPts val="250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Tw Cen MT" panose="020B0602020104020603" pitchFamily="34" charset="77"/>
              </a:rPr>
              <a:t>My ancestor was among the survivors forced to march the 1200 miles from Georgia to Oklahoma. </a:t>
            </a:r>
          </a:p>
          <a:p>
            <a:pPr marL="0" lvl="1" indent="0" algn="ctr">
              <a:lnSpc>
                <a:spcPct val="80000"/>
              </a:lnSpc>
              <a:spcBef>
                <a:spcPts val="0"/>
              </a:spcBef>
              <a:spcAft>
                <a:spcPts val="250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Tw Cen MT" panose="020B0602020104020603" pitchFamily="34" charset="77"/>
              </a:rPr>
              <a:t>Only 1 survived.</a:t>
            </a:r>
          </a:p>
          <a:p>
            <a:pPr marL="236538" lvl="2" indent="0" algn="ctr">
              <a:lnSpc>
                <a:spcPct val="80000"/>
              </a:lnSpc>
              <a:spcBef>
                <a:spcPts val="0"/>
              </a:spcBef>
              <a:spcAft>
                <a:spcPts val="250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Tw Cen MT" panose="020B0602020104020603" pitchFamily="34" charset="77"/>
              </a:rPr>
              <a:t>Lizzie Og’ana, my great, great grandmother.</a:t>
            </a:r>
          </a:p>
          <a:p>
            <a:pPr marL="0" lvl="1" indent="0" algn="ctr">
              <a:lnSpc>
                <a:spcPct val="80000"/>
              </a:lnSpc>
              <a:spcBef>
                <a:spcPts val="0"/>
              </a:spcBef>
              <a:spcAft>
                <a:spcPts val="2500"/>
              </a:spcAft>
              <a:buNone/>
            </a:pPr>
            <a:r>
              <a:rPr lang="en-US" sz="3600" dirty="0">
                <a:solidFill>
                  <a:schemeClr val="tx1"/>
                </a:solidFill>
                <a:highlight>
                  <a:srgbClr val="C0C0C0"/>
                </a:highlight>
                <a:latin typeface="Tw Cen MT" panose="020B0602020104020603" pitchFamily="34" charset="77"/>
              </a:rPr>
              <a:t>She was 13</a:t>
            </a:r>
            <a:r>
              <a:rPr lang="en-US" sz="3600" dirty="0">
                <a:solidFill>
                  <a:schemeClr val="bg1"/>
                </a:solidFill>
                <a:highlight>
                  <a:srgbClr val="C0C0C0"/>
                </a:highlight>
                <a:latin typeface="Tw Cen MT" panose="020B0602020104020603" pitchFamily="34" charset="77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92175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AnalogousFromDarkSeedLeftStep">
      <a:dk1>
        <a:srgbClr val="000000"/>
      </a:dk1>
      <a:lt1>
        <a:srgbClr val="FFFFFF"/>
      </a:lt1>
      <a:dk2>
        <a:srgbClr val="30321C"/>
      </a:dk2>
      <a:lt2>
        <a:srgbClr val="F2F0F3"/>
      </a:lt2>
      <a:accent1>
        <a:srgbClr val="7BAE44"/>
      </a:accent1>
      <a:accent2>
        <a:srgbClr val="A0A737"/>
      </a:accent2>
      <a:accent3>
        <a:srgbClr val="C39A4D"/>
      </a:accent3>
      <a:accent4>
        <a:srgbClr val="B1573B"/>
      </a:accent4>
      <a:accent5>
        <a:srgbClr val="C34D62"/>
      </a:accent5>
      <a:accent6>
        <a:srgbClr val="B13B82"/>
      </a:accent6>
      <a:hlink>
        <a:srgbClr val="C65557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2906</TotalTime>
  <Words>906</Words>
  <Application>Microsoft Macintosh PowerPoint</Application>
  <PresentationFormat>Widescreen</PresentationFormat>
  <Paragraphs>150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Aptos</vt:lpstr>
      <vt:lpstr>Arial</vt:lpstr>
      <vt:lpstr>Calibri</vt:lpstr>
      <vt:lpstr>Gill Sans Nova</vt:lpstr>
      <vt:lpstr>Symbol</vt:lpstr>
      <vt:lpstr>Tw Cen MT</vt:lpstr>
      <vt:lpstr>ConfettiVTI</vt:lpstr>
      <vt:lpstr>  How American Indian Trauma Focused Practice can Inform Native Hawaiian and Indigenous Care Trauma Focused Care through a Cultural Safety Lens </vt:lpstr>
      <vt:lpstr>Who I am</vt:lpstr>
      <vt:lpstr>Identities</vt:lpstr>
      <vt:lpstr>Cherokee Lived Experience</vt:lpstr>
      <vt:lpstr>Impact of Colonization</vt:lpstr>
      <vt:lpstr>PowerPoint Presentation</vt:lpstr>
      <vt:lpstr>Indian Removal Act, 1830</vt:lpstr>
      <vt:lpstr>Trail of Tears (1839)</vt:lpstr>
      <vt:lpstr>Personal Impact</vt:lpstr>
      <vt:lpstr>American Indian Historical Context</vt:lpstr>
      <vt:lpstr>Native Hawaiian Historical Context</vt:lpstr>
      <vt:lpstr>My Purpose  (Informed by my lived experiences)</vt:lpstr>
      <vt:lpstr>Why it Matters</vt:lpstr>
      <vt:lpstr>Cultural Safety</vt:lpstr>
      <vt:lpstr>PowerPoint Presentation</vt:lpstr>
      <vt:lpstr>Trauma Informed Care</vt:lpstr>
      <vt:lpstr>Safety</vt:lpstr>
      <vt:lpstr>Choice</vt:lpstr>
      <vt:lpstr>Collaboration</vt:lpstr>
      <vt:lpstr>Trustworthiness</vt:lpstr>
      <vt:lpstr>Empowerment  Providing an environment where the individual feels validated and affirmed.   </vt:lpstr>
      <vt:lpstr>PowerPoint Presentation</vt:lpstr>
      <vt:lpstr>Case Study (Jessie)</vt:lpstr>
      <vt:lpstr>PowerPoint Presentation</vt:lpstr>
      <vt:lpstr>Multiple Psychiatric Diagnosis</vt:lpstr>
      <vt:lpstr>Medical Co-Morbidities</vt:lpstr>
      <vt:lpstr>Impact of Psychiatric Neuroleptic Medications</vt:lpstr>
      <vt:lpstr>PowerPoint Presentation</vt:lpstr>
      <vt:lpstr>PowerPoint Presentation</vt:lpstr>
      <vt:lpstr>Outcome</vt:lpstr>
      <vt:lpstr>Trauma Informed Care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Cynthia Greywolf</dc:creator>
  <cp:lastModifiedBy>Cynthia Greywolf</cp:lastModifiedBy>
  <cp:revision>108</cp:revision>
  <dcterms:created xsi:type="dcterms:W3CDTF">2024-07-29T23:00:27Z</dcterms:created>
  <dcterms:modified xsi:type="dcterms:W3CDTF">2024-07-31T23:26:45Z</dcterms:modified>
</cp:coreProperties>
</file>